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31"/>
  </p:notesMasterIdLst>
  <p:sldIdLst>
    <p:sldId id="294" r:id="rId5"/>
    <p:sldId id="256" r:id="rId6"/>
    <p:sldId id="269" r:id="rId7"/>
    <p:sldId id="271" r:id="rId8"/>
    <p:sldId id="272" r:id="rId9"/>
    <p:sldId id="273" r:id="rId10"/>
    <p:sldId id="275" r:id="rId11"/>
    <p:sldId id="277" r:id="rId12"/>
    <p:sldId id="279" r:id="rId13"/>
    <p:sldId id="280" r:id="rId14"/>
    <p:sldId id="282" r:id="rId15"/>
    <p:sldId id="283" r:id="rId16"/>
    <p:sldId id="284" r:id="rId17"/>
    <p:sldId id="285" r:id="rId18"/>
    <p:sldId id="259" r:id="rId19"/>
    <p:sldId id="286" r:id="rId20"/>
    <p:sldId id="287" r:id="rId21"/>
    <p:sldId id="288" r:id="rId22"/>
    <p:sldId id="268" r:id="rId23"/>
    <p:sldId id="257" r:id="rId24"/>
    <p:sldId id="289" r:id="rId25"/>
    <p:sldId id="291" r:id="rId26"/>
    <p:sldId id="290" r:id="rId27"/>
    <p:sldId id="265" r:id="rId28"/>
    <p:sldId id="292" r:id="rId29"/>
    <p:sldId id="293" r:id="rId30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Calibri" pitchFamily="34" charset="0"/>
        <a:ea typeface="Microsoft YaHei" pitchFamily="34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Calibri" pitchFamily="34" charset="0"/>
        <a:ea typeface="Microsoft YaHei" pitchFamily="34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Calibri" pitchFamily="34" charset="0"/>
        <a:ea typeface="Microsoft YaHei" pitchFamily="34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Calibri" pitchFamily="34" charset="0"/>
        <a:ea typeface="Microsoft YaHei" pitchFamily="34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Calibri" pitchFamily="34" charset="0"/>
        <a:ea typeface="Microsoft YaHei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Microsoft YaHei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Microsoft YaHei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Microsoft YaHei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Microsoft YaHei" pitchFamily="3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80" d="100"/>
          <a:sy n="80" d="100"/>
        </p:scale>
        <p:origin x="-1086" y="34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Microsoft YaHei" charset="-122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sldImg"/>
          </p:nvPr>
        </p:nvSpPr>
        <p:spPr bwMode="auto">
          <a:xfrm>
            <a:off x="0" y="-14206538"/>
            <a:ext cx="0" cy="2980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10116289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-19865975" y="-14206538"/>
            <a:ext cx="39733538" cy="298021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-19865975" y="-14206538"/>
            <a:ext cx="39733538" cy="298021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FFE7F-98C4-446C-984D-42F7D0BF33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953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0B8A8-DB5F-4C77-8092-D275E16C98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909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6225"/>
            <a:ext cx="2055813" cy="60467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6225"/>
            <a:ext cx="6019800" cy="60467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51A44-B3CC-4148-B4B9-815C1CCBFB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439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CE66A-69C2-4BEF-BA52-129E3A488E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956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1E682-8508-44B9-9BB1-B0FD42C8E0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040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8030C-936F-40F6-84B2-35823BACD3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896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7013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935163"/>
            <a:ext cx="4038600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6DC8D-54AD-44BD-BB44-3E4198D962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92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BF0A4-631C-443E-A28A-2CD65470EB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504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A907F-47D1-4CCD-80D7-F2E0844606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167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968A8-EEE3-458B-A7D5-4E9D1236A7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0840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8DBD0-11AD-4AB6-9958-905C48D33C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945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36A6F-0A73-47E8-8F33-6D89DE4550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4525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DE9E8-96A0-4B7F-816B-97A887D508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5425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B06D2-73B3-463D-91C4-1A137703D8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703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6225"/>
            <a:ext cx="2055813" cy="60467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6225"/>
            <a:ext cx="6019800" cy="60467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6A72C-B3D0-4498-9F73-8080216EDE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6384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EB8F6-E9F1-4A02-9F9F-185279172F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7329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5F02B-D5E3-4DDF-9835-0CA22E0C9D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6495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18C4D-D154-4D1E-B84E-E35268A30E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9111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7013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935163"/>
            <a:ext cx="4038600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A45F7-78B0-4D71-9A6E-8F80995E57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5594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DE226-B833-49F3-A04C-04087ED4D8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6456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5BACF-943A-41B4-B774-7F19A46ED2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7840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4FAD8-FF2A-49F1-8107-A139316973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41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AE1DA-222A-4266-897F-30EEA6618F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1062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E39C2-07CC-4D11-9C04-CFAAF11E2A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4528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99711-0F16-45A2-A454-5817353390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8974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72D5F-E1F5-410E-A5EE-0E36B7A5ED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5730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6225"/>
            <a:ext cx="2055813" cy="60467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6225"/>
            <a:ext cx="6019800" cy="60467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AA07D-EA5F-48CB-9C8B-34CD84A69A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3474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BBE8E-2B2A-4366-A0A1-5DEDEAC31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2055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FE963-5F57-4DE2-84FE-34A4B469B3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1681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91A07-609B-4847-BFAF-44A7217CA3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372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7013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935163"/>
            <a:ext cx="4038600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C19DC-4477-49C0-8CF7-AABD48A3A2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6356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FC60E-FDEE-435D-B839-318447B228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8945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11856-1C57-4E1C-9605-D507DD18E9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251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7013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935163"/>
            <a:ext cx="4038600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68290-4D15-46DD-BDA7-35641748FE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1117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5A378-2816-4D73-B9AC-9F1D241F9B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9505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1BAD0-A34E-4F78-B80C-C0DD67883B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6771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90B8B-1166-47A6-B53E-A0E51792A5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8465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9FD44-D63B-4FF1-AE92-1F6735EE0E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6215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6225"/>
            <a:ext cx="2055813" cy="60467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6225"/>
            <a:ext cx="6019800" cy="60467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3D07B-8C20-40BF-8630-DE8D384F22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267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B5619-66D2-460D-84E3-420377223A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358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A7650-85DD-4643-A6BC-5BFC4AD8F4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011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5220B-0C47-4B0C-9859-B88A69D68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163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310A8-19B2-4D7C-A106-3238E96F8A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014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53B97-AFD0-4057-9082-65B01C35AD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117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T0" fmla="*/ 9525 w 5772"/>
              <a:gd name="T1" fmla="*/ 3175 h 656"/>
              <a:gd name="T2" fmla="*/ 4035425 w 5772"/>
              <a:gd name="T3" fmla="*/ 0 h 656"/>
              <a:gd name="T4" fmla="*/ 6943725 w 5772"/>
              <a:gd name="T5" fmla="*/ 582613 h 656"/>
              <a:gd name="T6" fmla="*/ 9153525 w 5772"/>
              <a:gd name="T7" fmla="*/ 87313 h 656"/>
              <a:gd name="T8" fmla="*/ 9163050 w 5772"/>
              <a:gd name="T9" fmla="*/ 338138 h 656"/>
              <a:gd name="T10" fmla="*/ 6829425 w 5772"/>
              <a:gd name="T11" fmla="*/ 696913 h 656"/>
              <a:gd name="T12" fmla="*/ 2362200 w 5772"/>
              <a:gd name="T13" fmla="*/ 319088 h 656"/>
              <a:gd name="T14" fmla="*/ 0 w 5772"/>
              <a:gd name="T15" fmla="*/ 1041401 h 656"/>
              <a:gd name="T16" fmla="*/ 9525 w 5772"/>
              <a:gd name="T17" fmla="*/ 3175 h 6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2"/>
              <a:gd name="T28" fmla="*/ 0 h 656"/>
              <a:gd name="T29" fmla="*/ 5772 w 5772"/>
              <a:gd name="T30" fmla="*/ 656 h 6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EBF8"/>
              </a:gs>
              <a:gs pos="100000">
                <a:srgbClr val="0079AF">
                  <a:alpha val="4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Microsoft YaHei" charset="-122"/>
            </a:endParaRPr>
          </a:p>
        </p:txBody>
      </p:sp>
      <p:sp>
        <p:nvSpPr>
          <p:cNvPr id="1027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>
              <a:gd name="T0" fmla="*/ 0 w 3000"/>
              <a:gd name="T1" fmla="*/ 0 h 595"/>
              <a:gd name="T2" fmla="*/ 2647950 w 3000"/>
              <a:gd name="T3" fmla="*/ 604926 h 595"/>
              <a:gd name="T4" fmla="*/ 4762500 w 3000"/>
              <a:gd name="T5" fmla="*/ 199497 h 595"/>
              <a:gd name="T6" fmla="*/ 4762500 w 3000"/>
              <a:gd name="T7" fmla="*/ 6435 h 595"/>
              <a:gd name="T8" fmla="*/ 0 w 3000"/>
              <a:gd name="T9" fmla="*/ 0 h 5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00"/>
              <a:gd name="T16" fmla="*/ 0 h 595"/>
              <a:gd name="T17" fmla="*/ 3000 w 3000"/>
              <a:gd name="T18" fmla="*/ 595 h 5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9BE5"/>
              </a:gs>
              <a:gs pos="100000">
                <a:srgbClr val="00ADB6">
                  <a:alpha val="4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Microsoft YaHei" charset="-122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6225"/>
            <a:ext cx="822801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4680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8013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Microsoft YaHei" charset="-122"/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2667000" y="6356350"/>
            <a:ext cx="3351213" cy="3635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r>
              <a:rPr lang="en-US"/>
              <a:t>Footer Text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fld id="{75E234DC-C9DE-43C7-B551-4CC4CF922C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8"/>
          <p:cNvGrpSpPr>
            <a:grpSpLocks/>
          </p:cNvGrpSpPr>
          <p:nvPr/>
        </p:nvGrpSpPr>
        <p:grpSpPr bwMode="auto">
          <a:xfrm>
            <a:off x="-19050" y="203200"/>
            <a:ext cx="9178925" cy="646113"/>
            <a:chOff x="-12" y="128"/>
            <a:chExt cx="5782" cy="407"/>
          </a:xfrm>
        </p:grpSpPr>
        <p:grpSp>
          <p:nvGrpSpPr>
            <p:cNvPr id="1034" name="Group 9"/>
            <p:cNvGrpSpPr>
              <a:grpSpLocks/>
            </p:cNvGrpSpPr>
            <p:nvPr/>
          </p:nvGrpSpPr>
          <p:grpSpPr bwMode="auto">
            <a:xfrm>
              <a:off x="-12" y="128"/>
              <a:ext cx="5767" cy="407"/>
              <a:chOff x="-12" y="128"/>
              <a:chExt cx="5767" cy="407"/>
            </a:xfrm>
          </p:grpSpPr>
          <p:pic>
            <p:nvPicPr>
              <p:cNvPr id="1038" name="Picture 10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28"/>
                <a:ext cx="57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1039" name="Text Box 11"/>
              <p:cNvSpPr txBox="1">
                <a:spLocks noChangeArrowheads="1"/>
              </p:cNvSpPr>
              <p:nvPr/>
            </p:nvSpPr>
            <p:spPr bwMode="auto">
              <a:xfrm rot="-180000">
                <a:off x="-12" y="302"/>
                <a:ext cx="0" cy="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ea typeface="Microsoft YaHei" charset="-122"/>
                </a:endParaRPr>
              </a:p>
            </p:txBody>
          </p:sp>
        </p:grpSp>
        <p:grpSp>
          <p:nvGrpSpPr>
            <p:cNvPr id="1035" name="Group 12"/>
            <p:cNvGrpSpPr>
              <a:grpSpLocks/>
            </p:cNvGrpSpPr>
            <p:nvPr/>
          </p:nvGrpSpPr>
          <p:grpSpPr bwMode="auto">
            <a:xfrm>
              <a:off x="-12" y="156"/>
              <a:ext cx="5782" cy="353"/>
              <a:chOff x="-12" y="156"/>
              <a:chExt cx="5782" cy="353"/>
            </a:xfrm>
          </p:grpSpPr>
          <p:pic>
            <p:nvPicPr>
              <p:cNvPr id="1036" name="Picture 13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" y="156"/>
                <a:ext cx="5772" cy="3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1037" name="Text Box 14"/>
              <p:cNvSpPr txBox="1">
                <a:spLocks noChangeArrowheads="1"/>
              </p:cNvSpPr>
              <p:nvPr/>
            </p:nvSpPr>
            <p:spPr bwMode="auto">
              <a:xfrm rot="-180000">
                <a:off x="-12" y="330"/>
                <a:ext cx="0" cy="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ea typeface="Microsoft YaHei" charset="-122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000">
          <a:solidFill>
            <a:srgbClr val="04617B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000">
          <a:solidFill>
            <a:srgbClr val="04617B"/>
          </a:solidFill>
          <a:latin typeface="Calibri" pitchFamily="32" charset="0"/>
          <a:ea typeface="Microsoft YaHei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000">
          <a:solidFill>
            <a:srgbClr val="04617B"/>
          </a:solidFill>
          <a:latin typeface="Calibri" pitchFamily="32" charset="0"/>
          <a:ea typeface="Microsoft YaHei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000">
          <a:solidFill>
            <a:srgbClr val="04617B"/>
          </a:solidFill>
          <a:latin typeface="Calibri" pitchFamily="32" charset="0"/>
          <a:ea typeface="Microsoft YaHei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000">
          <a:solidFill>
            <a:srgbClr val="04617B"/>
          </a:solidFill>
          <a:latin typeface="Calibri" pitchFamily="32" charset="0"/>
          <a:ea typeface="Microsoft YaHei" charset="-122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4617B"/>
          </a:solidFill>
          <a:latin typeface="Calibri" pitchFamily="32" charset="0"/>
          <a:ea typeface="Microsoft YaHei" charset="-122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4617B"/>
          </a:solidFill>
          <a:latin typeface="Calibri" pitchFamily="32" charset="0"/>
          <a:ea typeface="Microsoft YaHei" charset="-122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4617B"/>
          </a:solidFill>
          <a:latin typeface="Calibri" pitchFamily="32" charset="0"/>
          <a:ea typeface="Microsoft YaHei" charset="-122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4617B"/>
          </a:solidFill>
          <a:latin typeface="Calibri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T0" fmla="*/ 9525 w 5772"/>
              <a:gd name="T1" fmla="*/ 3175 h 656"/>
              <a:gd name="T2" fmla="*/ 4035425 w 5772"/>
              <a:gd name="T3" fmla="*/ 0 h 656"/>
              <a:gd name="T4" fmla="*/ 6943725 w 5772"/>
              <a:gd name="T5" fmla="*/ 582613 h 656"/>
              <a:gd name="T6" fmla="*/ 9153525 w 5772"/>
              <a:gd name="T7" fmla="*/ 87313 h 656"/>
              <a:gd name="T8" fmla="*/ 9163050 w 5772"/>
              <a:gd name="T9" fmla="*/ 338138 h 656"/>
              <a:gd name="T10" fmla="*/ 6829425 w 5772"/>
              <a:gd name="T11" fmla="*/ 696913 h 656"/>
              <a:gd name="T12" fmla="*/ 2362200 w 5772"/>
              <a:gd name="T13" fmla="*/ 319088 h 656"/>
              <a:gd name="T14" fmla="*/ 0 w 5772"/>
              <a:gd name="T15" fmla="*/ 1041401 h 656"/>
              <a:gd name="T16" fmla="*/ 9525 w 5772"/>
              <a:gd name="T17" fmla="*/ 3175 h 6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2"/>
              <a:gd name="T28" fmla="*/ 0 h 656"/>
              <a:gd name="T29" fmla="*/ 5772 w 5772"/>
              <a:gd name="T30" fmla="*/ 656 h 6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EBF8"/>
              </a:gs>
              <a:gs pos="100000">
                <a:srgbClr val="0079AF">
                  <a:alpha val="4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Microsoft YaHei" charset="-122"/>
            </a:endParaRPr>
          </a:p>
        </p:txBody>
      </p:sp>
      <p:sp>
        <p:nvSpPr>
          <p:cNvPr id="2051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>
              <a:gd name="T0" fmla="*/ 0 w 3000"/>
              <a:gd name="T1" fmla="*/ 0 h 595"/>
              <a:gd name="T2" fmla="*/ 2647950 w 3000"/>
              <a:gd name="T3" fmla="*/ 604926 h 595"/>
              <a:gd name="T4" fmla="*/ 4762500 w 3000"/>
              <a:gd name="T5" fmla="*/ 199497 h 595"/>
              <a:gd name="T6" fmla="*/ 4762500 w 3000"/>
              <a:gd name="T7" fmla="*/ 6435 h 595"/>
              <a:gd name="T8" fmla="*/ 0 w 3000"/>
              <a:gd name="T9" fmla="*/ 0 h 5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00"/>
              <a:gd name="T16" fmla="*/ 0 h 595"/>
              <a:gd name="T17" fmla="*/ 3000 w 3000"/>
              <a:gd name="T18" fmla="*/ 595 h 5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9BE5"/>
              </a:gs>
              <a:gs pos="100000">
                <a:srgbClr val="00ADB6">
                  <a:alpha val="4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Microsoft YaHei" charset="-122"/>
            </a:endParaRPr>
          </a:p>
        </p:txBody>
      </p:sp>
      <p:grpSp>
        <p:nvGrpSpPr>
          <p:cNvPr id="2052" name="Group 3"/>
          <p:cNvGrpSpPr>
            <a:grpSpLocks/>
          </p:cNvGrpSpPr>
          <p:nvPr/>
        </p:nvGrpSpPr>
        <p:grpSpPr bwMode="auto">
          <a:xfrm>
            <a:off x="-19050" y="203200"/>
            <a:ext cx="9178925" cy="646113"/>
            <a:chOff x="-12" y="128"/>
            <a:chExt cx="5782" cy="407"/>
          </a:xfrm>
        </p:grpSpPr>
        <p:grpSp>
          <p:nvGrpSpPr>
            <p:cNvPr id="2058" name="Group 4"/>
            <p:cNvGrpSpPr>
              <a:grpSpLocks/>
            </p:cNvGrpSpPr>
            <p:nvPr/>
          </p:nvGrpSpPr>
          <p:grpSpPr bwMode="auto">
            <a:xfrm>
              <a:off x="-12" y="128"/>
              <a:ext cx="5767" cy="407"/>
              <a:chOff x="-12" y="128"/>
              <a:chExt cx="5767" cy="407"/>
            </a:xfrm>
          </p:grpSpPr>
          <p:pic>
            <p:nvPicPr>
              <p:cNvPr id="2" name="Picture 5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28"/>
                <a:ext cx="57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2063" name="Text Box 6"/>
              <p:cNvSpPr txBox="1">
                <a:spLocks noChangeArrowheads="1"/>
              </p:cNvSpPr>
              <p:nvPr/>
            </p:nvSpPr>
            <p:spPr bwMode="auto">
              <a:xfrm rot="-180000">
                <a:off x="-12" y="302"/>
                <a:ext cx="0" cy="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ea typeface="Microsoft YaHei" charset="-122"/>
                </a:endParaRPr>
              </a:p>
            </p:txBody>
          </p:sp>
        </p:grpSp>
        <p:grpSp>
          <p:nvGrpSpPr>
            <p:cNvPr id="2059" name="Group 7"/>
            <p:cNvGrpSpPr>
              <a:grpSpLocks/>
            </p:cNvGrpSpPr>
            <p:nvPr/>
          </p:nvGrpSpPr>
          <p:grpSpPr bwMode="auto">
            <a:xfrm>
              <a:off x="-12" y="156"/>
              <a:ext cx="5782" cy="353"/>
              <a:chOff x="-12" y="156"/>
              <a:chExt cx="5782" cy="353"/>
            </a:xfrm>
          </p:grpSpPr>
          <p:pic>
            <p:nvPicPr>
              <p:cNvPr id="2060" name="Picture 8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" y="156"/>
                <a:ext cx="5772" cy="3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3" name="Text Box 9"/>
              <p:cNvSpPr txBox="1">
                <a:spLocks noChangeArrowheads="1"/>
              </p:cNvSpPr>
              <p:nvPr/>
            </p:nvSpPr>
            <p:spPr bwMode="auto">
              <a:xfrm rot="-180000">
                <a:off x="-12" y="330"/>
                <a:ext cx="0" cy="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ea typeface="Microsoft YaHei" charset="-122"/>
                </a:endParaRPr>
              </a:p>
            </p:txBody>
          </p:sp>
        </p:grpSp>
      </p:grpSp>
      <p:sp>
        <p:nvSpPr>
          <p:cNvPr id="2053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6225"/>
            <a:ext cx="822801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4680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054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8013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055" name="Text Box 12"/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Microsoft YaHei" charset="-122"/>
            </a:endParaRP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ftr"/>
          </p:nvPr>
        </p:nvSpPr>
        <p:spPr bwMode="auto">
          <a:xfrm>
            <a:off x="2667000" y="6356350"/>
            <a:ext cx="3351213" cy="3635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D1EAEE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r>
              <a:rPr lang="en-US"/>
              <a:t>Footer Text</a:t>
            </a:r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3900" algn="l"/>
              </a:tabLst>
              <a:defRPr sz="1200">
                <a:solidFill>
                  <a:srgbClr val="D1EAEE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fld id="{0E0C3F76-C2A7-431D-8261-D8EE4C5366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000">
          <a:solidFill>
            <a:srgbClr val="DBF5F9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000">
          <a:solidFill>
            <a:srgbClr val="DBF5F9"/>
          </a:solidFill>
          <a:latin typeface="Calibri" pitchFamily="32" charset="0"/>
          <a:ea typeface="Microsoft YaHei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000">
          <a:solidFill>
            <a:srgbClr val="DBF5F9"/>
          </a:solidFill>
          <a:latin typeface="Calibri" pitchFamily="32" charset="0"/>
          <a:ea typeface="Microsoft YaHei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000">
          <a:solidFill>
            <a:srgbClr val="DBF5F9"/>
          </a:solidFill>
          <a:latin typeface="Calibri" pitchFamily="32" charset="0"/>
          <a:ea typeface="Microsoft YaHei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000">
          <a:solidFill>
            <a:srgbClr val="DBF5F9"/>
          </a:solidFill>
          <a:latin typeface="Calibri" pitchFamily="32" charset="0"/>
          <a:ea typeface="Microsoft YaHei" charset="-122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DBF5F9"/>
          </a:solidFill>
          <a:latin typeface="Calibri" pitchFamily="32" charset="0"/>
          <a:ea typeface="Microsoft YaHei" charset="-122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DBF5F9"/>
          </a:solidFill>
          <a:latin typeface="Calibri" pitchFamily="32" charset="0"/>
          <a:ea typeface="Microsoft YaHei" charset="-122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DBF5F9"/>
          </a:solidFill>
          <a:latin typeface="Calibri" pitchFamily="32" charset="0"/>
          <a:ea typeface="Microsoft YaHei" charset="-122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DBF5F9"/>
          </a:solidFill>
          <a:latin typeface="Calibri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T0" fmla="*/ 9525 w 5772"/>
              <a:gd name="T1" fmla="*/ 3175 h 656"/>
              <a:gd name="T2" fmla="*/ 4035425 w 5772"/>
              <a:gd name="T3" fmla="*/ 0 h 656"/>
              <a:gd name="T4" fmla="*/ 6943725 w 5772"/>
              <a:gd name="T5" fmla="*/ 582613 h 656"/>
              <a:gd name="T6" fmla="*/ 9153525 w 5772"/>
              <a:gd name="T7" fmla="*/ 87313 h 656"/>
              <a:gd name="T8" fmla="*/ 9163050 w 5772"/>
              <a:gd name="T9" fmla="*/ 338138 h 656"/>
              <a:gd name="T10" fmla="*/ 6829425 w 5772"/>
              <a:gd name="T11" fmla="*/ 696913 h 656"/>
              <a:gd name="T12" fmla="*/ 2362200 w 5772"/>
              <a:gd name="T13" fmla="*/ 319088 h 656"/>
              <a:gd name="T14" fmla="*/ 0 w 5772"/>
              <a:gd name="T15" fmla="*/ 1041401 h 656"/>
              <a:gd name="T16" fmla="*/ 9525 w 5772"/>
              <a:gd name="T17" fmla="*/ 3175 h 6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2"/>
              <a:gd name="T28" fmla="*/ 0 h 656"/>
              <a:gd name="T29" fmla="*/ 5772 w 5772"/>
              <a:gd name="T30" fmla="*/ 656 h 6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EBF8"/>
              </a:gs>
              <a:gs pos="100000">
                <a:srgbClr val="0079AF">
                  <a:alpha val="4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Microsoft YaHei" charset="-122"/>
            </a:endParaRPr>
          </a:p>
        </p:txBody>
      </p:sp>
      <p:sp>
        <p:nvSpPr>
          <p:cNvPr id="3075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>
              <a:gd name="T0" fmla="*/ 0 w 3000"/>
              <a:gd name="T1" fmla="*/ 0 h 595"/>
              <a:gd name="T2" fmla="*/ 2647950 w 3000"/>
              <a:gd name="T3" fmla="*/ 604926 h 595"/>
              <a:gd name="T4" fmla="*/ 4762500 w 3000"/>
              <a:gd name="T5" fmla="*/ 199497 h 595"/>
              <a:gd name="T6" fmla="*/ 4762500 w 3000"/>
              <a:gd name="T7" fmla="*/ 6435 h 595"/>
              <a:gd name="T8" fmla="*/ 0 w 3000"/>
              <a:gd name="T9" fmla="*/ 0 h 5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00"/>
              <a:gd name="T16" fmla="*/ 0 h 595"/>
              <a:gd name="T17" fmla="*/ 3000 w 3000"/>
              <a:gd name="T18" fmla="*/ 595 h 5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9BE5"/>
              </a:gs>
              <a:gs pos="100000">
                <a:srgbClr val="00ADB6">
                  <a:alpha val="4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Microsoft YaHei" charset="-122"/>
            </a:endParaRPr>
          </a:p>
        </p:txBody>
      </p:sp>
      <p:grpSp>
        <p:nvGrpSpPr>
          <p:cNvPr id="3076" name="Group 3"/>
          <p:cNvGrpSpPr>
            <a:grpSpLocks/>
          </p:cNvGrpSpPr>
          <p:nvPr/>
        </p:nvGrpSpPr>
        <p:grpSpPr bwMode="auto">
          <a:xfrm>
            <a:off x="-19050" y="203200"/>
            <a:ext cx="9178925" cy="646113"/>
            <a:chOff x="-12" y="128"/>
            <a:chExt cx="5782" cy="407"/>
          </a:xfrm>
        </p:grpSpPr>
        <p:grpSp>
          <p:nvGrpSpPr>
            <p:cNvPr id="3082" name="Group 4"/>
            <p:cNvGrpSpPr>
              <a:grpSpLocks/>
            </p:cNvGrpSpPr>
            <p:nvPr/>
          </p:nvGrpSpPr>
          <p:grpSpPr bwMode="auto">
            <a:xfrm>
              <a:off x="-12" y="128"/>
              <a:ext cx="5767" cy="407"/>
              <a:chOff x="-12" y="128"/>
              <a:chExt cx="5767" cy="407"/>
            </a:xfrm>
          </p:grpSpPr>
          <p:pic>
            <p:nvPicPr>
              <p:cNvPr id="2" name="Picture 5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28"/>
                <a:ext cx="57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3087" name="Text Box 6"/>
              <p:cNvSpPr txBox="1">
                <a:spLocks noChangeArrowheads="1"/>
              </p:cNvSpPr>
              <p:nvPr/>
            </p:nvSpPr>
            <p:spPr bwMode="auto">
              <a:xfrm rot="-180000">
                <a:off x="-12" y="302"/>
                <a:ext cx="0" cy="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ea typeface="Microsoft YaHei" charset="-122"/>
                </a:endParaRPr>
              </a:p>
            </p:txBody>
          </p:sp>
        </p:grpSp>
        <p:grpSp>
          <p:nvGrpSpPr>
            <p:cNvPr id="3083" name="Group 7"/>
            <p:cNvGrpSpPr>
              <a:grpSpLocks/>
            </p:cNvGrpSpPr>
            <p:nvPr/>
          </p:nvGrpSpPr>
          <p:grpSpPr bwMode="auto">
            <a:xfrm>
              <a:off x="-12" y="156"/>
              <a:ext cx="5782" cy="353"/>
              <a:chOff x="-12" y="156"/>
              <a:chExt cx="5782" cy="353"/>
            </a:xfrm>
          </p:grpSpPr>
          <p:pic>
            <p:nvPicPr>
              <p:cNvPr id="3084" name="Picture 8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" y="156"/>
                <a:ext cx="5772" cy="3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3" name="Text Box 9"/>
              <p:cNvSpPr txBox="1">
                <a:spLocks noChangeArrowheads="1"/>
              </p:cNvSpPr>
              <p:nvPr/>
            </p:nvSpPr>
            <p:spPr bwMode="auto">
              <a:xfrm rot="-180000">
                <a:off x="-12" y="330"/>
                <a:ext cx="0" cy="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ea typeface="Microsoft YaHei" charset="-122"/>
                </a:endParaRPr>
              </a:p>
            </p:txBody>
          </p:sp>
        </p:grpSp>
      </p:grpSp>
      <p:sp>
        <p:nvSpPr>
          <p:cNvPr id="3077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6225"/>
            <a:ext cx="822801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4680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3078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8013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3079" name="Text Box 12"/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Microsoft YaHei" charset="-122"/>
            </a:endParaRP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ftr"/>
          </p:nvPr>
        </p:nvSpPr>
        <p:spPr bwMode="auto">
          <a:xfrm>
            <a:off x="2667000" y="6356350"/>
            <a:ext cx="3351213" cy="3635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D1EAEE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r>
              <a:rPr lang="en-US"/>
              <a:t>Footer Text</a:t>
            </a:r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3900" algn="l"/>
              </a:tabLst>
              <a:defRPr sz="1200">
                <a:solidFill>
                  <a:srgbClr val="D1EAEE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fld id="{FF2D1222-20C1-42A6-B07D-25A898B8F8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000">
          <a:solidFill>
            <a:srgbClr val="DBF5F9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000">
          <a:solidFill>
            <a:srgbClr val="DBF5F9"/>
          </a:solidFill>
          <a:latin typeface="Calibri" pitchFamily="32" charset="0"/>
          <a:ea typeface="Microsoft YaHei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000">
          <a:solidFill>
            <a:srgbClr val="DBF5F9"/>
          </a:solidFill>
          <a:latin typeface="Calibri" pitchFamily="32" charset="0"/>
          <a:ea typeface="Microsoft YaHei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000">
          <a:solidFill>
            <a:srgbClr val="DBF5F9"/>
          </a:solidFill>
          <a:latin typeface="Calibri" pitchFamily="32" charset="0"/>
          <a:ea typeface="Microsoft YaHei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000">
          <a:solidFill>
            <a:srgbClr val="DBF5F9"/>
          </a:solidFill>
          <a:latin typeface="Calibri" pitchFamily="32" charset="0"/>
          <a:ea typeface="Microsoft YaHei" charset="-122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DBF5F9"/>
          </a:solidFill>
          <a:latin typeface="Calibri" pitchFamily="32" charset="0"/>
          <a:ea typeface="Microsoft YaHei" charset="-122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DBF5F9"/>
          </a:solidFill>
          <a:latin typeface="Calibri" pitchFamily="32" charset="0"/>
          <a:ea typeface="Microsoft YaHei" charset="-122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DBF5F9"/>
          </a:solidFill>
          <a:latin typeface="Calibri" pitchFamily="32" charset="0"/>
          <a:ea typeface="Microsoft YaHei" charset="-122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DBF5F9"/>
          </a:solidFill>
          <a:latin typeface="Calibri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1"/>
          <p:cNvSpPr>
            <a:spLocks noChangeArrowheads="1"/>
          </p:cNvSpPr>
          <p:nvPr/>
        </p:nvSpPr>
        <p:spPr bwMode="auto">
          <a:xfrm rot="420000" flipV="1">
            <a:off x="3163888" y="1108075"/>
            <a:ext cx="5257800" cy="4114800"/>
          </a:xfrm>
          <a:custGeom>
            <a:avLst/>
            <a:gdLst>
              <a:gd name="T0" fmla="*/ 0 w 5257800"/>
              <a:gd name="T1" fmla="*/ 0 h 4114800"/>
              <a:gd name="T2" fmla="*/ 5107774 w 5257800"/>
              <a:gd name="T3" fmla="*/ 0 h 4114800"/>
              <a:gd name="T4" fmla="*/ 5257800 w 5257800"/>
              <a:gd name="T5" fmla="*/ 150026 h 4114800"/>
              <a:gd name="T6" fmla="*/ 5257800 w 5257800"/>
              <a:gd name="T7" fmla="*/ 4114800 h 4114800"/>
              <a:gd name="T8" fmla="*/ 0 w 5257800"/>
              <a:gd name="T9" fmla="*/ 4114800 h 4114800"/>
              <a:gd name="T10" fmla="*/ 0 w 5257800"/>
              <a:gd name="T11" fmla="*/ 0 h 4114800"/>
              <a:gd name="T12" fmla="*/ 0 w 5257800"/>
              <a:gd name="T13" fmla="*/ 0 h 41148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57800" h="4114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240">
            <a:solidFill>
              <a:srgbClr val="C0C0C0"/>
            </a:solidFill>
            <a:round/>
            <a:headEnd/>
            <a:tailEnd/>
          </a:ln>
          <a:effectLst>
            <a:outerShdw dist="38547" dir="7483740" algn="ctr" rotWithShape="0">
              <a:srgbClr val="000000">
                <a:alpha val="2504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ea typeface="Microsoft YaHei" charset="-122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 rot="420000" flipV="1">
            <a:off x="8002588" y="5359400"/>
            <a:ext cx="155575" cy="155575"/>
          </a:xfrm>
          <a:prstGeom prst="rtTriangle">
            <a:avLst/>
          </a:prstGeom>
          <a:solidFill>
            <a:srgbClr val="FFFFFF"/>
          </a:solidFill>
          <a:ln w="12600">
            <a:solidFill>
              <a:srgbClr val="FFFFFF"/>
            </a:solidFill>
            <a:bevel/>
            <a:headEnd/>
            <a:tailEnd/>
          </a:ln>
          <a:effectLst>
            <a:outerShdw dist="6194" dir="12932261" algn="ctr" rotWithShape="0">
              <a:srgbClr val="000000">
                <a:alpha val="4702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ea typeface="Microsoft YaHei" charset="-122"/>
            </a:endParaRPr>
          </a:p>
        </p:txBody>
      </p:sp>
      <p:sp>
        <p:nvSpPr>
          <p:cNvPr id="4100" name="Freeform 3"/>
          <p:cNvSpPr>
            <a:spLocks noChangeArrowheads="1"/>
          </p:cNvSpPr>
          <p:nvPr/>
        </p:nvSpPr>
        <p:spPr bwMode="auto">
          <a:xfrm flipV="1">
            <a:off x="-9525" y="5815013"/>
            <a:ext cx="9163050" cy="1041400"/>
          </a:xfrm>
          <a:custGeom>
            <a:avLst/>
            <a:gdLst>
              <a:gd name="T0" fmla="*/ 9525 w 5772"/>
              <a:gd name="T1" fmla="*/ 3175 h 656"/>
              <a:gd name="T2" fmla="*/ 4035425 w 5772"/>
              <a:gd name="T3" fmla="*/ 0 h 656"/>
              <a:gd name="T4" fmla="*/ 6943725 w 5772"/>
              <a:gd name="T5" fmla="*/ 582613 h 656"/>
              <a:gd name="T6" fmla="*/ 9153525 w 5772"/>
              <a:gd name="T7" fmla="*/ 87313 h 656"/>
              <a:gd name="T8" fmla="*/ 9163050 w 5772"/>
              <a:gd name="T9" fmla="*/ 338138 h 656"/>
              <a:gd name="T10" fmla="*/ 6829425 w 5772"/>
              <a:gd name="T11" fmla="*/ 696913 h 656"/>
              <a:gd name="T12" fmla="*/ 2362200 w 5772"/>
              <a:gd name="T13" fmla="*/ 319088 h 656"/>
              <a:gd name="T14" fmla="*/ 0 w 5772"/>
              <a:gd name="T15" fmla="*/ 1041400 h 656"/>
              <a:gd name="T16" fmla="*/ 9525 w 5772"/>
              <a:gd name="T17" fmla="*/ 3175 h 6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2"/>
              <a:gd name="T28" fmla="*/ 0 h 656"/>
              <a:gd name="T29" fmla="*/ 5772 w 5772"/>
              <a:gd name="T30" fmla="*/ 656 h 6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EBF8"/>
              </a:gs>
              <a:gs pos="100000">
                <a:srgbClr val="0079AF">
                  <a:alpha val="4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Microsoft YaHei" charset="-122"/>
            </a:endParaRPr>
          </a:p>
        </p:txBody>
      </p:sp>
      <p:sp>
        <p:nvSpPr>
          <p:cNvPr id="4101" name="Freeform 4"/>
          <p:cNvSpPr>
            <a:spLocks noChangeArrowheads="1"/>
          </p:cNvSpPr>
          <p:nvPr/>
        </p:nvSpPr>
        <p:spPr bwMode="auto">
          <a:xfrm flipV="1">
            <a:off x="4381500" y="6218238"/>
            <a:ext cx="4762500" cy="638175"/>
          </a:xfrm>
          <a:custGeom>
            <a:avLst/>
            <a:gdLst>
              <a:gd name="T0" fmla="*/ 0 w 3000"/>
              <a:gd name="T1" fmla="*/ 0 h 595"/>
              <a:gd name="T2" fmla="*/ 2647950 w 3000"/>
              <a:gd name="T3" fmla="*/ 604926 h 595"/>
              <a:gd name="T4" fmla="*/ 4762500 w 3000"/>
              <a:gd name="T5" fmla="*/ 199497 h 595"/>
              <a:gd name="T6" fmla="*/ 4762500 w 3000"/>
              <a:gd name="T7" fmla="*/ 6435 h 595"/>
              <a:gd name="T8" fmla="*/ 0 w 3000"/>
              <a:gd name="T9" fmla="*/ 0 h 5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00"/>
              <a:gd name="T16" fmla="*/ 0 h 595"/>
              <a:gd name="T17" fmla="*/ 3000 w 3000"/>
              <a:gd name="T18" fmla="*/ 595 h 5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9BE5"/>
              </a:gs>
              <a:gs pos="100000">
                <a:srgbClr val="00ADB6">
                  <a:alpha val="4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Microsoft YaHei" charset="-122"/>
            </a:endParaRPr>
          </a:p>
        </p:txBody>
      </p:sp>
      <p:sp>
        <p:nvSpPr>
          <p:cNvPr id="410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6225"/>
            <a:ext cx="822801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4680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4103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8013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Microsoft YaHei" charset="-122"/>
            </a:endParaRPr>
          </a:p>
        </p:txBody>
      </p:sp>
      <p:sp>
        <p:nvSpPr>
          <p:cNvPr id="2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2667000" y="6356350"/>
            <a:ext cx="3351213" cy="3635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45C75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r>
              <a:rPr lang="en-US"/>
              <a:t>Footer Text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8077200" y="6356350"/>
            <a:ext cx="608013" cy="3635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defRPr sz="1200">
                <a:solidFill>
                  <a:srgbClr val="045C75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fld id="{2F5E02C4-D973-4548-A637-CA04B49D6D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000">
          <a:solidFill>
            <a:srgbClr val="04617B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000">
          <a:solidFill>
            <a:srgbClr val="04617B"/>
          </a:solidFill>
          <a:latin typeface="Calibri" pitchFamily="32" charset="0"/>
          <a:ea typeface="Microsoft YaHei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000">
          <a:solidFill>
            <a:srgbClr val="04617B"/>
          </a:solidFill>
          <a:latin typeface="Calibri" pitchFamily="32" charset="0"/>
          <a:ea typeface="Microsoft YaHei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000">
          <a:solidFill>
            <a:srgbClr val="04617B"/>
          </a:solidFill>
          <a:latin typeface="Calibri" pitchFamily="32" charset="0"/>
          <a:ea typeface="Microsoft YaHei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000">
          <a:solidFill>
            <a:srgbClr val="04617B"/>
          </a:solidFill>
          <a:latin typeface="Calibri" pitchFamily="32" charset="0"/>
          <a:ea typeface="Microsoft YaHei" charset="-122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4617B"/>
          </a:solidFill>
          <a:latin typeface="Calibri" pitchFamily="32" charset="0"/>
          <a:ea typeface="Microsoft YaHei" charset="-122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4617B"/>
          </a:solidFill>
          <a:latin typeface="Calibri" pitchFamily="32" charset="0"/>
          <a:ea typeface="Microsoft YaHei" charset="-122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4617B"/>
          </a:solidFill>
          <a:latin typeface="Calibri" pitchFamily="32" charset="0"/>
          <a:ea typeface="Microsoft YaHei" charset="-122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4617B"/>
          </a:solidFill>
          <a:latin typeface="Calibri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3789040"/>
            <a:ext cx="6355805" cy="1568450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sz="2200" dirty="0"/>
              <a:t>Крылова Светлана Александровна</a:t>
            </a:r>
            <a:br>
              <a:rPr lang="ru-RU" sz="2200" dirty="0"/>
            </a:br>
            <a:r>
              <a:rPr lang="ru-RU" sz="2200" dirty="0"/>
              <a:t>учитель </a:t>
            </a:r>
            <a:r>
              <a:rPr lang="ru-RU" sz="2200" dirty="0" smtClean="0"/>
              <a:t>математики</a:t>
            </a:r>
            <a:br>
              <a:rPr lang="ru-RU" sz="2200" dirty="0" smtClean="0"/>
            </a:br>
            <a:r>
              <a:rPr lang="ru-RU" sz="1000" dirty="0"/>
              <a:t/>
            </a:r>
            <a:br>
              <a:rPr lang="ru-RU" sz="1000" dirty="0"/>
            </a:br>
            <a:r>
              <a:rPr lang="ru-RU" sz="2200" dirty="0"/>
              <a:t>Муниципальное казенное общеобразовательное учреждение «</a:t>
            </a:r>
            <a:r>
              <a:rPr lang="ru-RU" sz="2200" dirty="0" err="1"/>
              <a:t>Лежанская</a:t>
            </a:r>
            <a:r>
              <a:rPr lang="ru-RU" sz="2200" dirty="0"/>
              <a:t> средняя общеобразовательная школа</a:t>
            </a:r>
            <a:r>
              <a:rPr lang="ru-RU" sz="2200" dirty="0" smtClean="0"/>
              <a:t>»</a:t>
            </a:r>
            <a:br>
              <a:rPr lang="ru-RU" sz="2200" dirty="0" smtClean="0"/>
            </a:br>
            <a:r>
              <a:rPr lang="ru-RU" sz="1000" dirty="0"/>
              <a:t/>
            </a:r>
            <a:br>
              <a:rPr lang="ru-RU" sz="1000" dirty="0"/>
            </a:br>
            <a:r>
              <a:rPr lang="ru-RU" sz="2200" dirty="0"/>
              <a:t>с. Лежанка Горьковского района Омской области</a:t>
            </a:r>
            <a:endParaRPr lang="ru-RU" sz="2200" dirty="0"/>
          </a:p>
        </p:txBody>
      </p:sp>
      <p:pic>
        <p:nvPicPr>
          <p:cNvPr id="4" name="Рисунок 3" descr="naukograd 201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501840"/>
            <a:ext cx="61150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5805264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rgbClr val="173BD3"/>
                </a:solidFill>
                <a:effectLst/>
                <a:latin typeface="Times New Roman"/>
                <a:ea typeface="Times New Roman"/>
              </a:rPr>
              <a:t>10</a:t>
            </a:r>
            <a:r>
              <a:rPr lang="en-US" dirty="0" smtClean="0">
                <a:solidFill>
                  <a:srgbClr val="173BD3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solidFill>
                  <a:srgbClr val="173BD3"/>
                </a:solidFill>
                <a:effectLst/>
                <a:latin typeface="Times New Roman"/>
                <a:ea typeface="Times New Roman"/>
              </a:rPr>
              <a:t>сентября 2014 г. Вторая летняя Всероссийская  конференция 2014 года </a:t>
            </a:r>
            <a:endParaRPr lang="ru-RU" sz="1200" dirty="0" smtClean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rgbClr val="173BD3"/>
                </a:solidFill>
                <a:effectLst/>
                <a:latin typeface="Times New Roman"/>
                <a:ea typeface="Times New Roman"/>
              </a:rPr>
              <a:t>"Актуальные проблемы теории и практики образования"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18566" y="1484784"/>
            <a:ext cx="64030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УРОК ПО МАТЕМАТИКЕ В 6 КЛАССЕ «МАСШТАБ» 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74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2339975" y="1196975"/>
            <a:ext cx="5616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3600"/>
              <a:t>П </a:t>
            </a:r>
            <a:r>
              <a:rPr lang="ru-RU" altLang="ru-RU" sz="3600" b="1">
                <a:solidFill>
                  <a:srgbClr val="00B050"/>
                </a:solidFill>
              </a:rPr>
              <a:t>Проверь себя</a:t>
            </a: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827088" y="2133600"/>
            <a:ext cx="7345362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 eaLnBrk="0" hangingPunct="0"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 eaLnBrk="0" hangingPunct="0"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 eaLnBrk="0" hangingPunct="0"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 eaLnBrk="0" hangingPunct="0"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chemeClr val="tx1"/>
                </a:solidFill>
              </a:rPr>
              <a:t>1 – Б</a:t>
            </a:r>
          </a:p>
          <a:p>
            <a:pPr eaLnBrk="1" hangingPunct="1"/>
            <a:r>
              <a:rPr lang="ru-RU" altLang="ru-RU" sz="2400" b="1">
                <a:solidFill>
                  <a:schemeClr val="tx1"/>
                </a:solidFill>
              </a:rPr>
              <a:t>2 – В </a:t>
            </a:r>
          </a:p>
          <a:p>
            <a:pPr eaLnBrk="1" hangingPunct="1"/>
            <a:r>
              <a:rPr lang="ru-RU" altLang="ru-RU" sz="2400" b="1">
                <a:solidFill>
                  <a:schemeClr val="tx1"/>
                </a:solidFill>
              </a:rPr>
              <a:t>3 – Б </a:t>
            </a:r>
          </a:p>
          <a:p>
            <a:pPr eaLnBrk="1" hangingPunct="1"/>
            <a:r>
              <a:rPr lang="ru-RU" altLang="ru-RU" sz="2400" b="1">
                <a:solidFill>
                  <a:schemeClr val="tx1"/>
                </a:solidFill>
              </a:rPr>
              <a:t>4 – А</a:t>
            </a:r>
          </a:p>
          <a:p>
            <a:pPr eaLnBrk="1" hangingPunct="1"/>
            <a:r>
              <a:rPr lang="ru-RU" altLang="ru-RU" sz="2400" b="1">
                <a:solidFill>
                  <a:schemeClr val="tx1"/>
                </a:solidFill>
              </a:rPr>
              <a:t>5 – А </a:t>
            </a:r>
          </a:p>
          <a:p>
            <a:pPr eaLnBrk="1" hangingPunct="1"/>
            <a:r>
              <a:rPr lang="ru-RU" altLang="ru-RU" sz="2400" b="1">
                <a:solidFill>
                  <a:schemeClr val="tx1"/>
                </a:solidFill>
              </a:rPr>
              <a:t>6 – В </a:t>
            </a:r>
          </a:p>
          <a:p>
            <a:pPr eaLnBrk="1" hangingPunct="1"/>
            <a:r>
              <a:rPr lang="ru-RU" altLang="ru-RU" sz="2400" b="1">
                <a:solidFill>
                  <a:schemeClr val="tx1"/>
                </a:solidFill>
              </a:rPr>
              <a:t>7 – В</a:t>
            </a:r>
            <a:r>
              <a:rPr lang="ru-RU" altLang="ru-RU" b="1">
                <a:solidFill>
                  <a:schemeClr val="tx1"/>
                </a:solidFill>
              </a:rPr>
              <a:t> </a:t>
            </a:r>
          </a:p>
          <a:p>
            <a:pPr eaLnBrk="1" hangingPunct="1">
              <a:buFont typeface="Times New Roman" pitchFamily="18" charset="0"/>
              <a:buAutoNum type="arabicPeriod"/>
            </a:pPr>
            <a:endParaRPr lang="ru-RU" altLang="ru-RU">
              <a:solidFill>
                <a:schemeClr val="tx1"/>
              </a:solidFill>
            </a:endParaRPr>
          </a:p>
        </p:txBody>
      </p:sp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971550" y="4652963"/>
            <a:ext cx="770413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400"/>
              <a:t>                               </a:t>
            </a:r>
            <a:r>
              <a:rPr lang="ru-RU" altLang="ru-RU" sz="2400" b="1">
                <a:solidFill>
                  <a:srgbClr val="00B050"/>
                </a:solidFill>
              </a:rPr>
              <a:t>ОЦЕНИ       СЕБЯ</a:t>
            </a:r>
          </a:p>
          <a:p>
            <a:r>
              <a:rPr lang="ru-RU" altLang="ru-RU" sz="2400" b="1">
                <a:solidFill>
                  <a:schemeClr val="tx1"/>
                </a:solidFill>
              </a:rPr>
              <a:t>БЕЗ  ОШИБОК     </a:t>
            </a:r>
            <a:r>
              <a:rPr lang="ru-RU" altLang="ru-RU" sz="2400" b="1">
                <a:solidFill>
                  <a:srgbClr val="FF0000"/>
                </a:solidFill>
              </a:rPr>
              <a:t>5  </a:t>
            </a:r>
          </a:p>
          <a:p>
            <a:r>
              <a:rPr lang="ru-RU" altLang="ru-RU" sz="2400" b="1">
                <a:solidFill>
                  <a:srgbClr val="FF0000"/>
                </a:solidFill>
              </a:rPr>
              <a:t> </a:t>
            </a:r>
            <a:r>
              <a:rPr lang="ru-RU" altLang="ru-RU" sz="2400" b="1">
                <a:solidFill>
                  <a:schemeClr val="tx1"/>
                </a:solidFill>
              </a:rPr>
              <a:t>1-2 ОШИБКИ      </a:t>
            </a:r>
            <a:r>
              <a:rPr lang="ru-RU" altLang="ru-RU" sz="2400" b="1">
                <a:solidFill>
                  <a:srgbClr val="00B050"/>
                </a:solidFill>
              </a:rPr>
              <a:t>4  </a:t>
            </a:r>
          </a:p>
          <a:p>
            <a:r>
              <a:rPr lang="ru-RU" altLang="ru-RU" sz="2400" b="1">
                <a:solidFill>
                  <a:srgbClr val="00B050"/>
                </a:solidFill>
              </a:rPr>
              <a:t> </a:t>
            </a:r>
            <a:r>
              <a:rPr lang="ru-RU" altLang="ru-RU" sz="2400" b="1">
                <a:solidFill>
                  <a:schemeClr val="tx1"/>
                </a:solidFill>
              </a:rPr>
              <a:t>3 ОШИБКИ         </a:t>
            </a:r>
            <a:r>
              <a:rPr lang="ru-RU" altLang="ru-RU" sz="2400" b="1">
                <a:solidFill>
                  <a:srgbClr val="7030A0"/>
                </a:solidFill>
              </a:rPr>
              <a:t> 3</a:t>
            </a:r>
            <a:endParaRPr lang="ru-RU" altLang="ru-RU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>
            <a:fillRect/>
          </a:stretch>
        </p:blipFill>
        <p:spPr bwMode="auto">
          <a:xfrm>
            <a:off x="-31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9" name="Freeform 2"/>
          <p:cNvSpPr>
            <a:spLocks noChangeArrowheads="1"/>
          </p:cNvSpPr>
          <p:nvPr/>
        </p:nvSpPr>
        <p:spPr bwMode="auto">
          <a:xfrm>
            <a:off x="3527425" y="2924175"/>
            <a:ext cx="5616575" cy="3933825"/>
          </a:xfrm>
          <a:custGeom>
            <a:avLst/>
            <a:gdLst>
              <a:gd name="T0" fmla="*/ 0 w 5616624"/>
              <a:gd name="T1" fmla="*/ 1968452 h 3933056"/>
              <a:gd name="T2" fmla="*/ 2808192 w 5616624"/>
              <a:gd name="T3" fmla="*/ 0 h 3933056"/>
              <a:gd name="T4" fmla="*/ 5616371 w 5616624"/>
              <a:gd name="T5" fmla="*/ 0 h 3933056"/>
              <a:gd name="T6" fmla="*/ 0 w 5616624"/>
              <a:gd name="T7" fmla="*/ 3936900 h 3933056"/>
              <a:gd name="T8" fmla="*/ 0 w 5616624"/>
              <a:gd name="T9" fmla="*/ 1968452 h 3933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16624"/>
              <a:gd name="T16" fmla="*/ 0 h 3933056"/>
              <a:gd name="T17" fmla="*/ 5616624 w 5616624"/>
              <a:gd name="T18" fmla="*/ 3933056 h 39330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16624" h="3933056">
                <a:moveTo>
                  <a:pt x="0" y="1966528"/>
                </a:moveTo>
                <a:lnTo>
                  <a:pt x="2808312" y="0"/>
                </a:lnTo>
                <a:lnTo>
                  <a:pt x="5616624" y="0"/>
                </a:lnTo>
                <a:lnTo>
                  <a:pt x="0" y="3933056"/>
                </a:lnTo>
                <a:lnTo>
                  <a:pt x="0" y="1966528"/>
                </a:lnTo>
                <a:close/>
              </a:path>
            </a:pathLst>
          </a:custGeom>
          <a:solidFill>
            <a:srgbClr val="8C8C8C"/>
          </a:solidFill>
          <a:ln w="25560">
            <a:solidFill>
              <a:srgbClr val="40404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7235825" y="4221163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4341" name="Freeform 4"/>
          <p:cNvSpPr>
            <a:spLocks noChangeArrowheads="1"/>
          </p:cNvSpPr>
          <p:nvPr/>
        </p:nvSpPr>
        <p:spPr bwMode="auto">
          <a:xfrm>
            <a:off x="3527425" y="260350"/>
            <a:ext cx="2492375" cy="1800225"/>
          </a:xfrm>
          <a:custGeom>
            <a:avLst/>
            <a:gdLst>
              <a:gd name="T0" fmla="*/ 0 w 2492152"/>
              <a:gd name="T1" fmla="*/ 900164 h 1800200"/>
              <a:gd name="T2" fmla="*/ 1246636 w 2492152"/>
              <a:gd name="T3" fmla="*/ 0 h 1800200"/>
              <a:gd name="T4" fmla="*/ 2493265 w 2492152"/>
              <a:gd name="T5" fmla="*/ 0 h 1800200"/>
              <a:gd name="T6" fmla="*/ 0 w 2492152"/>
              <a:gd name="T7" fmla="*/ 1800325 h 1800200"/>
              <a:gd name="T8" fmla="*/ 0 w 2492152"/>
              <a:gd name="T9" fmla="*/ 900164 h 1800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92152"/>
              <a:gd name="T16" fmla="*/ 0 h 1800200"/>
              <a:gd name="T17" fmla="*/ 2492152 w 2492152"/>
              <a:gd name="T18" fmla="*/ 1800200 h 1800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92152" h="1800200">
                <a:moveTo>
                  <a:pt x="0" y="900100"/>
                </a:moveTo>
                <a:lnTo>
                  <a:pt x="1246076" y="0"/>
                </a:lnTo>
                <a:lnTo>
                  <a:pt x="2492152" y="0"/>
                </a:lnTo>
                <a:lnTo>
                  <a:pt x="0" y="1800200"/>
                </a:lnTo>
                <a:lnTo>
                  <a:pt x="0" y="900100"/>
                </a:lnTo>
                <a:close/>
              </a:path>
            </a:pathLst>
          </a:custGeom>
          <a:solidFill>
            <a:srgbClr val="8C8C8C"/>
          </a:solidFill>
          <a:ln w="25560">
            <a:solidFill>
              <a:srgbClr val="40404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2" name="Line 5"/>
          <p:cNvSpPr>
            <a:spLocks noChangeShapeType="1"/>
          </p:cNvSpPr>
          <p:nvPr/>
        </p:nvSpPr>
        <p:spPr bwMode="auto">
          <a:xfrm>
            <a:off x="3527425" y="1160463"/>
            <a:ext cx="1588" cy="569753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3" name="Line 6"/>
          <p:cNvSpPr>
            <a:spLocks noChangeShapeType="1"/>
          </p:cNvSpPr>
          <p:nvPr/>
        </p:nvSpPr>
        <p:spPr bwMode="auto">
          <a:xfrm>
            <a:off x="4773613" y="260350"/>
            <a:ext cx="1562100" cy="26638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4" name="Line 7"/>
          <p:cNvSpPr>
            <a:spLocks noChangeShapeType="1"/>
          </p:cNvSpPr>
          <p:nvPr/>
        </p:nvSpPr>
        <p:spPr bwMode="auto">
          <a:xfrm>
            <a:off x="6019800" y="260350"/>
            <a:ext cx="3121025" cy="26638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5" name="TextBox 8"/>
          <p:cNvSpPr txBox="1">
            <a:spLocks noChangeArrowheads="1"/>
          </p:cNvSpPr>
          <p:nvPr/>
        </p:nvSpPr>
        <p:spPr bwMode="auto">
          <a:xfrm>
            <a:off x="2195513" y="3141663"/>
            <a:ext cx="5832475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8000" b="1">
                <a:solidFill>
                  <a:srgbClr val="C00000"/>
                </a:solidFill>
              </a:rPr>
              <a:t>МАСШТАБ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611188" y="2349500"/>
            <a:ext cx="820896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4800" b="1">
                <a:solidFill>
                  <a:srgbClr val="002060"/>
                </a:solidFill>
              </a:rPr>
              <a:t>Масштаб ( мерная палка)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684213" y="2060575"/>
            <a:ext cx="78486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4000" b="1">
                <a:solidFill>
                  <a:srgbClr val="002060"/>
                </a:solidFill>
              </a:rPr>
              <a:t>Масштаб показывает во сколько раз уменьшено расстояние на плане или на карте, чем на местности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539750" y="2349500"/>
            <a:ext cx="7777163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4000" b="1">
                <a:solidFill>
                  <a:srgbClr val="002060"/>
                </a:solidFill>
              </a:rPr>
              <a:t>Масштаб это отношение длины отрезка на плане (карте) к длине соответствующего отрезка на местности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975" y="3578225"/>
            <a:ext cx="2868613" cy="2900363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188" y="536575"/>
            <a:ext cx="3327400" cy="2378075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3578225"/>
            <a:ext cx="2894013" cy="3052763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388938"/>
            <a:ext cx="3244850" cy="2532062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933700" y="2781300"/>
            <a:ext cx="4097338" cy="1098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6600" i="1">
                <a:solidFill>
                  <a:srgbClr val="06686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Microsoft YaHei" charset="-122"/>
              </a:rPr>
              <a:t>Масштаб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7" dur="2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12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1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22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684213" y="692150"/>
            <a:ext cx="8208962" cy="440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4000" b="1">
                <a:solidFill>
                  <a:srgbClr val="002060"/>
                </a:solidFill>
              </a:rPr>
              <a:t>Задача нахождения истинных размеров</a:t>
            </a:r>
          </a:p>
          <a:p>
            <a:endParaRPr lang="ru-RU" altLang="ru-RU" sz="4000" b="1">
              <a:solidFill>
                <a:srgbClr val="002060"/>
              </a:solidFill>
            </a:endParaRPr>
          </a:p>
          <a:p>
            <a:r>
              <a:rPr lang="ru-RU" altLang="ru-RU" sz="4000" b="1">
                <a:solidFill>
                  <a:srgbClr val="002060"/>
                </a:solidFill>
              </a:rPr>
              <a:t>Задача нахождения размеров на изображении</a:t>
            </a:r>
          </a:p>
          <a:p>
            <a:endParaRPr lang="ru-RU" altLang="ru-RU" sz="4000" b="1">
              <a:solidFill>
                <a:srgbClr val="002060"/>
              </a:solidFill>
            </a:endParaRPr>
          </a:p>
          <a:p>
            <a:r>
              <a:rPr lang="ru-RU" altLang="ru-RU" sz="4000" b="1">
                <a:solidFill>
                  <a:srgbClr val="002060"/>
                </a:solidFill>
              </a:rPr>
              <a:t>Нахождение масштаба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755650" y="981075"/>
            <a:ext cx="7704138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4000" b="1">
                <a:solidFill>
                  <a:srgbClr val="002060"/>
                </a:solidFill>
              </a:rPr>
              <a:t>Найдите расстояние между объектами на местности, если на плане с масштабом 1: 2000 это расстояние равно 2 см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468313" y="1412875"/>
            <a:ext cx="8135937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4000" b="1">
                <a:solidFill>
                  <a:srgbClr val="002060"/>
                </a:solidFill>
              </a:rPr>
              <a:t>Найдите расстояние между двумя населенными пунктами на карте с масштабом 1:100 000, если на местности это расстояние </a:t>
            </a:r>
          </a:p>
          <a:p>
            <a:r>
              <a:rPr lang="ru-RU" altLang="ru-RU" sz="4000" b="1">
                <a:solidFill>
                  <a:srgbClr val="002060"/>
                </a:solidFill>
              </a:rPr>
              <a:t>равно 6 км.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5288" y="981075"/>
            <a:ext cx="8208962" cy="8334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marL="342900" indent="-341313"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ru-RU" sz="4800" i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Microsoft YaHei" charset="-122"/>
              </a:rPr>
              <a:t>Задача </a:t>
            </a:r>
          </a:p>
        </p:txBody>
      </p:sp>
      <p:graphicFrame>
        <p:nvGraphicFramePr>
          <p:cNvPr id="6" name="Group 2"/>
          <p:cNvGraphicFramePr>
            <a:graphicFrameLocks noGrp="1"/>
          </p:cNvGraphicFramePr>
          <p:nvPr/>
        </p:nvGraphicFramePr>
        <p:xfrm>
          <a:off x="468313" y="2852738"/>
          <a:ext cx="8072437" cy="2087562"/>
        </p:xfrm>
        <a:graphic>
          <a:graphicData uri="http://schemas.openxmlformats.org/drawingml/2006/table">
            <a:tbl>
              <a:tblPr/>
              <a:tblGrid>
                <a:gridCol w="2435650"/>
                <a:gridCol w="2747603"/>
                <a:gridCol w="2889184"/>
              </a:tblGrid>
              <a:tr h="977052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Карта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9991" marR="89991" marT="66192" marB="46792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х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9991" marR="89991" marT="66192" marB="46792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1</a:t>
                      </a:r>
                    </a:p>
                  </a:txBody>
                  <a:tcPr marL="89991" marR="89991" marT="66192" marB="46792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051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Местность</a:t>
                      </a:r>
                    </a:p>
                  </a:txBody>
                  <a:tcPr marL="89991" marR="89991" marT="66192" marB="46792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6 км=600 000 см</a:t>
                      </a:r>
                    </a:p>
                  </a:txBody>
                  <a:tcPr marL="89991" marR="89991" marT="66192" marB="46792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100 000</a:t>
                      </a:r>
                    </a:p>
                  </a:txBody>
                  <a:tcPr marL="89991" marR="89991" marT="66192" marB="46792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>
            <a:fillRect/>
          </a:stretch>
        </p:blipFill>
        <p:spPr bwMode="auto">
          <a:xfrm>
            <a:off x="-31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3" name="Freeform 2"/>
          <p:cNvSpPr>
            <a:spLocks noChangeArrowheads="1"/>
          </p:cNvSpPr>
          <p:nvPr/>
        </p:nvSpPr>
        <p:spPr bwMode="auto">
          <a:xfrm>
            <a:off x="3527425" y="2924175"/>
            <a:ext cx="5616575" cy="3933825"/>
          </a:xfrm>
          <a:custGeom>
            <a:avLst/>
            <a:gdLst>
              <a:gd name="T0" fmla="*/ 0 w 5616624"/>
              <a:gd name="T1" fmla="*/ 1968452 h 3933056"/>
              <a:gd name="T2" fmla="*/ 2808192 w 5616624"/>
              <a:gd name="T3" fmla="*/ 0 h 3933056"/>
              <a:gd name="T4" fmla="*/ 5616371 w 5616624"/>
              <a:gd name="T5" fmla="*/ 0 h 3933056"/>
              <a:gd name="T6" fmla="*/ 0 w 5616624"/>
              <a:gd name="T7" fmla="*/ 3936900 h 3933056"/>
              <a:gd name="T8" fmla="*/ 0 w 5616624"/>
              <a:gd name="T9" fmla="*/ 1968452 h 3933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16624"/>
              <a:gd name="T16" fmla="*/ 0 h 3933056"/>
              <a:gd name="T17" fmla="*/ 5616624 w 5616624"/>
              <a:gd name="T18" fmla="*/ 3933056 h 39330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16624" h="3933056">
                <a:moveTo>
                  <a:pt x="0" y="1966528"/>
                </a:moveTo>
                <a:lnTo>
                  <a:pt x="2808312" y="0"/>
                </a:lnTo>
                <a:lnTo>
                  <a:pt x="5616624" y="0"/>
                </a:lnTo>
                <a:lnTo>
                  <a:pt x="0" y="3933056"/>
                </a:lnTo>
                <a:lnTo>
                  <a:pt x="0" y="1966528"/>
                </a:lnTo>
                <a:close/>
              </a:path>
            </a:pathLst>
          </a:custGeom>
          <a:solidFill>
            <a:srgbClr val="8C8C8C"/>
          </a:solidFill>
          <a:ln w="25560">
            <a:solidFill>
              <a:srgbClr val="40404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7235825" y="4221163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125" name="Freeform 4"/>
          <p:cNvSpPr>
            <a:spLocks noChangeArrowheads="1"/>
          </p:cNvSpPr>
          <p:nvPr/>
        </p:nvSpPr>
        <p:spPr bwMode="auto">
          <a:xfrm>
            <a:off x="3527425" y="260350"/>
            <a:ext cx="2492375" cy="1800225"/>
          </a:xfrm>
          <a:custGeom>
            <a:avLst/>
            <a:gdLst>
              <a:gd name="T0" fmla="*/ 0 w 2492152"/>
              <a:gd name="T1" fmla="*/ 900164 h 1800200"/>
              <a:gd name="T2" fmla="*/ 1246636 w 2492152"/>
              <a:gd name="T3" fmla="*/ 0 h 1800200"/>
              <a:gd name="T4" fmla="*/ 2493265 w 2492152"/>
              <a:gd name="T5" fmla="*/ 0 h 1800200"/>
              <a:gd name="T6" fmla="*/ 0 w 2492152"/>
              <a:gd name="T7" fmla="*/ 1800325 h 1800200"/>
              <a:gd name="T8" fmla="*/ 0 w 2492152"/>
              <a:gd name="T9" fmla="*/ 900164 h 1800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92152"/>
              <a:gd name="T16" fmla="*/ 0 h 1800200"/>
              <a:gd name="T17" fmla="*/ 2492152 w 2492152"/>
              <a:gd name="T18" fmla="*/ 1800200 h 1800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92152" h="1800200">
                <a:moveTo>
                  <a:pt x="0" y="900100"/>
                </a:moveTo>
                <a:lnTo>
                  <a:pt x="1246076" y="0"/>
                </a:lnTo>
                <a:lnTo>
                  <a:pt x="2492152" y="0"/>
                </a:lnTo>
                <a:lnTo>
                  <a:pt x="0" y="1800200"/>
                </a:lnTo>
                <a:lnTo>
                  <a:pt x="0" y="900100"/>
                </a:lnTo>
                <a:close/>
              </a:path>
            </a:pathLst>
          </a:custGeom>
          <a:solidFill>
            <a:srgbClr val="8C8C8C"/>
          </a:solidFill>
          <a:ln w="25560">
            <a:solidFill>
              <a:srgbClr val="40404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6" name="Line 5"/>
          <p:cNvSpPr>
            <a:spLocks noChangeShapeType="1"/>
          </p:cNvSpPr>
          <p:nvPr/>
        </p:nvSpPr>
        <p:spPr bwMode="auto">
          <a:xfrm>
            <a:off x="3527425" y="1160463"/>
            <a:ext cx="1588" cy="569753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7" name="Line 6"/>
          <p:cNvSpPr>
            <a:spLocks noChangeShapeType="1"/>
          </p:cNvSpPr>
          <p:nvPr/>
        </p:nvSpPr>
        <p:spPr bwMode="auto">
          <a:xfrm>
            <a:off x="4773613" y="260350"/>
            <a:ext cx="1562100" cy="26638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8" name="Line 7"/>
          <p:cNvSpPr>
            <a:spLocks noChangeShapeType="1"/>
          </p:cNvSpPr>
          <p:nvPr/>
        </p:nvSpPr>
        <p:spPr bwMode="auto">
          <a:xfrm>
            <a:off x="6019800" y="260350"/>
            <a:ext cx="3121025" cy="26638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3535362" cy="2663825"/>
          </a:xfrm>
          <a:prstGeom prst="rect">
            <a:avLst/>
          </a:prstGeom>
          <a:noFill/>
          <a:ln w="9360">
            <a:solidFill>
              <a:srgbClr val="40404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500563" y="3357563"/>
            <a:ext cx="4392612" cy="3240087"/>
          </a:xfrm>
          <a:prstGeom prst="rect">
            <a:avLst/>
          </a:prstGeom>
          <a:solidFill>
            <a:srgbClr val="F2F2F2"/>
          </a:soli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>
            <a:off x="5076825" y="6165850"/>
            <a:ext cx="3455988" cy="15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ea typeface="Microsoft YaHei" charset="-122"/>
            </a:endParaRP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5076825" y="5084763"/>
            <a:ext cx="1588" cy="108108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ea typeface="Microsoft YaHei" charset="-122"/>
            </a:endParaRPr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8532813" y="5084763"/>
            <a:ext cx="1587" cy="108108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ea typeface="Microsoft YaHei" charset="-122"/>
            </a:endParaRPr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6696075" y="3644900"/>
            <a:ext cx="1588" cy="252095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6696075" y="3644900"/>
            <a:ext cx="1836738" cy="1439863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ea typeface="Microsoft YaHei" charset="-122"/>
            </a:endParaRPr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 flipH="1">
            <a:off x="5073650" y="3644900"/>
            <a:ext cx="1625600" cy="1439863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ea typeface="Microsoft YaHei" charset="-122"/>
            </a:endParaRPr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5076825" y="5084763"/>
            <a:ext cx="3455988" cy="158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ea typeface="Microsoft YaHei" charset="-122"/>
            </a:endParaRP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4394200" y="614363"/>
            <a:ext cx="44259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600" i="1">
                <a:solidFill>
                  <a:srgbClr val="376092"/>
                </a:solidFill>
                <a:latin typeface="Monotype Corsiva" pitchFamily="66" charset="0"/>
              </a:rPr>
              <a:t>Реальные размеры дома: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163513" y="3192463"/>
            <a:ext cx="43370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800" i="1">
                <a:solidFill>
                  <a:srgbClr val="376092"/>
                </a:solidFill>
                <a:latin typeface="Monotype Corsiva" pitchFamily="66" charset="0"/>
              </a:rPr>
              <a:t>Размеры на  чертеже</a:t>
            </a:r>
            <a:endParaRPr lang="ru-RU" altLang="ru-RU" sz="240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028700" y="1195388"/>
            <a:ext cx="7845425" cy="1951037"/>
            <a:chOff x="648" y="753"/>
            <a:chExt cx="4942" cy="1229"/>
          </a:xfrm>
        </p:grpSpPr>
        <p:sp>
          <p:nvSpPr>
            <p:cNvPr id="6167" name="Line 13"/>
            <p:cNvSpPr>
              <a:spLocks noChangeShapeType="1"/>
            </p:cNvSpPr>
            <p:nvPr/>
          </p:nvSpPr>
          <p:spPr bwMode="auto">
            <a:xfrm>
              <a:off x="648" y="1598"/>
              <a:ext cx="1541" cy="0"/>
            </a:xfrm>
            <a:prstGeom prst="line">
              <a:avLst/>
            </a:prstGeom>
            <a:noFill/>
            <a:ln w="38160">
              <a:solidFill>
                <a:srgbClr val="4F81BD"/>
              </a:solidFill>
              <a:miter lim="800000"/>
              <a:headEnd/>
              <a:tailEnd/>
            </a:ln>
            <a:effectLst>
              <a:outerShdw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ea typeface="Microsoft YaHei" charset="-122"/>
              </a:endParaRPr>
            </a:p>
          </p:txBody>
        </p:sp>
        <p:pic>
          <p:nvPicPr>
            <p:cNvPr id="23576" name="Picture 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" y="1530"/>
              <a:ext cx="574" cy="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3577" name="Rectangle 15"/>
            <p:cNvSpPr>
              <a:spLocks noChangeArrowheads="1"/>
            </p:cNvSpPr>
            <p:nvPr/>
          </p:nvSpPr>
          <p:spPr bwMode="auto">
            <a:xfrm>
              <a:off x="2712" y="753"/>
              <a:ext cx="2878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itchFamily="34" charset="0"/>
                  <a:ea typeface="Microsoft YaHei" pitchFamily="34" charset="-122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itchFamily="34" charset="0"/>
                  <a:ea typeface="Microsoft YaHei" pitchFamily="34" charset="-122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itchFamily="34" charset="0"/>
                  <a:ea typeface="Microsoft YaHei" pitchFamily="34" charset="-122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itchFamily="34" charset="0"/>
                  <a:ea typeface="Microsoft YaHei" pitchFamily="34" charset="-122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itchFamily="34" charset="0"/>
                  <a:ea typeface="Microsoft YaHei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itchFamily="34" charset="0"/>
                  <a:ea typeface="Microsoft YaHei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itchFamily="34" charset="0"/>
                  <a:ea typeface="Microsoft YaHei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itchFamily="34" charset="0"/>
                  <a:ea typeface="Microsoft YaHei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itchFamily="34" charset="0"/>
                  <a:ea typeface="Microsoft YaHei" pitchFamily="34" charset="-122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ru-RU" altLang="ru-RU" sz="2400">
                  <a:solidFill>
                    <a:srgbClr val="000000"/>
                  </a:solidFill>
                  <a:latin typeface="Arial" charset="0"/>
                  <a:cs typeface="Arial" charset="0"/>
                </a:rPr>
                <a:t>Длина - </a:t>
              </a:r>
              <a:r>
                <a:rPr lang="ru-RU" altLang="ru-RU" sz="2400">
                  <a:solidFill>
                    <a:srgbClr val="C00000"/>
                  </a:solidFill>
                  <a:latin typeface="Arial" charset="0"/>
                  <a:cs typeface="Arial" charset="0"/>
                </a:rPr>
                <a:t>6м</a:t>
              </a: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348038" y="1658938"/>
            <a:ext cx="5541962" cy="977900"/>
            <a:chOff x="2109" y="1045"/>
            <a:chExt cx="3491" cy="616"/>
          </a:xfrm>
        </p:grpSpPr>
        <p:sp>
          <p:nvSpPr>
            <p:cNvPr id="6164" name="Line 17"/>
            <p:cNvSpPr>
              <a:spLocks noChangeShapeType="1"/>
            </p:cNvSpPr>
            <p:nvPr/>
          </p:nvSpPr>
          <p:spPr bwMode="auto">
            <a:xfrm>
              <a:off x="2190" y="1227"/>
              <a:ext cx="0" cy="355"/>
            </a:xfrm>
            <a:prstGeom prst="line">
              <a:avLst/>
            </a:prstGeom>
            <a:noFill/>
            <a:ln w="38160">
              <a:solidFill>
                <a:srgbClr val="4F81BD"/>
              </a:solidFill>
              <a:miter lim="800000"/>
              <a:headEnd/>
              <a:tailEnd/>
            </a:ln>
            <a:effectLst>
              <a:outerShdw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ea typeface="Microsoft YaHei" charset="-122"/>
              </a:endParaRPr>
            </a:p>
          </p:txBody>
        </p:sp>
        <p:pic>
          <p:nvPicPr>
            <p:cNvPr id="23573" name="Picture 1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" y="1240"/>
              <a:ext cx="573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3574" name="Rectangle 19"/>
            <p:cNvSpPr>
              <a:spLocks noChangeArrowheads="1"/>
            </p:cNvSpPr>
            <p:nvPr/>
          </p:nvSpPr>
          <p:spPr bwMode="auto">
            <a:xfrm>
              <a:off x="2725" y="1045"/>
              <a:ext cx="2875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itchFamily="34" charset="0"/>
                  <a:ea typeface="Microsoft YaHei" pitchFamily="34" charset="-122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itchFamily="34" charset="0"/>
                  <a:ea typeface="Microsoft YaHei" pitchFamily="34" charset="-122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itchFamily="34" charset="0"/>
                  <a:ea typeface="Microsoft YaHei" pitchFamily="34" charset="-122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itchFamily="34" charset="0"/>
                  <a:ea typeface="Microsoft YaHei" pitchFamily="34" charset="-122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itchFamily="34" charset="0"/>
                  <a:ea typeface="Microsoft YaHei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itchFamily="34" charset="0"/>
                  <a:ea typeface="Microsoft YaHei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itchFamily="34" charset="0"/>
                  <a:ea typeface="Microsoft YaHei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itchFamily="34" charset="0"/>
                  <a:ea typeface="Microsoft YaHei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itchFamily="34" charset="0"/>
                  <a:ea typeface="Microsoft YaHei" pitchFamily="34" charset="-122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ru-RU" altLang="ru-RU" sz="2400">
                  <a:solidFill>
                    <a:srgbClr val="000000"/>
                  </a:solidFill>
                  <a:latin typeface="Arial" charset="0"/>
                  <a:cs typeface="Arial" charset="0"/>
                </a:rPr>
                <a:t>Высота без крыши – </a:t>
              </a:r>
              <a:r>
                <a:rPr lang="ru-RU" altLang="ru-RU" sz="2400">
                  <a:solidFill>
                    <a:srgbClr val="C00000"/>
                  </a:solidFill>
                  <a:latin typeface="Arial" charset="0"/>
                  <a:cs typeface="Arial" charset="0"/>
                </a:rPr>
                <a:t>2м</a:t>
              </a: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2114550" y="582613"/>
            <a:ext cx="5640388" cy="1976437"/>
            <a:chOff x="1332" y="367"/>
            <a:chExt cx="3553" cy="1245"/>
          </a:xfrm>
        </p:grpSpPr>
        <p:sp>
          <p:nvSpPr>
            <p:cNvPr id="6161" name="Line 21"/>
            <p:cNvSpPr>
              <a:spLocks noChangeShapeType="1"/>
            </p:cNvSpPr>
            <p:nvPr/>
          </p:nvSpPr>
          <p:spPr bwMode="auto">
            <a:xfrm>
              <a:off x="1332" y="367"/>
              <a:ext cx="0" cy="1245"/>
            </a:xfrm>
            <a:prstGeom prst="line">
              <a:avLst/>
            </a:prstGeom>
            <a:noFill/>
            <a:ln w="38160">
              <a:solidFill>
                <a:srgbClr val="4F81BD"/>
              </a:solidFill>
              <a:miter lim="800000"/>
              <a:headEnd/>
              <a:tailEnd/>
            </a:ln>
            <a:effectLst>
              <a:outerShdw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ea typeface="Microsoft YaHei" charset="-122"/>
              </a:endParaRPr>
            </a:p>
          </p:txBody>
        </p:sp>
        <p:pic>
          <p:nvPicPr>
            <p:cNvPr id="23570" name="Picture 2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" y="814"/>
              <a:ext cx="568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3571" name="Rectangle 23"/>
            <p:cNvSpPr>
              <a:spLocks noChangeArrowheads="1"/>
            </p:cNvSpPr>
            <p:nvPr/>
          </p:nvSpPr>
          <p:spPr bwMode="auto">
            <a:xfrm>
              <a:off x="2756" y="1293"/>
              <a:ext cx="2130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itchFamily="34" charset="0"/>
                  <a:ea typeface="Microsoft YaHei" pitchFamily="34" charset="-122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itchFamily="34" charset="0"/>
                  <a:ea typeface="Microsoft YaHei" pitchFamily="34" charset="-122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itchFamily="34" charset="0"/>
                  <a:ea typeface="Microsoft YaHei" pitchFamily="34" charset="-122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itchFamily="34" charset="0"/>
                  <a:ea typeface="Microsoft YaHei" pitchFamily="34" charset="-122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itchFamily="34" charset="0"/>
                  <a:ea typeface="Microsoft YaHei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itchFamily="34" charset="0"/>
                  <a:ea typeface="Microsoft YaHei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itchFamily="34" charset="0"/>
                  <a:ea typeface="Microsoft YaHei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itchFamily="34" charset="0"/>
                  <a:ea typeface="Microsoft YaHei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itchFamily="34" charset="0"/>
                  <a:ea typeface="Microsoft YaHei" pitchFamily="34" charset="-122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ru-RU" altLang="ru-RU" sz="2400">
                  <a:solidFill>
                    <a:srgbClr val="000000"/>
                  </a:solidFill>
                  <a:latin typeface="Arial" charset="0"/>
                  <a:cs typeface="Arial" charset="0"/>
                </a:rPr>
                <a:t>Высота с крышей – </a:t>
              </a:r>
              <a:r>
                <a:rPr lang="ru-RU" altLang="ru-RU" sz="2400">
                  <a:solidFill>
                    <a:srgbClr val="C00000"/>
                  </a:solidFill>
                  <a:latin typeface="Arial" charset="0"/>
                  <a:cs typeface="Arial" charset="0"/>
                </a:rPr>
                <a:t>5м</a:t>
              </a:r>
            </a:p>
          </p:txBody>
        </p:sp>
      </p:grpSp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85725" y="3781425"/>
            <a:ext cx="4103688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2800">
                <a:solidFill>
                  <a:srgbClr val="000000"/>
                </a:solidFill>
                <a:latin typeface="Arial" charset="0"/>
                <a:cs typeface="Arial" charset="0"/>
              </a:rPr>
              <a:t>Длина 6 см</a:t>
            </a:r>
          </a:p>
          <a:p>
            <a:pPr algn="ctr" eaLnBrk="1" hangingPunct="1">
              <a:buClrTx/>
              <a:buFontTx/>
              <a:buNone/>
            </a:pPr>
            <a:r>
              <a:rPr lang="ru-RU" altLang="ru-RU" sz="2800">
                <a:solidFill>
                  <a:srgbClr val="000000"/>
                </a:solidFill>
                <a:latin typeface="Arial" charset="0"/>
                <a:cs typeface="Arial" charset="0"/>
              </a:rPr>
              <a:t>Высота без крыши 2 см</a:t>
            </a:r>
          </a:p>
          <a:p>
            <a:pPr algn="ctr" eaLnBrk="1" hangingPunct="1">
              <a:buClrTx/>
              <a:buFontTx/>
              <a:buNone/>
            </a:pPr>
            <a:r>
              <a:rPr lang="ru-RU" altLang="ru-RU" sz="2800">
                <a:solidFill>
                  <a:srgbClr val="000000"/>
                </a:solidFill>
                <a:latin typeface="Arial" charset="0"/>
                <a:cs typeface="Arial" charset="0"/>
              </a:rPr>
              <a:t>Высота с крышей 5 см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34" dur="500"/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9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0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6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3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4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0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1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7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8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4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5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6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81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2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3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 additive="repl">
                                        <p:cTn id="87" dur="500"/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93" dur="500"/>
                                        <p:tgtEl>
                                          <p:spTgt spid="7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98" dur="500"/>
                                        <p:tgtEl>
                                          <p:spTgt spid="7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3" dur="500"/>
                                        <p:tgtEl>
                                          <p:spTgt spid="7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1258888" y="1196975"/>
            <a:ext cx="705802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4000">
                <a:solidFill>
                  <a:srgbClr val="002060"/>
                </a:solidFill>
              </a:rPr>
              <a:t>Решение:</a:t>
            </a:r>
          </a:p>
          <a:p>
            <a:r>
              <a:rPr lang="ru-RU" altLang="ru-RU" sz="4000">
                <a:solidFill>
                  <a:srgbClr val="002060"/>
                </a:solidFill>
              </a:rPr>
              <a:t>Находим отношение размеров на плане к размерам в действительности : </a:t>
            </a:r>
          </a:p>
          <a:p>
            <a:r>
              <a:rPr lang="ru-RU" altLang="ru-RU" sz="4000">
                <a:solidFill>
                  <a:srgbClr val="002060"/>
                </a:solidFill>
              </a:rPr>
              <a:t>6: 600 = 1:100</a:t>
            </a:r>
          </a:p>
          <a:p>
            <a:r>
              <a:rPr lang="ru-RU" altLang="ru-RU" sz="4000">
                <a:solidFill>
                  <a:srgbClr val="002060"/>
                </a:solidFill>
              </a:rPr>
              <a:t>2: 200 = 1:100</a:t>
            </a:r>
          </a:p>
          <a:p>
            <a:r>
              <a:rPr lang="ru-RU" altLang="ru-RU" sz="4000">
                <a:solidFill>
                  <a:srgbClr val="002060"/>
                </a:solidFill>
              </a:rPr>
              <a:t>5: 500 = 1:100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1331913" y="1557338"/>
            <a:ext cx="6985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4000" b="1">
                <a:solidFill>
                  <a:srgbClr val="002060"/>
                </a:solidFill>
              </a:rPr>
              <a:t>Архитектор – это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Нижний колонтитул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eaLnBrk="1" hangingPunct="1"/>
            <a:r>
              <a:rPr lang="en-US" altLang="ru-RU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Footer Text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950" y="260350"/>
            <a:ext cx="8856663" cy="6740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002060"/>
                </a:solidFill>
                <a:ea typeface="Microsoft YaHei" charset="-122"/>
              </a:rPr>
              <a:t>                   Мы – архитекторы</a:t>
            </a:r>
          </a:p>
          <a:p>
            <a:pPr marL="514350" indent="-514350">
              <a:buFont typeface="Times New Roman" pitchFamily="18" charset="0"/>
              <a:buAutoNum type="arabicPeriod"/>
              <a:defRPr/>
            </a:pPr>
            <a:r>
              <a:rPr lang="ru-RU" sz="3200" b="1" dirty="0">
                <a:solidFill>
                  <a:srgbClr val="002060"/>
                </a:solidFill>
                <a:ea typeface="Microsoft YaHei" charset="-122"/>
              </a:rPr>
              <a:t>Откройте конверт в нем находятся детали вашего дома различных размеров</a:t>
            </a:r>
          </a:p>
          <a:p>
            <a:pPr marL="514350" indent="-514350">
              <a:defRPr/>
            </a:pPr>
            <a:r>
              <a:rPr lang="ru-RU" sz="3200" b="1" dirty="0">
                <a:solidFill>
                  <a:srgbClr val="002060"/>
                </a:solidFill>
                <a:ea typeface="Microsoft YaHei" charset="-122"/>
              </a:rPr>
              <a:t>            ( сам дом и крыша)</a:t>
            </a:r>
          </a:p>
          <a:p>
            <a:pPr>
              <a:defRPr/>
            </a:pPr>
            <a:r>
              <a:rPr lang="ru-RU" sz="3200" b="1" dirty="0">
                <a:solidFill>
                  <a:srgbClr val="002060"/>
                </a:solidFill>
                <a:ea typeface="Microsoft YaHei" charset="-122"/>
              </a:rPr>
              <a:t>2. На конверте записан масштаб</a:t>
            </a:r>
          </a:p>
          <a:p>
            <a:pPr>
              <a:defRPr/>
            </a:pPr>
            <a:r>
              <a:rPr lang="ru-RU" sz="3200" b="1" dirty="0">
                <a:solidFill>
                  <a:srgbClr val="002060"/>
                </a:solidFill>
                <a:ea typeface="Microsoft YaHei" charset="-122"/>
              </a:rPr>
              <a:t>3. Отберите в соответствии с вашим масштабом</a:t>
            </a:r>
          </a:p>
          <a:p>
            <a:pPr>
              <a:defRPr/>
            </a:pPr>
            <a:r>
              <a:rPr lang="ru-RU" sz="3200" b="1" dirty="0">
                <a:solidFill>
                  <a:srgbClr val="002060"/>
                </a:solidFill>
                <a:ea typeface="Microsoft YaHei" charset="-122"/>
              </a:rPr>
              <a:t> нужные детали </a:t>
            </a:r>
          </a:p>
          <a:p>
            <a:pPr>
              <a:defRPr/>
            </a:pPr>
            <a:r>
              <a:rPr lang="ru-RU" sz="3200" b="1" dirty="0">
                <a:solidFill>
                  <a:srgbClr val="002060"/>
                </a:solidFill>
                <a:ea typeface="Microsoft YaHei" charset="-122"/>
              </a:rPr>
              <a:t>4. Соберите свой дом на доске</a:t>
            </a:r>
          </a:p>
          <a:p>
            <a:pPr>
              <a:defRPr/>
            </a:pPr>
            <a:endParaRPr lang="ru-RU" sz="3200" b="1" dirty="0">
              <a:solidFill>
                <a:srgbClr val="002060"/>
              </a:solidFill>
              <a:ea typeface="Microsoft YaHei" charset="-122"/>
            </a:endParaRPr>
          </a:p>
          <a:p>
            <a:pPr>
              <a:defRPr/>
            </a:pPr>
            <a:r>
              <a:rPr lang="ru-RU" sz="3200" b="1" dirty="0">
                <a:solidFill>
                  <a:srgbClr val="002060"/>
                </a:solidFill>
                <a:ea typeface="Microsoft YaHei" charset="-122"/>
              </a:rPr>
              <a:t>Реальные размеры дома:</a:t>
            </a:r>
          </a:p>
          <a:p>
            <a:pPr>
              <a:defRPr/>
            </a:pPr>
            <a:r>
              <a:rPr lang="ru-RU" sz="3200" b="1" dirty="0">
                <a:solidFill>
                  <a:srgbClr val="002060"/>
                </a:solidFill>
                <a:ea typeface="Microsoft YaHei" charset="-122"/>
              </a:rPr>
              <a:t>Длина - 10 м.</a:t>
            </a:r>
          </a:p>
          <a:p>
            <a:pPr>
              <a:defRPr/>
            </a:pPr>
            <a:r>
              <a:rPr lang="ru-RU" sz="3200" b="1" dirty="0">
                <a:solidFill>
                  <a:srgbClr val="002060"/>
                </a:solidFill>
                <a:ea typeface="Microsoft YaHei" charset="-122"/>
              </a:rPr>
              <a:t>Высота без крыши – 4 м.</a:t>
            </a:r>
          </a:p>
          <a:p>
            <a:pPr>
              <a:defRPr/>
            </a:pPr>
            <a:r>
              <a:rPr lang="ru-RU" sz="3200" b="1" dirty="0">
                <a:solidFill>
                  <a:srgbClr val="002060"/>
                </a:solidFill>
                <a:ea typeface="Microsoft YaHei" charset="-122"/>
              </a:rPr>
              <a:t>Высота крыши- 2м.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Домашнее задание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pPr marL="493713" indent="-493713" eaLnBrk="1" hangingPunct="1">
              <a:spcBef>
                <a:spcPts val="925"/>
              </a:spcBef>
              <a:buClr>
                <a:srgbClr val="0BD0D9"/>
              </a:buClr>
              <a:buSzPct val="95000"/>
              <a:buFont typeface="Times New Roman" pitchFamily="18" charset="0"/>
              <a:buAutoNum type="arabicPeriod"/>
              <a:tabLst>
                <a:tab pos="1133475" algn="l"/>
                <a:tab pos="2047875" algn="l"/>
                <a:tab pos="2962275" algn="l"/>
                <a:tab pos="3876675" algn="l"/>
                <a:tab pos="4791075" algn="l"/>
                <a:tab pos="5705475" algn="l"/>
                <a:tab pos="6619875" algn="l"/>
                <a:tab pos="7534275" algn="l"/>
                <a:tab pos="8448675" algn="l"/>
                <a:tab pos="9363075" algn="l"/>
                <a:tab pos="10277475" algn="l"/>
              </a:tabLst>
            </a:pPr>
            <a:r>
              <a:rPr lang="ru-RU" altLang="ru-RU" sz="4000" b="1" smtClean="0">
                <a:solidFill>
                  <a:srgbClr val="0070C0"/>
                </a:solidFill>
                <a:latin typeface="Monotype Corsiva" pitchFamily="66" charset="0"/>
              </a:rPr>
              <a:t>П.   Читать</a:t>
            </a:r>
          </a:p>
          <a:p>
            <a:pPr marL="493713" indent="-493713" eaLnBrk="1" hangingPunct="1">
              <a:spcBef>
                <a:spcPts val="550"/>
              </a:spcBef>
              <a:buClr>
                <a:srgbClr val="0BD0D9"/>
              </a:buClr>
              <a:buSzPct val="95000"/>
              <a:buFont typeface="Times New Roman" pitchFamily="18" charset="0"/>
              <a:buAutoNum type="arabicPeriod"/>
              <a:tabLst>
                <a:tab pos="1133475" algn="l"/>
                <a:tab pos="2047875" algn="l"/>
                <a:tab pos="2962275" algn="l"/>
                <a:tab pos="3876675" algn="l"/>
                <a:tab pos="4791075" algn="l"/>
                <a:tab pos="5705475" algn="l"/>
                <a:tab pos="6619875" algn="l"/>
                <a:tab pos="7534275" algn="l"/>
                <a:tab pos="8448675" algn="l"/>
                <a:tab pos="9363075" algn="l"/>
                <a:tab pos="10277475" algn="l"/>
              </a:tabLst>
            </a:pPr>
            <a:r>
              <a:rPr lang="ru-RU" altLang="ru-RU" sz="4000" b="1" smtClean="0">
                <a:solidFill>
                  <a:srgbClr val="0070C0"/>
                </a:solidFill>
                <a:latin typeface="Monotype Corsiva" pitchFamily="66" charset="0"/>
              </a:rPr>
              <a:t> Придумайте задачу на применение масштаба  </a:t>
            </a:r>
            <a:endParaRPr lang="ru-RU" altLang="ru-RU" sz="4000" b="1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539750" y="188913"/>
            <a:ext cx="8135938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 eaLnBrk="0" hangingPunct="0"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 eaLnBrk="0" hangingPunct="0"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 eaLnBrk="0" hangingPunct="0"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 eaLnBrk="0" hangingPunct="0"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 eaLnBrk="0" hangingPunct="0"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eaLnBrk="1" hangingPunct="1">
              <a:buFont typeface="Times New Roman" pitchFamily="18" charset="0"/>
              <a:buAutoNum type="arabicPeriod"/>
            </a:pPr>
            <a:r>
              <a:rPr lang="ru-RU" altLang="ru-RU" sz="3200" b="1">
                <a:solidFill>
                  <a:srgbClr val="002060"/>
                </a:solidFill>
              </a:rPr>
              <a:t>Я знаю, что такое отношение</a:t>
            </a:r>
          </a:p>
          <a:p>
            <a:pPr eaLnBrk="1" hangingPunct="1">
              <a:buFont typeface="Times New Roman" pitchFamily="18" charset="0"/>
              <a:buAutoNum type="arabicPeriod"/>
            </a:pPr>
            <a:r>
              <a:rPr lang="ru-RU" altLang="ru-RU" sz="3200" b="1">
                <a:solidFill>
                  <a:srgbClr val="002060"/>
                </a:solidFill>
              </a:rPr>
              <a:t>Я умею находить неизвестный член пропорции </a:t>
            </a:r>
          </a:p>
          <a:p>
            <a:pPr eaLnBrk="1" hangingPunct="1">
              <a:buFont typeface="Times New Roman" pitchFamily="18" charset="0"/>
              <a:buAutoNum type="arabicPeriod"/>
            </a:pPr>
            <a:r>
              <a:rPr lang="ru-RU" altLang="ru-RU" sz="3200" b="1">
                <a:solidFill>
                  <a:srgbClr val="002060"/>
                </a:solidFill>
              </a:rPr>
              <a:t>Я знаю, что такое масштаб</a:t>
            </a:r>
          </a:p>
          <a:p>
            <a:pPr eaLnBrk="1" hangingPunct="1">
              <a:buFont typeface="Times New Roman" pitchFamily="18" charset="0"/>
              <a:buAutoNum type="arabicPeriod"/>
            </a:pPr>
            <a:r>
              <a:rPr lang="ru-RU" altLang="ru-RU" sz="3200" b="1">
                <a:solidFill>
                  <a:srgbClr val="002060"/>
                </a:solidFill>
              </a:rPr>
              <a:t>Я умею определять масштаб карты или плана</a:t>
            </a:r>
          </a:p>
          <a:p>
            <a:pPr eaLnBrk="1" hangingPunct="1">
              <a:buFont typeface="Times New Roman" pitchFamily="18" charset="0"/>
              <a:buAutoNum type="arabicPeriod"/>
            </a:pPr>
            <a:r>
              <a:rPr lang="ru-RU" altLang="ru-RU" sz="3200" b="1">
                <a:solidFill>
                  <a:srgbClr val="002060"/>
                </a:solidFill>
              </a:rPr>
              <a:t>Я умею находить расстояние на местности, зная масштаб карты и расстояние между 2 пунктами на карте</a:t>
            </a:r>
          </a:p>
          <a:p>
            <a:pPr eaLnBrk="1" hangingPunct="1">
              <a:buFont typeface="Times New Roman" pitchFamily="18" charset="0"/>
              <a:buAutoNum type="arabicPeriod"/>
            </a:pPr>
            <a:r>
              <a:rPr lang="ru-RU" altLang="ru-RU" sz="3200" b="1">
                <a:solidFill>
                  <a:srgbClr val="002060"/>
                </a:solidFill>
              </a:rPr>
              <a:t>Я умею находить расстояние между 2 пунктами на карте или плане, зная расстояние на местности и масштаб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395288" y="2636838"/>
            <a:ext cx="81375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7200" b="1" i="1">
                <a:solidFill>
                  <a:srgbClr val="FF0000"/>
                </a:solidFill>
              </a:rPr>
              <a:t>Спасибо за   урок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1547813" y="836613"/>
            <a:ext cx="5184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000"/>
              <a:t>ТЕСТТтттт                     </a:t>
            </a:r>
            <a:r>
              <a:rPr lang="ru-RU" altLang="ru-RU" sz="3600" b="1"/>
              <a:t>т</a:t>
            </a:r>
            <a:r>
              <a:rPr lang="ru-RU" altLang="ru-RU" sz="3600" b="1">
                <a:solidFill>
                  <a:schemeClr val="tx1"/>
                </a:solidFill>
              </a:rPr>
              <a:t>ТЕСТ</a:t>
            </a:r>
            <a:endParaRPr lang="ru-RU" altLang="ru-RU" sz="3600" b="1"/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971550" y="2133600"/>
            <a:ext cx="71294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3600" b="1"/>
              <a:t>1</a:t>
            </a:r>
            <a:r>
              <a:rPr lang="ru-RU" altLang="ru-RU" sz="3600" b="1">
                <a:solidFill>
                  <a:schemeClr val="tx1"/>
                </a:solidFill>
              </a:rPr>
              <a:t>1.   Отношение это </a:t>
            </a:r>
          </a:p>
          <a:p>
            <a:r>
              <a:rPr lang="ru-RU" altLang="ru-RU" sz="3600" b="1">
                <a:solidFill>
                  <a:schemeClr val="tx1"/>
                </a:solidFill>
              </a:rPr>
              <a:t>А) произведение двух чисел</a:t>
            </a:r>
          </a:p>
          <a:p>
            <a:r>
              <a:rPr lang="ru-RU" altLang="ru-RU" sz="3600" b="1">
                <a:solidFill>
                  <a:schemeClr val="tx1"/>
                </a:solidFill>
              </a:rPr>
              <a:t>Б) частное двух чисел</a:t>
            </a:r>
          </a:p>
          <a:p>
            <a:r>
              <a:rPr lang="ru-RU" altLang="ru-RU" sz="3600" b="1">
                <a:solidFill>
                  <a:schemeClr val="tx1"/>
                </a:solidFill>
              </a:rPr>
              <a:t>В) сумма двух чисел</a:t>
            </a:r>
            <a:endParaRPr lang="ru-RU" altLang="ru-RU" sz="3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547813" y="836613"/>
            <a:ext cx="5184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000"/>
              <a:t>ТЕСТТтттт                     </a:t>
            </a:r>
            <a:r>
              <a:rPr lang="ru-RU" altLang="ru-RU" sz="3600" b="1"/>
              <a:t>т</a:t>
            </a:r>
            <a:r>
              <a:rPr lang="ru-RU" altLang="ru-RU" sz="3600" b="1">
                <a:solidFill>
                  <a:schemeClr val="tx1"/>
                </a:solidFill>
              </a:rPr>
              <a:t>ТЕСТ</a:t>
            </a:r>
            <a:endParaRPr lang="ru-RU" altLang="ru-RU" sz="3600" b="1"/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971550" y="2133600"/>
            <a:ext cx="78486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3600" b="1"/>
              <a:t>1</a:t>
            </a:r>
            <a:r>
              <a:rPr lang="ru-RU" altLang="ru-RU" sz="3600" b="1">
                <a:solidFill>
                  <a:schemeClr val="tx1"/>
                </a:solidFill>
              </a:rPr>
              <a:t>2.  Найдите  отношение  чисел 8 и 2</a:t>
            </a:r>
          </a:p>
          <a:p>
            <a:r>
              <a:rPr lang="ru-RU" altLang="ru-RU" sz="3600" b="1">
                <a:solidFill>
                  <a:schemeClr val="tx1"/>
                </a:solidFill>
              </a:rPr>
              <a:t>А) 6</a:t>
            </a:r>
          </a:p>
          <a:p>
            <a:r>
              <a:rPr lang="ru-RU" altLang="ru-RU" sz="3600" b="1">
                <a:solidFill>
                  <a:schemeClr val="tx1"/>
                </a:solidFill>
              </a:rPr>
              <a:t>Б) 1:4</a:t>
            </a:r>
          </a:p>
          <a:p>
            <a:r>
              <a:rPr lang="ru-RU" altLang="ru-RU" sz="3600" b="1">
                <a:solidFill>
                  <a:schemeClr val="tx1"/>
                </a:solidFill>
              </a:rPr>
              <a:t>В) 4</a:t>
            </a:r>
            <a:endParaRPr lang="ru-RU" altLang="ru-RU" sz="3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1547813" y="836613"/>
            <a:ext cx="5184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000"/>
              <a:t>ТЕСТТтттт                     </a:t>
            </a:r>
            <a:r>
              <a:rPr lang="ru-RU" altLang="ru-RU" sz="3600" b="1"/>
              <a:t>т</a:t>
            </a:r>
            <a:r>
              <a:rPr lang="ru-RU" altLang="ru-RU" sz="3600" b="1">
                <a:solidFill>
                  <a:schemeClr val="tx1"/>
                </a:solidFill>
              </a:rPr>
              <a:t>ТЕСТ</a:t>
            </a:r>
            <a:endParaRPr lang="ru-RU" altLang="ru-RU" sz="3600" b="1"/>
          </a:p>
        </p:txBody>
      </p:sp>
      <p:sp>
        <p:nvSpPr>
          <p:cNvPr id="4" name="TextBox 3"/>
          <p:cNvSpPr txBox="1"/>
          <p:nvPr/>
        </p:nvSpPr>
        <p:spPr>
          <a:xfrm>
            <a:off x="971550" y="2133600"/>
            <a:ext cx="7848600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42950" indent="-742950">
              <a:defRPr/>
            </a:pPr>
            <a:r>
              <a:rPr lang="ru-RU" sz="3600" b="1" dirty="0">
                <a:solidFill>
                  <a:schemeClr val="tx1"/>
                </a:solidFill>
                <a:ea typeface="Microsoft YaHei" charset="-122"/>
              </a:rPr>
              <a:t>3.Найдите  отношение  величин 3 см и 6 м</a:t>
            </a:r>
          </a:p>
          <a:p>
            <a:pPr marL="742950" indent="-742950">
              <a:defRPr/>
            </a:pPr>
            <a:r>
              <a:rPr lang="ru-RU" sz="3600" b="1" dirty="0">
                <a:solidFill>
                  <a:schemeClr val="tx1"/>
                </a:solidFill>
                <a:ea typeface="Microsoft YaHei" charset="-122"/>
              </a:rPr>
              <a:t>А) 3/6</a:t>
            </a:r>
          </a:p>
          <a:p>
            <a:pPr>
              <a:defRPr/>
            </a:pPr>
            <a:r>
              <a:rPr lang="ru-RU" sz="3600" b="1" dirty="0">
                <a:solidFill>
                  <a:schemeClr val="tx1"/>
                </a:solidFill>
                <a:ea typeface="Microsoft YaHei" charset="-122"/>
              </a:rPr>
              <a:t>Б) 1/2</a:t>
            </a:r>
          </a:p>
          <a:p>
            <a:pPr>
              <a:defRPr/>
            </a:pPr>
            <a:r>
              <a:rPr lang="ru-RU" sz="3600" b="1" dirty="0">
                <a:solidFill>
                  <a:schemeClr val="tx1"/>
                </a:solidFill>
                <a:ea typeface="Microsoft YaHei" charset="-122"/>
              </a:rPr>
              <a:t>В) 1/20</a:t>
            </a:r>
            <a:endParaRPr lang="ru-RU" sz="3600" b="1" dirty="0">
              <a:ea typeface="Microsoft YaHei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1547813" y="836613"/>
            <a:ext cx="5184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000"/>
              <a:t>ТЕСТТтттт                     </a:t>
            </a:r>
            <a:r>
              <a:rPr lang="ru-RU" altLang="ru-RU" sz="3600" b="1"/>
              <a:t>т</a:t>
            </a:r>
            <a:r>
              <a:rPr lang="ru-RU" altLang="ru-RU" sz="3600" b="1">
                <a:solidFill>
                  <a:schemeClr val="tx1"/>
                </a:solidFill>
              </a:rPr>
              <a:t>ТЕСТ</a:t>
            </a:r>
            <a:endParaRPr lang="ru-RU" altLang="ru-RU" sz="3600" b="1"/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971550" y="2133600"/>
            <a:ext cx="78486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3600" b="1"/>
              <a:t>1</a:t>
            </a:r>
            <a:r>
              <a:rPr lang="ru-RU" altLang="ru-RU" sz="3600" b="1">
                <a:solidFill>
                  <a:schemeClr val="tx1"/>
                </a:solidFill>
              </a:rPr>
              <a:t>4.  Пропорция  это</a:t>
            </a:r>
          </a:p>
          <a:p>
            <a:r>
              <a:rPr lang="ru-RU" altLang="ru-RU" sz="3600" b="1">
                <a:solidFill>
                  <a:schemeClr val="tx1"/>
                </a:solidFill>
              </a:rPr>
              <a:t>А) равенство двух отношений</a:t>
            </a:r>
          </a:p>
          <a:p>
            <a:r>
              <a:rPr lang="ru-RU" altLang="ru-RU" sz="3600" b="1">
                <a:solidFill>
                  <a:schemeClr val="tx1"/>
                </a:solidFill>
              </a:rPr>
              <a:t>Б) равенство двух произведений</a:t>
            </a:r>
          </a:p>
          <a:p>
            <a:r>
              <a:rPr lang="ru-RU" altLang="ru-RU" sz="3600" b="1">
                <a:solidFill>
                  <a:schemeClr val="tx1"/>
                </a:solidFill>
              </a:rPr>
              <a:t>В) равенство содержащее неизвестное</a:t>
            </a:r>
            <a:endParaRPr lang="ru-RU" altLang="ru-RU" sz="3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1547813" y="836613"/>
            <a:ext cx="5184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000"/>
              <a:t>ТЕСТТтттт                     </a:t>
            </a:r>
            <a:r>
              <a:rPr lang="ru-RU" altLang="ru-RU" sz="3600" b="1"/>
              <a:t>т</a:t>
            </a:r>
            <a:r>
              <a:rPr lang="ru-RU" altLang="ru-RU" sz="3600" b="1">
                <a:solidFill>
                  <a:schemeClr val="tx1"/>
                </a:solidFill>
              </a:rPr>
              <a:t>ТЕСТ</a:t>
            </a:r>
            <a:endParaRPr lang="ru-RU" altLang="ru-RU" sz="3600" b="1"/>
          </a:p>
        </p:txBody>
      </p:sp>
      <p:sp>
        <p:nvSpPr>
          <p:cNvPr id="4" name="TextBox 3"/>
          <p:cNvSpPr txBox="1"/>
          <p:nvPr/>
        </p:nvSpPr>
        <p:spPr>
          <a:xfrm>
            <a:off x="971550" y="2133600"/>
            <a:ext cx="7848600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42950" indent="-742950">
              <a:defRPr/>
            </a:pPr>
            <a:r>
              <a:rPr lang="ru-RU" sz="3600" b="1" dirty="0">
                <a:solidFill>
                  <a:schemeClr val="tx1"/>
                </a:solidFill>
                <a:ea typeface="Microsoft YaHei" charset="-122"/>
              </a:rPr>
              <a:t>5.Найдите  неизвестный член пропорции Х:3 = 25:5</a:t>
            </a:r>
          </a:p>
          <a:p>
            <a:pPr marL="742950" indent="-742950">
              <a:defRPr/>
            </a:pPr>
            <a:r>
              <a:rPr lang="ru-RU" sz="3600" b="1" dirty="0">
                <a:solidFill>
                  <a:schemeClr val="tx1"/>
                </a:solidFill>
                <a:ea typeface="Microsoft YaHei" charset="-122"/>
              </a:rPr>
              <a:t>А) 15</a:t>
            </a:r>
          </a:p>
          <a:p>
            <a:pPr>
              <a:defRPr/>
            </a:pPr>
            <a:r>
              <a:rPr lang="ru-RU" sz="3600" b="1" dirty="0">
                <a:solidFill>
                  <a:schemeClr val="tx1"/>
                </a:solidFill>
                <a:ea typeface="Microsoft YaHei" charset="-122"/>
              </a:rPr>
              <a:t>Б) 20</a:t>
            </a:r>
          </a:p>
          <a:p>
            <a:pPr>
              <a:defRPr/>
            </a:pPr>
            <a:r>
              <a:rPr lang="ru-RU" sz="3600" b="1" dirty="0">
                <a:solidFill>
                  <a:schemeClr val="tx1"/>
                </a:solidFill>
                <a:ea typeface="Microsoft YaHei" charset="-122"/>
              </a:rPr>
              <a:t>В) 18</a:t>
            </a:r>
            <a:endParaRPr lang="ru-RU" sz="3600" b="1" dirty="0">
              <a:ea typeface="Microsoft YaHei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1547813" y="836613"/>
            <a:ext cx="5184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000"/>
              <a:t>ТЕСТТтттт                     </a:t>
            </a:r>
            <a:r>
              <a:rPr lang="ru-RU" altLang="ru-RU" sz="3600" b="1"/>
              <a:t>т</a:t>
            </a:r>
            <a:r>
              <a:rPr lang="ru-RU" altLang="ru-RU" sz="3600" b="1">
                <a:solidFill>
                  <a:schemeClr val="tx1"/>
                </a:solidFill>
              </a:rPr>
              <a:t>ТЕСТ</a:t>
            </a:r>
            <a:endParaRPr lang="ru-RU" altLang="ru-RU" sz="3600" b="1"/>
          </a:p>
        </p:txBody>
      </p:sp>
      <p:sp>
        <p:nvSpPr>
          <p:cNvPr id="4" name="TextBox 3"/>
          <p:cNvSpPr txBox="1"/>
          <p:nvPr/>
        </p:nvSpPr>
        <p:spPr>
          <a:xfrm>
            <a:off x="971550" y="2133600"/>
            <a:ext cx="78486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42950" indent="-742950">
              <a:defRPr/>
            </a:pPr>
            <a:r>
              <a:rPr lang="ru-RU" sz="3600" b="1" dirty="0">
                <a:solidFill>
                  <a:schemeClr val="tx1"/>
                </a:solidFill>
                <a:ea typeface="Microsoft YaHei" charset="-122"/>
              </a:rPr>
              <a:t>6. Выразите в сантиметрах 5 км</a:t>
            </a:r>
          </a:p>
          <a:p>
            <a:pPr marL="742950" indent="-742950">
              <a:defRPr/>
            </a:pPr>
            <a:r>
              <a:rPr lang="ru-RU" sz="3600" b="1" dirty="0">
                <a:solidFill>
                  <a:schemeClr val="tx1"/>
                </a:solidFill>
                <a:ea typeface="Microsoft YaHei" charset="-122"/>
              </a:rPr>
              <a:t>А)  500 см</a:t>
            </a:r>
          </a:p>
          <a:p>
            <a:pPr>
              <a:defRPr/>
            </a:pPr>
            <a:r>
              <a:rPr lang="ru-RU" sz="3600" b="1" dirty="0">
                <a:solidFill>
                  <a:schemeClr val="tx1"/>
                </a:solidFill>
                <a:ea typeface="Microsoft YaHei" charset="-122"/>
              </a:rPr>
              <a:t>Б)  5000 см</a:t>
            </a:r>
          </a:p>
          <a:p>
            <a:pPr>
              <a:defRPr/>
            </a:pPr>
            <a:r>
              <a:rPr lang="ru-RU" sz="3600" b="1" dirty="0">
                <a:solidFill>
                  <a:schemeClr val="tx1"/>
                </a:solidFill>
                <a:ea typeface="Microsoft YaHei" charset="-122"/>
              </a:rPr>
              <a:t>В) 500 000 см</a:t>
            </a:r>
            <a:endParaRPr lang="ru-RU" sz="3600" b="1" dirty="0">
              <a:ea typeface="Microsoft YaHei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1547813" y="836613"/>
            <a:ext cx="5184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000"/>
              <a:t>ТЕСТТтттт                     </a:t>
            </a:r>
            <a:r>
              <a:rPr lang="ru-RU" altLang="ru-RU" sz="3600" b="1"/>
              <a:t>т</a:t>
            </a:r>
            <a:r>
              <a:rPr lang="ru-RU" altLang="ru-RU" sz="3600" b="1">
                <a:solidFill>
                  <a:schemeClr val="tx1"/>
                </a:solidFill>
              </a:rPr>
              <a:t>ТЕСТ</a:t>
            </a:r>
            <a:endParaRPr lang="ru-RU" altLang="ru-RU" sz="3600" b="1"/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971550" y="2133600"/>
            <a:ext cx="78486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3600" b="1"/>
              <a:t>1</a:t>
            </a:r>
            <a:r>
              <a:rPr lang="ru-RU" altLang="ru-RU" sz="3600" b="1">
                <a:solidFill>
                  <a:schemeClr val="tx1"/>
                </a:solidFill>
              </a:rPr>
              <a:t>7.  Выразите в км 300 000 см</a:t>
            </a:r>
          </a:p>
          <a:p>
            <a:r>
              <a:rPr lang="ru-RU" altLang="ru-RU" sz="3600" b="1">
                <a:solidFill>
                  <a:schemeClr val="tx1"/>
                </a:solidFill>
              </a:rPr>
              <a:t>А) 300 км</a:t>
            </a:r>
          </a:p>
          <a:p>
            <a:r>
              <a:rPr lang="ru-RU" altLang="ru-RU" sz="3600" b="1">
                <a:solidFill>
                  <a:schemeClr val="tx1"/>
                </a:solidFill>
              </a:rPr>
              <a:t>Б) 30 км</a:t>
            </a:r>
          </a:p>
          <a:p>
            <a:r>
              <a:rPr lang="ru-RU" altLang="ru-RU" sz="3600" b="1">
                <a:solidFill>
                  <a:schemeClr val="tx1"/>
                </a:solidFill>
              </a:rPr>
              <a:t>В) 3 км</a:t>
            </a:r>
            <a:endParaRPr lang="ru-RU" altLang="ru-RU" sz="3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onstantia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onstantia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onstantia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onstantia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507</Words>
  <Application>Microsoft Office PowerPoint</Application>
  <PresentationFormat>Экран (4:3)</PresentationFormat>
  <Paragraphs>108</Paragraphs>
  <Slides>26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26</vt:i4>
      </vt:variant>
    </vt:vector>
  </HeadingPairs>
  <TitlesOfParts>
    <vt:vector size="38" baseType="lpstr">
      <vt:lpstr>Calibri</vt:lpstr>
      <vt:lpstr>Microsoft YaHei</vt:lpstr>
      <vt:lpstr>Times New Roman</vt:lpstr>
      <vt:lpstr>Constantia</vt:lpstr>
      <vt:lpstr>Arial</vt:lpstr>
      <vt:lpstr>Arial Unicode MS</vt:lpstr>
      <vt:lpstr>Wingdings</vt:lpstr>
      <vt:lpstr>Monotype Corsiva</vt:lpstr>
      <vt:lpstr>Тема Office</vt:lpstr>
      <vt:lpstr>1_Тема Office</vt:lpstr>
      <vt:lpstr>2_Тема Office</vt:lpstr>
      <vt:lpstr>3_Тема Office</vt:lpstr>
      <vt:lpstr>Крылова Светлана Александровна учитель математики  Муниципальное казенное общеобразовательное учреждение «Лежанская средняя общеобразовательная школа»  с. Лежанка Горьковского района Омской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Масштаб</dc:title>
  <dc:creator>Ирина</dc:creator>
  <cp:lastModifiedBy>Венера Узбековна</cp:lastModifiedBy>
  <cp:revision>59</cp:revision>
  <cp:lastPrinted>1601-01-01T00:00:00Z</cp:lastPrinted>
  <dcterms:created xsi:type="dcterms:W3CDTF">2012-01-08T20:51:25Z</dcterms:created>
  <dcterms:modified xsi:type="dcterms:W3CDTF">2014-09-10T10:20:39Z</dcterms:modified>
</cp:coreProperties>
</file>