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7" r:id="rId3"/>
    <p:sldId id="276" r:id="rId4"/>
    <p:sldId id="275" r:id="rId5"/>
    <p:sldId id="274" r:id="rId6"/>
    <p:sldId id="273" r:id="rId7"/>
    <p:sldId id="272" r:id="rId8"/>
    <p:sldId id="271" r:id="rId9"/>
    <p:sldId id="270" r:id="rId10"/>
    <p:sldId id="267" r:id="rId11"/>
    <p:sldId id="266" r:id="rId12"/>
    <p:sldId id="265" r:id="rId13"/>
    <p:sldId id="264" r:id="rId14"/>
    <p:sldId id="263" r:id="rId15"/>
    <p:sldId id="262" r:id="rId16"/>
    <p:sldId id="261" r:id="rId17"/>
    <p:sldId id="260" r:id="rId18"/>
    <p:sldId id="269" r:id="rId19"/>
    <p:sldId id="268" r:id="rId20"/>
    <p:sldId id="259" r:id="rId21"/>
    <p:sldId id="258" r:id="rId22"/>
    <p:sldId id="257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C236289C-6440-492B-969C-7C9C8CD9C76C}" type="datetimeFigureOut">
              <a:rPr lang="ru-RU"/>
              <a:pPr>
                <a:defRPr/>
              </a:pPr>
              <a:t>13.08.2014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827BC9D-272B-479E-9D7E-0837D92DFE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270085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C06AB-00D0-48B9-98AD-112C65A9362D}" type="datetime1">
              <a:rPr lang="ru-RU"/>
              <a:pPr>
                <a:defRPr/>
              </a:pPr>
              <a:t>13.08.2014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Казацкая Л. В. МБОУ "КСОШ"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392298-D904-4E9D-A433-829A1F5DE6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7340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84F11-EB31-4102-9412-3A06F225D285}" type="datetime1">
              <a:rPr lang="ru-RU"/>
              <a:pPr>
                <a:defRPr/>
              </a:pPr>
              <a:t>13.08.2014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Казацкая Л. В. МБОУ "КСОШ"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8C7A2D-82E3-4BC0-95D5-6C0BA0EE16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65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4C238-3C83-428B-8DE4-36B5DE8C147A}" type="datetime1">
              <a:rPr lang="ru-RU"/>
              <a:pPr>
                <a:defRPr/>
              </a:pPr>
              <a:t>13.08.2014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Казацкая Л. В. МБОУ "КСОШ"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6428-3A8D-4E2B-95AD-FD57C849191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69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D66F7-4099-44AA-B3F4-BD0A59C9FEA0}" type="datetime1">
              <a:rPr lang="ru-RU"/>
              <a:pPr>
                <a:defRPr/>
              </a:pPr>
              <a:t>13.08.2014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Казацкая Л. В. МБОУ "КСОШ"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63877-07BC-40FB-8C5D-8B3162AAFC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7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0E52-4BE2-4E3B-90F9-BB541B57E0B6}" type="datetime1">
              <a:rPr lang="ru-RU"/>
              <a:pPr>
                <a:defRPr/>
              </a:pPr>
              <a:t>13.08.2014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Казацкая Л. В. МБОУ "КСОШ"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AACF8-60B5-42B8-805C-54F970CAA0B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233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4F3CB-0607-4BD3-A6D9-59B7D5721ED2}" type="datetime1">
              <a:rPr lang="ru-RU"/>
              <a:pPr>
                <a:defRPr/>
              </a:pPr>
              <a:t>13.08.2014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Казацкая Л. В. МБОУ "КСОШ"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8FF02-7EAB-4A96-8EBD-EC43BD6E7F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093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DB647-BA01-43B1-B4C1-EAF8EE6B979B}" type="datetime1">
              <a:rPr lang="ru-RU"/>
              <a:pPr>
                <a:defRPr/>
              </a:pPr>
              <a:t>13.08.2014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Казацкая Л. В. МБОУ "КСОШ"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F01C0-2018-4EA6-B510-B1DA88B9B5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351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024A1-4D8C-4339-AC7B-F32753B9148B}" type="datetime1">
              <a:rPr lang="ru-RU"/>
              <a:pPr>
                <a:defRPr/>
              </a:pPr>
              <a:t>13.08.2014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Казацкая Л. В. МБОУ "КСОШ"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8CD6D-DD75-4255-8953-1C7487B2E9F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503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F30BC-81F2-4D4C-9DA2-28F68D6C4D59}" type="datetime1">
              <a:rPr lang="ru-RU"/>
              <a:pPr>
                <a:defRPr/>
              </a:pPr>
              <a:t>13.08.2014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Казацкая Л. В. МБОУ "КСОШ"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98C66-7671-4918-9B78-3330745F871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925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47BCD-83CA-43DC-8694-C7C8A77655EB}" type="datetime1">
              <a:rPr lang="ru-RU"/>
              <a:pPr>
                <a:defRPr/>
              </a:pPr>
              <a:t>13.08.2014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Казацкая Л. В. МБОУ "КСОШ"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EDAB1-9DA4-40E4-B396-4574E17835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44129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6B4AB-ABA1-4344-ABED-CEDB57B130C7}" type="datetime1">
              <a:rPr lang="ru-RU"/>
              <a:pPr>
                <a:defRPr/>
              </a:pPr>
              <a:t>13.08.2014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Казацкая Л. В. МБОУ "КСОШ"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766AE0-8F93-4DBD-9462-329513CC33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2908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570DA9-FF28-42D0-B55C-11F8900EFB8D}" type="datetime1">
              <a:rPr lang="ru-RU"/>
              <a:pPr>
                <a:defRPr/>
              </a:pPr>
              <a:t>13.08.2014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 dirty="0"/>
              <a:t>Казацкая Л. В. МБОУ "КСОШ"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37AF60-29AA-4EB3-B0DE-ADA31C8122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R1\Desktop\1709\совсем свежее\Шаблоны  Учеба\Шаблон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6"/>
            <a:ext cx="91440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357187" y="406862"/>
            <a:ext cx="8429625" cy="3171825"/>
          </a:xfrm>
        </p:spPr>
        <p:txBody>
          <a:bodyPr/>
          <a:lstStyle/>
          <a:p>
            <a:pPr eaLnBrk="1" hangingPunct="1"/>
            <a:r>
              <a:rPr lang="ru-RU" altLang="ru-RU" sz="3600" b="1" dirty="0" smtClean="0"/>
              <a:t>Реализация системно-деятельностного подхода на уроках русского языка через работу в группах сменного </a:t>
            </a:r>
            <a:r>
              <a:rPr lang="ru-RU" altLang="ru-RU" sz="3600" b="1" dirty="0" smtClean="0"/>
              <a:t>состава</a:t>
            </a:r>
            <a:endParaRPr lang="ru-RU" altLang="ru-RU" sz="3600" dirty="0" smtClean="0"/>
          </a:p>
        </p:txBody>
      </p:sp>
      <p:pic>
        <p:nvPicPr>
          <p:cNvPr id="7" name="Рисунок 6" descr="naukograd 201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475" y="405567"/>
            <a:ext cx="6115050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1137587" y="5834863"/>
            <a:ext cx="856895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  <a:latin typeface="Times New Roman"/>
                <a:ea typeface="Times New Roman"/>
              </a:rPr>
              <a:t>13</a:t>
            </a:r>
            <a:r>
              <a:rPr lang="ru-RU" sz="16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16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августа 2014 г. Вторая летняя Всероссийская  конференция 2014 года </a:t>
            </a:r>
          </a:p>
          <a:p>
            <a:pPr algn="ctr">
              <a:spcAft>
                <a:spcPts val="0"/>
              </a:spcAft>
            </a:pPr>
            <a:r>
              <a:rPr lang="ru-RU" sz="1600" dirty="0" smtClean="0">
                <a:solidFill>
                  <a:schemeClr val="bg1"/>
                </a:solidFill>
                <a:effectLst/>
                <a:latin typeface="Times New Roman"/>
                <a:ea typeface="Times New Roman"/>
              </a:rPr>
              <a:t>"Актуальные проблемы теории и практики образования</a:t>
            </a:r>
            <a:r>
              <a:rPr lang="ru-RU" dirty="0" smtClean="0">
                <a:solidFill>
                  <a:srgbClr val="173BD3"/>
                </a:solidFill>
                <a:effectLst/>
                <a:latin typeface="Times New Roman"/>
                <a:ea typeface="Times New Roman"/>
              </a:rPr>
              <a:t>"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02506" y="3119313"/>
            <a:ext cx="6624736" cy="198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Казацкая Людмила Владимировна</a:t>
            </a:r>
            <a:endParaRPr lang="ru-RU" dirty="0"/>
          </a:p>
          <a:p>
            <a:pPr>
              <a:spcBef>
                <a:spcPts val="600"/>
              </a:spcBef>
            </a:pPr>
            <a:r>
              <a:rPr lang="ru-RU" dirty="0"/>
              <a:t>учитель начальных классов</a:t>
            </a:r>
          </a:p>
          <a:p>
            <a:pPr>
              <a:spcBef>
                <a:spcPts val="600"/>
              </a:spcBef>
            </a:pPr>
            <a:r>
              <a:rPr lang="ru-RU" dirty="0"/>
              <a:t>Муниципальное бюджетное общеобразовательное учреждение «Копьевская средняя общеобразовательная школа с углубленным изучением отдельных предметов»</a:t>
            </a:r>
          </a:p>
          <a:p>
            <a:pPr>
              <a:spcBef>
                <a:spcPts val="600"/>
              </a:spcBef>
            </a:pPr>
            <a:r>
              <a:rPr lang="ru-RU" dirty="0"/>
              <a:t>п. Копьёво Орджоникидзевского </a:t>
            </a:r>
            <a:r>
              <a:rPr lang="ru-RU" dirty="0" smtClean="0"/>
              <a:t>р-на </a:t>
            </a:r>
            <a:r>
              <a:rPr lang="ru-RU" dirty="0"/>
              <a:t>Республики Хакасия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R1\Desktop\1709\совсем свежее\Шаблоны  Учеба\Шаблон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Заголовок 1"/>
          <p:cNvSpPr>
            <a:spLocks noGrp="1"/>
          </p:cNvSpPr>
          <p:nvPr>
            <p:ph type="ctrTitle"/>
          </p:nvPr>
        </p:nvSpPr>
        <p:spPr>
          <a:xfrm>
            <a:off x="285750" y="500063"/>
            <a:ext cx="8201025" cy="1000125"/>
          </a:xfrm>
        </p:spPr>
        <p:txBody>
          <a:bodyPr/>
          <a:lstStyle/>
          <a:p>
            <a:pPr eaLnBrk="1" hangingPunct="1"/>
            <a:r>
              <a:rPr lang="ru-RU" altLang="ru-RU" sz="3600" b="1" dirty="0" smtClean="0"/>
              <a:t>Урок «открытия» нового знания 2 класс</a:t>
            </a:r>
            <a:endParaRPr lang="ru-RU" altLang="ru-RU" sz="3600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143125"/>
            <a:ext cx="6400800" cy="17859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Тема урока: </a:t>
            </a:r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sz="5400" b="1" dirty="0" smtClean="0">
                <a:solidFill>
                  <a:schemeClr val="bg1"/>
                </a:solidFill>
              </a:rPr>
              <a:t>Предложение</a:t>
            </a:r>
            <a:r>
              <a:rPr lang="ru-RU" b="1" dirty="0" smtClean="0">
                <a:solidFill>
                  <a:schemeClr val="bg1"/>
                </a:solidFill>
              </a:rPr>
              <a:t> »</a:t>
            </a:r>
            <a:endParaRPr lang="ru-RU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12290" name="Picture 2" descr="http://edu.mari.ru/mouo-yoshkarola/dou65/DocLib25/%D0%9F%D0%A0%D0%A1/%D0%B4%D0%B5%D1%82%D0%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6" t="12930" b="13177"/>
          <a:stretch>
            <a:fillRect/>
          </a:stretch>
        </p:blipFill>
        <p:spPr bwMode="auto">
          <a:xfrm>
            <a:off x="5143500" y="3571875"/>
            <a:ext cx="35718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Казацкая Л. В. МБОУ "КСОШ"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R1\Desktop\1709\совсем свежее\Шаблоны  Учеба\Шаблон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785813"/>
            <a:ext cx="7772400" cy="2214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Из чего состоит текст?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Что такое предложение?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813" y="3286125"/>
            <a:ext cx="7572375" cy="2352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5400" b="1" dirty="0" smtClean="0">
                <a:solidFill>
                  <a:schemeClr val="bg1"/>
                </a:solidFill>
              </a:rPr>
              <a:t>ПРЕДЛОЖЕНИЕ – ГРУППА СЛОВ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Казацкая Л. В. МБОУ "КСОШ"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R1\Desktop\1709\совсем свежее\Шаблоны  Учеба\Шаблон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8" y="2130425"/>
            <a:ext cx="8101012" cy="14700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300" b="1" dirty="0" smtClean="0">
                <a:solidFill>
                  <a:schemeClr val="bg1"/>
                </a:solidFill>
              </a:rPr>
              <a:t>Родина осень доброта жизнь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altLang="ru-RU" sz="4800" b="1" dirty="0" smtClean="0">
                <a:solidFill>
                  <a:schemeClr val="bg1"/>
                </a:solidFill>
              </a:rPr>
              <a:t>У каждого есть своя.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Казацкая Л. В. МБОУ "КСОШ"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R1\Desktop\1709\совсем свежее\Шаблоны  Учеба\Шаблон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625" y="1071563"/>
            <a:ext cx="8501063" cy="30130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/>
              <a:t>ПРЕДЛОЖЕНИЕ – </a:t>
            </a:r>
            <a:br>
              <a:rPr lang="ru-RU" sz="6000" b="1" dirty="0" smtClean="0"/>
            </a:br>
            <a:r>
              <a:rPr lang="ru-RU" sz="6000" b="1" dirty="0" smtClean="0"/>
              <a:t>ГРУППА СЛОВ, ВЫРАЖАЮЩАЯ МЫСЛЬ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15362" name="Picture 2" descr="http://img-fotki.yandex.ru/get/6207/64826663.84/0_7519f_15461a67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6" t="6862" r="6488" b="19006"/>
          <a:stretch>
            <a:fillRect/>
          </a:stretch>
        </p:blipFill>
        <p:spPr bwMode="auto">
          <a:xfrm>
            <a:off x="5715000" y="3643313"/>
            <a:ext cx="2928938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Казацкая Л. В. МБОУ "КСОШ"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R1\Desktop\1709\совсем свежее\Шаблоны  Учеба\Шаблон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500" y="857250"/>
            <a:ext cx="7772400" cy="4357688"/>
          </a:xfrm>
        </p:spPr>
        <p:txBody>
          <a:bodyPr/>
          <a:lstStyle/>
          <a:p>
            <a:pPr eaLnBrk="1" hangingPunct="1"/>
            <a:r>
              <a:rPr lang="ru-RU" altLang="ru-RU" b="1" dirty="0" smtClean="0"/>
              <a:t>СУЩЕСТВУЕТ ЧЕЛОВЕК СВОЙ КАЖДЫЙ РОДИНА</a:t>
            </a:r>
            <a:br>
              <a:rPr lang="ru-RU" altLang="ru-RU" b="1" dirty="0" smtClean="0"/>
            </a:br>
            <a:r>
              <a:rPr lang="ru-RU" altLang="ru-RU" b="1" dirty="0" smtClean="0"/>
              <a:t/>
            </a:r>
            <a:br>
              <a:rPr lang="ru-RU" altLang="ru-RU" b="1" dirty="0" smtClean="0"/>
            </a:br>
            <a:r>
              <a:rPr lang="ru-RU" altLang="ru-RU" b="1" dirty="0" smtClean="0"/>
              <a:t>ПРИГЛАСИТЬ САША ТЕАТР ЖЕНЯ СПЕКТАКЛЬ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endParaRPr lang="ru-RU" altLang="ru-RU" dirty="0" smtClean="0"/>
          </a:p>
        </p:txBody>
      </p:sp>
      <p:pic>
        <p:nvPicPr>
          <p:cNvPr id="16386" name="Picture 2" descr="http://photographers.com.ua/thumbnails/pictures/5070/800xixail_mitrievich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73550"/>
            <a:ext cx="2500313" cy="258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Казацкая Л. В. МБОУ "КСОШ"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R1\Desktop\1709\совсем свежее\Шаблоны  Учеба\Шаблон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8" y="1357313"/>
            <a:ext cx="8143875" cy="31432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300" b="1" dirty="0" smtClean="0"/>
              <a:t>ПРЕДЛОЖЕНИЕ – ГРУППА СЛОВ, СВЯЗАННЫХ </a:t>
            </a:r>
            <a:br>
              <a:rPr lang="ru-RU" sz="5300" b="1" dirty="0" smtClean="0"/>
            </a:br>
            <a:r>
              <a:rPr lang="ru-RU" sz="5300" b="1" dirty="0" smtClean="0"/>
              <a:t>МЕЖДУ СОБОЙ </a:t>
            </a:r>
            <a:br>
              <a:rPr lang="ru-RU" sz="5300" b="1" dirty="0" smtClean="0"/>
            </a:br>
            <a:r>
              <a:rPr lang="ru-RU" sz="5300" b="1" dirty="0" smtClean="0"/>
              <a:t>ПО СМЫСЛУ, ВЫРАЖАЮЩАЯ ОПРЕДЕЛЁННУЮ МЫСЛЬ.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5" name="Picture 2" descr="http://photographers.com.ua/thumbnails/pictures/5070/800xixail_mitrievich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57984" y="4495193"/>
            <a:ext cx="2286016" cy="2362807"/>
          </a:xfrm>
          <a:prstGeom prst="roundRect">
            <a:avLst/>
          </a:prstGeom>
          <a:noFill/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Казацкая Л. В. МБОУ "КСОШ"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R1\Desktop\1709\совсем свежее\Шаблоны  Учеба\Шаблон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3" y="1000125"/>
            <a:ext cx="8501062" cy="17145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bg1"/>
                </a:solidFill>
              </a:rPr>
              <a:t>ЧЕЛОВЕКА ЕСТЬ КАЖДОГО СВОЯ РОДИНА У</a:t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/>
            </a:r>
            <a:br>
              <a:rPr lang="ru-RU" sz="3600" b="1" dirty="0" smtClean="0">
                <a:solidFill>
                  <a:schemeClr val="bg1"/>
                </a:solidFill>
              </a:rPr>
            </a:br>
            <a:r>
              <a:rPr lang="ru-RU" sz="3600" b="1" dirty="0" smtClean="0">
                <a:solidFill>
                  <a:schemeClr val="bg1"/>
                </a:solidFill>
              </a:rPr>
              <a:t>В ПРИГЛАСИЛ СПЕКТАКЛЬ САША НА ЖЕНЮ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</a:rPr>
              <a:t>ТЕАТР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3000375"/>
            <a:ext cx="8286750" cy="192881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У КАЖДОГО ЧЕЛОВЕКА ЕСТЬ СВОЯ РОДИНА.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САША ПРИГЛАСИЛ ЖЕНЮ В ТЕАТР НА СПЕКТАКЛЬ.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18434" name="Picture 2" descr="http://www.trust.ua/files/photo/4/0000014349-det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5" y="4578350"/>
            <a:ext cx="300037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Казацкая Л. В. МБОУ "КСОШ"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R1\Desktop\1709\совсем свежее\Шаблоны  Учеба\Шаблон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1071563"/>
            <a:ext cx="7772400" cy="2286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bg1"/>
                </a:solidFill>
              </a:rPr>
              <a:t/>
            </a:r>
            <a:br>
              <a:rPr lang="ru-RU" sz="6000" b="1" dirty="0" smtClean="0">
                <a:solidFill>
                  <a:schemeClr val="bg1"/>
                </a:solidFill>
              </a:rPr>
            </a:br>
            <a:r>
              <a:rPr lang="ru-RU" sz="4900" b="1" dirty="0" smtClean="0">
                <a:solidFill>
                  <a:schemeClr val="bg1"/>
                </a:solidFill>
              </a:rPr>
              <a:t>Давайте ещё раз повторим, что же такое предложение.</a:t>
            </a:r>
            <a:r>
              <a:rPr lang="ru-RU" sz="6000" b="1" dirty="0" smtClean="0">
                <a:solidFill>
                  <a:schemeClr val="bg1"/>
                </a:solidFill>
              </a:rPr>
              <a:t/>
            </a:r>
            <a:br>
              <a:rPr lang="ru-RU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/>
            </a:r>
            <a:br>
              <a:rPr lang="ru-RU" sz="6000" b="1" dirty="0" smtClean="0">
                <a:solidFill>
                  <a:schemeClr val="bg1"/>
                </a:solidFill>
              </a:rPr>
            </a:br>
            <a:r>
              <a:rPr lang="ru-RU" sz="6000" b="1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0063" y="2571750"/>
            <a:ext cx="8143875" cy="25669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 smtClean="0">
                <a:solidFill>
                  <a:schemeClr val="bg1"/>
                </a:solidFill>
              </a:rPr>
              <a:t>Сравните наше предположение</a:t>
            </a:r>
            <a:br>
              <a:rPr lang="ru-RU" sz="4400" b="1" dirty="0" smtClean="0">
                <a:solidFill>
                  <a:schemeClr val="bg1"/>
                </a:solidFill>
              </a:rPr>
            </a:br>
            <a:r>
              <a:rPr lang="ru-RU" sz="4400" b="1" dirty="0" smtClean="0">
                <a:solidFill>
                  <a:schemeClr val="bg1"/>
                </a:solidFill>
              </a:rPr>
              <a:t> с правилом на с. 27.</a:t>
            </a:r>
            <a:endParaRPr lang="ru-RU" sz="4400" dirty="0" smtClean="0"/>
          </a:p>
        </p:txBody>
      </p:sp>
      <p:pic>
        <p:nvPicPr>
          <p:cNvPr id="19458" name="Picture 2" descr="http://www.nicesoft.ru/uploads/posts/2010-12/1291538546_ujkzr0bsvy91rd6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0" t="15517" b="12582"/>
          <a:stretch>
            <a:fillRect/>
          </a:stretch>
        </p:blipFill>
        <p:spPr bwMode="auto">
          <a:xfrm>
            <a:off x="5715000" y="4000500"/>
            <a:ext cx="3429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Казацкая Л. В. МБОУ "КСОШ"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R1\Desktop\1709\совсем свежее\Шаблоны  Учеба\Шаблон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b="1" dirty="0" smtClean="0"/>
              <a:t>ПРАВИЛА РАБОТЫ ГРУППЫ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686300" cy="49831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/>
                </a:solidFill>
              </a:rPr>
              <a:t>1. 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Работать дружно, быть внимательными другу к другу, вежливыми,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не отвлекаться на посторонние дела, не мешать друг другу, вовремя оказывать помощь, выполнять указания старшего.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2. Своевременно выполнять задание: следить за временем, доводить начатое дело до конца.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3. Качественно выполнять работу(аккуратно, без ошибок), </a:t>
            </a:r>
            <a:r>
              <a:rPr lang="ru-RU" dirty="0" smtClean="0"/>
              <a:t>соблюд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ать технику </a:t>
            </a:r>
            <a:r>
              <a:rPr lang="ru-RU" dirty="0" smtClean="0"/>
              <a:t>безопас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ности.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19461" name="Picture 2" descr="http://school5dim.ucoz.ru/_nw/0/672841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175000"/>
            <a:ext cx="4071937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Казацкая Л. В. МБОУ "КСОШ"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R1\Desktop\1709\совсем свежее\Шаблоны  Учеба\Шаблон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143375" y="428625"/>
            <a:ext cx="4686300" cy="478631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4. Уметь защищать общее дело и свою работу в частности.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5. Не говорить  всем сразу.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6. Реагировать жестами и знаками.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7. Возражая или соглашаясь, смотреть на говорящего.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8 .Обращаться друг к другу по имени.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20484" name="Picture 2" descr="http://school5dim.ucoz.ru/_nw/0/672841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98850"/>
            <a:ext cx="3714750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Казацкая Л. В. МБОУ "КСОШ"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1\Desktop\1709\совсем свежее\Шаблоны  Учеба\Шаблон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313" y="571500"/>
            <a:ext cx="8472487" cy="1571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</a:rPr>
              <a:t>Тип урока: </a:t>
            </a:r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</a:rPr>
              <a:t>Урок «открытия» нового знания 2 класс</a:t>
            </a:r>
            <a:r>
              <a:rPr lang="ru-RU" sz="22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sz="3100" b="1" dirty="0" smtClean="0">
                <a:solidFill>
                  <a:schemeClr val="bg1">
                    <a:lumMod val="95000"/>
                  </a:schemeClr>
                </a:solidFill>
              </a:rPr>
              <a:t>Тема урока:</a:t>
            </a:r>
            <a:r>
              <a:rPr lang="ru-RU" sz="2200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</a:rPr>
              <a:t>«</a:t>
            </a:r>
            <a:r>
              <a:rPr lang="ru-RU" sz="4900" b="1" dirty="0" smtClean="0">
                <a:solidFill>
                  <a:schemeClr val="bg1">
                    <a:lumMod val="95000"/>
                  </a:schemeClr>
                </a:solidFill>
              </a:rPr>
              <a:t>Построение текста</a:t>
            </a:r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</a:rPr>
              <a:t>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786063" y="3429000"/>
            <a:ext cx="2571750" cy="15001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2500313" y="2428875"/>
            <a:ext cx="3071812" cy="1000125"/>
          </a:xfrm>
          <a:prstGeom prst="triangle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00313" y="4929188"/>
            <a:ext cx="3071812" cy="2143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635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" name="Полилиния 9"/>
          <p:cNvSpPr/>
          <p:nvPr/>
        </p:nvSpPr>
        <p:spPr>
          <a:xfrm rot="5400000">
            <a:off x="4581034" y="3348612"/>
            <a:ext cx="4339650" cy="1785949"/>
          </a:xfrm>
          <a:custGeom>
            <a:avLst/>
            <a:gdLst>
              <a:gd name="connsiteX0" fmla="*/ 0 w 1711815"/>
              <a:gd name="connsiteY0" fmla="*/ 0 h 923330"/>
              <a:gd name="connsiteX1" fmla="*/ 1711815 w 1711815"/>
              <a:gd name="connsiteY1" fmla="*/ 0 h 923330"/>
              <a:gd name="connsiteX2" fmla="*/ 1711815 w 1711815"/>
              <a:gd name="connsiteY2" fmla="*/ 923330 h 923330"/>
              <a:gd name="connsiteX3" fmla="*/ 0 w 1711815"/>
              <a:gd name="connsiteY3" fmla="*/ 923330 h 923330"/>
              <a:gd name="connsiteX4" fmla="*/ 0 w 1711815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815" h="923330">
                <a:moveTo>
                  <a:pt x="0" y="0"/>
                </a:moveTo>
                <a:lnTo>
                  <a:pt x="1711815" y="0"/>
                </a:lnTo>
                <a:lnTo>
                  <a:pt x="1711815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  <a:scene3d>
            <a:camera prst="orthographicFront">
              <a:rot lat="21594000" lon="0" rev="0"/>
            </a:camera>
            <a:lightRig rig="threePt" dir="t">
              <a:rot lat="0" lon="0" rev="21594000"/>
            </a:lightRig>
          </a:scene3d>
          <a:sp3d>
            <a:bevelT prst="relaxedInset"/>
          </a:sp3d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т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>
                <a:solidFill>
                  <a:schemeClr val="tx1"/>
                </a:solidFill>
              </a:rPr>
              <a:t>Казацкая Л. В. МБОУ "КСОШ"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R1\Desktop\1709\совсем свежее\Шаблоны  Учеба\Шаблон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88" y="500063"/>
            <a:ext cx="8272462" cy="1470025"/>
          </a:xfrm>
        </p:spPr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Условия, которые необходимо соблюдать, при групповой работе</a:t>
            </a:r>
            <a:r>
              <a:rPr lang="ru-RU" dirty="0" smtClean="0"/>
              <a:t>. 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63" y="1714500"/>
            <a:ext cx="8143875" cy="392430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Какие задания можно предложить для групповой работы?</a:t>
            </a:r>
            <a:endParaRPr lang="ru-RU" dirty="0" smtClean="0">
              <a:solidFill>
                <a:schemeClr val="bg1"/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/>
                </a:solidFill>
              </a:rPr>
              <a:t>Это могут быть задачи с «недоопределённым» условием, не имеющие решения, имеющие несколько ответов, с лишними данными. Групповая форма работы может быть эффективной при проверке домашних заданий, хорошо оправдывают себя проблемные задания. Их ценность в том, часть заданий предусматривает выполнение интересных, связанных с изучаемым материалом опытов, которые затем учащимся всего класса показывают сами.</a:t>
            </a:r>
            <a:endParaRPr lang="ru-RU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Казацкая Л. В. МБОУ "КСОШ"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R1\Desktop\1709\совсем свежее\Шаблоны  Учеба\Шаблон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428625"/>
            <a:ext cx="7786688" cy="4143375"/>
          </a:xfrm>
        </p:spPr>
        <p:txBody>
          <a:bodyPr/>
          <a:lstStyle/>
          <a:p>
            <a:pPr algn="just" eaLnBrk="1" hangingPunct="1"/>
            <a:r>
              <a:rPr lang="ru-RU" altLang="ru-RU" b="1" dirty="0" smtClean="0">
                <a:solidFill>
                  <a:schemeClr val="bg1"/>
                </a:solidFill>
              </a:rPr>
              <a:t>При оценке работы группы подчеркиваем не столько ученические, сколько человеческие добродетели: терпеливость, доброжелательность, дружелюбие, вежливость. </a:t>
            </a:r>
          </a:p>
          <a:p>
            <a:pPr algn="just" eaLnBrk="1" hangingPunct="1"/>
            <a:r>
              <a:rPr lang="ru-RU" altLang="ru-RU" b="1" dirty="0" smtClean="0">
                <a:solidFill>
                  <a:schemeClr val="bg1"/>
                </a:solidFill>
              </a:rPr>
              <a:t>Оценивать можно лишь общую работу группы, ни в коем случае не давать детям, работавшим вместе, разных оценок.</a:t>
            </a:r>
          </a:p>
        </p:txBody>
      </p:sp>
      <p:pic>
        <p:nvPicPr>
          <p:cNvPr id="22532" name="Picture 2" descr="http://stat17.privet.ru/lr/092f06f98672a103c687cce8b1ae7885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3859213"/>
            <a:ext cx="2757487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Казацкая Л. В. МБОУ "КСОШ"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R1\Desktop\1709\совсем свежее\Шаблоны  Учеба\Шаблон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Заголовок 1"/>
          <p:cNvSpPr>
            <a:spLocks noGrp="1"/>
          </p:cNvSpPr>
          <p:nvPr>
            <p:ph type="ctrTitle"/>
          </p:nvPr>
        </p:nvSpPr>
        <p:spPr>
          <a:xfrm>
            <a:off x="428625" y="642938"/>
            <a:ext cx="8358188" cy="3671887"/>
          </a:xfrm>
        </p:spPr>
        <p:txBody>
          <a:bodyPr/>
          <a:lstStyle/>
          <a:p>
            <a:pPr eaLnBrk="1" hangingPunct="1"/>
            <a:r>
              <a:rPr lang="ru-RU" altLang="ru-RU" sz="3800" b="1" dirty="0" smtClean="0">
                <a:solidFill>
                  <a:schemeClr val="bg1"/>
                </a:solidFill>
              </a:rPr>
              <a:t>Групповая работа может потребовать перестановки парт. Для работы парами удобны обычные ряды. Для работы тройками, а тем более четверками парты расставляем так, чтобы детям, работающим вместе, удобно было смотреть друг на друга.</a:t>
            </a:r>
          </a:p>
        </p:txBody>
      </p:sp>
      <p:pic>
        <p:nvPicPr>
          <p:cNvPr id="23556" name="Picture 2" descr="http://i.piccy.info/i7/37bab08364840531d3bc0010eca64942/4-44-704/14721452/441145243_2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4510088"/>
            <a:ext cx="2357437" cy="234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Казацкая Л. В. МБОУ "КСОШ"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gotowall.com/wallpapers/%5bgotowall.com%5d20111229_042103_45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1285875"/>
            <a:ext cx="9144000" cy="1428750"/>
          </a:xfrm>
        </p:spPr>
        <p:txBody>
          <a:bodyPr/>
          <a:lstStyle/>
          <a:p>
            <a:pPr eaLnBrk="1" hangingPunct="1"/>
            <a:r>
              <a:rPr lang="ru-RU" altLang="ru-RU" sz="6600" b="1" dirty="0" smtClean="0">
                <a:solidFill>
                  <a:schemeClr val="bg1"/>
                </a:solidFill>
              </a:rPr>
              <a:t>Спасибо за внимание!</a:t>
            </a:r>
            <a:r>
              <a:rPr lang="ru-RU" altLang="ru-RU" sz="6600" dirty="0" smtClean="0">
                <a:solidFill>
                  <a:schemeClr val="bg1"/>
                </a:solidFill>
              </a:rPr>
              <a:t/>
            </a:r>
            <a:br>
              <a:rPr lang="ru-RU" altLang="ru-RU" sz="6600" dirty="0" smtClean="0">
                <a:solidFill>
                  <a:schemeClr val="bg1"/>
                </a:solidFill>
              </a:rPr>
            </a:br>
            <a:endParaRPr lang="ru-RU" altLang="ru-RU" sz="66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785813" y="3886200"/>
            <a:ext cx="7715250" cy="1752600"/>
          </a:xfrm>
        </p:spPr>
        <p:txBody>
          <a:bodyPr/>
          <a:lstStyle/>
          <a:p>
            <a:pPr eaLnBrk="1" hangingPunct="1"/>
            <a:r>
              <a:rPr lang="ru-RU" altLang="ru-RU" sz="8000" b="1" dirty="0" smtClean="0">
                <a:solidFill>
                  <a:schemeClr val="bg1"/>
                </a:solidFill>
              </a:rPr>
              <a:t>С днём учителя!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Казацкая Л. В. МБОУ "КСОШ"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1\Desktop\1709\совсем свежее\Шаблоны  Учеба\Шаблон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642938"/>
            <a:ext cx="8229600" cy="1071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>
                <a:solidFill>
                  <a:schemeClr val="bg1">
                    <a:lumMod val="95000"/>
                  </a:schemeClr>
                </a:solidFill>
              </a:rPr>
              <a:t>Задание 1:Текст рассыпался на части, попробуйте его собрать. Прочитайте получившийся текст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900613" cy="446563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Собака и её тень.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  Собака шла по дощечке через реку, а в зубах несла мясо.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   Увидала собака себя в воде и подумала, что там другая собака мясо несёт. Она бросила своё мясо и кинулась отнимать у той собаки. Того мясо вовсе не было, а своё волною унесло.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    И осталась собака ни с чем.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3074" name="Picture 2" descr="http://www.design-warez.ru/uploads/posts/2009-10/1256386775_rr-ryirrirrrrrsssr-ssrrs-ryiss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" t="15602" r="13725" b="14044"/>
          <a:stretch>
            <a:fillRect/>
          </a:stretch>
        </p:blipFill>
        <p:spPr bwMode="auto">
          <a:xfrm>
            <a:off x="5500688" y="2786063"/>
            <a:ext cx="28575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Казацкая Л. В. МБОУ "КСОШ"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1\Desktop\1709\совсем свежее\Шаблоны  Учеба\Шаблон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714625" y="500063"/>
            <a:ext cx="5972175" cy="6357937"/>
          </a:xfrm>
        </p:spPr>
        <p:txBody>
          <a:bodyPr rtlCol="0">
            <a:normAutofit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     Находчивый муравей. 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		Тащил муравей щепочку. Вдруг начался дождь.  Залез муравей в старый пень, а щёлку щепкой прикрыл.</a:t>
            </a:r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		Дождь кончился. Собрался муравей дальше идти, а дороги нет: прямо перед ним ручей разлился. Целая река воды. Столкнул тогда муравей щепочку в воду и поплыл на ней, как на лодочке.</a:t>
            </a:r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		Так до своего муравейника и доплыл. Вот какой находчивый муравей!</a:t>
            </a:r>
            <a:endParaRPr lang="ru-RU" dirty="0" smtClean="0">
              <a:solidFill>
                <a:schemeClr val="bg1">
                  <a:lumMod val="9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4098" name="Picture 2" descr="http://img10.proshkolu.ru/content/media/pic/std/4000000/3473000/3472190-ebfbae1210a8343e.jpg"/>
          <p:cNvPicPr>
            <a:picLocks noChangeAspect="1" noChangeArrowheads="1"/>
          </p:cNvPicPr>
          <p:nvPr/>
        </p:nvPicPr>
        <p:blipFill>
          <a:blip r:embed="rId3">
            <a:lum bright="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" r="54799"/>
          <a:stretch>
            <a:fillRect/>
          </a:stretch>
        </p:blipFill>
        <p:spPr bwMode="auto">
          <a:xfrm>
            <a:off x="357188" y="1714500"/>
            <a:ext cx="2643187" cy="311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Казацкая Л. В. МБОУ "КСОШ"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1\Desktop\1709\совсем свежее\Шаблоны  Учеба\Шаблон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63"/>
            <a:ext cx="8229600" cy="15716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Задание 2:</a:t>
            </a:r>
            <a:br>
              <a:rPr lang="ru-RU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Из каких частей состоит ваш текст? Попробуйте дать общее название частей текста.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2500313"/>
            <a:ext cx="5472113" cy="36258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НАЧАЛО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 ОСНОВНАЯ ЧАСТЬ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4000" b="1" dirty="0" smtClean="0">
                <a:solidFill>
                  <a:schemeClr val="bg1">
                    <a:lumMod val="95000"/>
                  </a:schemeClr>
                </a:solidFill>
              </a:rPr>
              <a:t> КОНЦОВКА</a:t>
            </a:r>
          </a:p>
        </p:txBody>
      </p:sp>
      <p:pic>
        <p:nvPicPr>
          <p:cNvPr id="8" name="Picture 2" descr="http://galerey-room.ru/images/0_51407_c1b9f782_ori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975" y="2101850"/>
            <a:ext cx="4772025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Казацкая Л. В. МБОУ "КСОШ"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R1\Desktop\1709\совсем свежее\Шаблоны  Учеба\Шаблон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214313" y="642938"/>
            <a:ext cx="6072187" cy="50720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800" dirty="0" smtClean="0">
                <a:solidFill>
                  <a:schemeClr val="bg1">
                    <a:lumMod val="95000"/>
                  </a:schemeClr>
                </a:solidFill>
              </a:rPr>
              <a:t>   Давайте посмотрим, получится ли понятным текст, если убрать одну из частей текста?</a:t>
            </a:r>
          </a:p>
        </p:txBody>
      </p:sp>
      <p:pic>
        <p:nvPicPr>
          <p:cNvPr id="6146" name="Picture 2" descr="http://4put.ru/pictures/max/166/51098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42" t="7178" r="28229" b="28229"/>
          <a:stretch>
            <a:fillRect/>
          </a:stretch>
        </p:blipFill>
        <p:spPr bwMode="auto">
          <a:xfrm>
            <a:off x="5857875" y="2857500"/>
            <a:ext cx="22860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Казацкая Л. В. МБОУ "КСОШ"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1\Desktop\1709\совсем свежее\Шаблоны  Учеба\Шаблон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714375"/>
            <a:ext cx="5686425" cy="54117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/>
              <a:t>	   </a:t>
            </a:r>
            <a:r>
              <a:rPr lang="ru-RU" sz="3400" b="1" dirty="0" smtClean="0">
                <a:solidFill>
                  <a:schemeClr val="bg1">
                    <a:lumMod val="95000"/>
                  </a:schemeClr>
                </a:solidFill>
              </a:rPr>
              <a:t>Сделайте вывод. Из каких частей состоит текст. Для чего каждая часть служит.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 smtClean="0">
                <a:solidFill>
                  <a:schemeClr val="bg1">
                    <a:lumMod val="95000"/>
                  </a:schemeClr>
                </a:solidFill>
              </a:rPr>
              <a:t> 	  Сравните наш вывод и правило в вашем учебнике (с. 20, русский язык 2 кл., ч. 1, В. П. Канакина)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  <p:pic>
        <p:nvPicPr>
          <p:cNvPr id="7170" name="Picture 2" descr="http://www.damnwallpapers.com/wp-content/uploads/2013/05/masha-and-the-bear-1920x1080-wallpaper-122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26" t="39766" r="17105" b="6433"/>
          <a:stretch>
            <a:fillRect/>
          </a:stretch>
        </p:blipFill>
        <p:spPr bwMode="auto">
          <a:xfrm>
            <a:off x="6500813" y="3500438"/>
            <a:ext cx="2143125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Казацкая Л. В. МБОУ "КСОШ"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R1\Desktop\1709\совсем свежее\Шаблоны  Учеба\Шаблон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  <a:t>ТЕПЕРЬ ОТВЕТЬТЕ НА ВОПРОС,  </a:t>
            </a:r>
            <a:br>
              <a:rPr lang="ru-RU" sz="32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«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ЧТО ОБЩЕГО МЕЖДУ ТЕКСТОМ И ДОМОМ».</a:t>
            </a:r>
            <a:r>
              <a:rPr lang="ru-RU" b="1" dirty="0" smtClean="0"/>
              <a:t> </a:t>
            </a:r>
            <a:endParaRPr lang="ru-RU" dirty="0" smtClean="0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2143125" y="2928938"/>
            <a:ext cx="3071813" cy="1000125"/>
          </a:xfrm>
          <a:prstGeom prst="triangle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428875" y="3929063"/>
            <a:ext cx="2571750" cy="150018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214563" y="5429250"/>
            <a:ext cx="3071812" cy="2857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635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  <a:cs typeface="+mn-cs"/>
            </a:endParaRPr>
          </a:p>
        </p:txBody>
      </p:sp>
      <p:sp>
        <p:nvSpPr>
          <p:cNvPr id="12" name="Полилиния 11"/>
          <p:cNvSpPr/>
          <p:nvPr/>
        </p:nvSpPr>
        <p:spPr>
          <a:xfrm rot="5400000">
            <a:off x="4545315" y="3781685"/>
            <a:ext cx="4339650" cy="1714511"/>
          </a:xfrm>
          <a:custGeom>
            <a:avLst/>
            <a:gdLst>
              <a:gd name="connsiteX0" fmla="*/ 0 w 1711815"/>
              <a:gd name="connsiteY0" fmla="*/ 0 h 923330"/>
              <a:gd name="connsiteX1" fmla="*/ 1711815 w 1711815"/>
              <a:gd name="connsiteY1" fmla="*/ 0 h 923330"/>
              <a:gd name="connsiteX2" fmla="*/ 1711815 w 1711815"/>
              <a:gd name="connsiteY2" fmla="*/ 923330 h 923330"/>
              <a:gd name="connsiteX3" fmla="*/ 0 w 1711815"/>
              <a:gd name="connsiteY3" fmla="*/ 923330 h 923330"/>
              <a:gd name="connsiteX4" fmla="*/ 0 w 1711815"/>
              <a:gd name="connsiteY4" fmla="*/ 0 h 923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1815" h="923330">
                <a:moveTo>
                  <a:pt x="0" y="0"/>
                </a:moveTo>
                <a:lnTo>
                  <a:pt x="1711815" y="0"/>
                </a:lnTo>
                <a:lnTo>
                  <a:pt x="1711815" y="923330"/>
                </a:lnTo>
                <a:lnTo>
                  <a:pt x="0" y="923330"/>
                </a:lnTo>
                <a:lnTo>
                  <a:pt x="0" y="0"/>
                </a:lnTo>
                <a:close/>
              </a:path>
            </a:pathLst>
          </a:custGeom>
          <a:noFill/>
          <a:scene3d>
            <a:camera prst="orthographicFront">
              <a:rot lat="21594000" lon="0" rev="0"/>
            </a:camera>
            <a:lightRig rig="threePt" dir="t">
              <a:rot lat="0" lon="0" rev="21594000"/>
            </a:lightRig>
          </a:scene3d>
          <a:sp3d>
            <a:bevelT prst="relaxedInset"/>
          </a:sp3d>
        </p:spPr>
        <p:txBody>
          <a:bodyPr vert="vert27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т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Казацкая Л. В. МБОУ "КСОШ"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R1\Desktop\1709\совсем свежее\Шаблоны  Учеба\Шаблон 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8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4287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Давайте подпишем название частей текста на частях дома.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2428875" y="2000250"/>
            <a:ext cx="3786188" cy="1285875"/>
          </a:xfrm>
          <a:prstGeom prst="triangle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solidFill>
                  <a:schemeClr val="bg1">
                    <a:lumMod val="95000"/>
                  </a:schemeClr>
                </a:solidFill>
                <a:latin typeface="Appetite" pitchFamily="50" charset="0"/>
                <a:cs typeface="+mn-cs"/>
              </a:rPr>
              <a:t>НАЧАЛО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786063" y="3286125"/>
            <a:ext cx="3143250" cy="192881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635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>
              <a:latin typeface="Appetite" pitchFamily="50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atin typeface="Appetite" pitchFamily="50" charset="0"/>
                <a:cs typeface="+mn-cs"/>
              </a:rPr>
              <a:t>ОСНОВНАЯ ЧАСТЬ</a:t>
            </a: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2643188" y="5286375"/>
            <a:ext cx="3500437" cy="50006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6350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latin typeface="Appetite" pitchFamily="50" charset="0"/>
                <a:cs typeface="+mn-cs"/>
              </a:rPr>
              <a:t>КОНЦОВКА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Казацкая Л. В. МБОУ "КСОШ"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743</Words>
  <Application>Microsoft Office PowerPoint</Application>
  <PresentationFormat>Экран (4:3)</PresentationFormat>
  <Paragraphs>95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7" baseType="lpstr">
      <vt:lpstr>Arial</vt:lpstr>
      <vt:lpstr>Calibri</vt:lpstr>
      <vt:lpstr>Appetite</vt:lpstr>
      <vt:lpstr>Тема Office</vt:lpstr>
      <vt:lpstr>Реализация системно-деятельностного подхода на уроках русского языка через работу в группах сменного состава</vt:lpstr>
      <vt:lpstr> Тип урока: Урок «открытия» нового знания 2 класс Тема урока: «Построение текста». </vt:lpstr>
      <vt:lpstr>Задание 1:Текст рассыпался на части, попробуйте его собрать. Прочитайте получившийся текст.  </vt:lpstr>
      <vt:lpstr>Презентация PowerPoint</vt:lpstr>
      <vt:lpstr>Задание 2: Из каких частей состоит ваш текст? Попробуйте дать общее название частей текста.</vt:lpstr>
      <vt:lpstr>Презентация PowerPoint</vt:lpstr>
      <vt:lpstr>Презентация PowerPoint</vt:lpstr>
      <vt:lpstr>ТЕПЕРЬ ОТВЕТЬТЕ НА ВОПРОС,   «ЧТО ОБЩЕГО МЕЖДУ ТЕКСТОМ И ДОМОМ». </vt:lpstr>
      <vt:lpstr>Давайте подпишем название частей текста на частях дома. </vt:lpstr>
      <vt:lpstr>Урок «открытия» нового знания 2 класс</vt:lpstr>
      <vt:lpstr>Из чего состоит текст?  Что такое предложение?  </vt:lpstr>
      <vt:lpstr>Родина осень доброта жизнь  </vt:lpstr>
      <vt:lpstr>ПРЕДЛОЖЕНИЕ –  ГРУППА СЛОВ, ВЫРАЖАЮЩАЯ МЫСЛЬ </vt:lpstr>
      <vt:lpstr>СУЩЕСТВУЕТ ЧЕЛОВЕК СВОЙ КАЖДЫЙ РОДИНА  ПРИГЛАСИТЬ САША ТЕАТР ЖЕНЯ СПЕКТАКЛЬ </vt:lpstr>
      <vt:lpstr>ПРЕДЛОЖЕНИЕ – ГРУППА СЛОВ, СВЯЗАННЫХ  МЕЖДУ СОБОЙ  ПО СМЫСЛУ, ВЫРАЖАЮЩАЯ ОПРЕДЕЛЁННУЮ МЫСЛЬ. </vt:lpstr>
      <vt:lpstr>ЧЕЛОВЕКА ЕСТЬ КАЖДОГО СВОЯ РОДИНА У  В ПРИГЛАСИЛ СПЕКТАКЛЬ САША НА ЖЕНЮ ТЕАТР </vt:lpstr>
      <vt:lpstr> Давайте ещё раз повторим, что же такое предложение.    </vt:lpstr>
      <vt:lpstr>ПРАВИЛА РАБОТЫ ГРУППЫ </vt:lpstr>
      <vt:lpstr>Презентация PowerPoint</vt:lpstr>
      <vt:lpstr>Условия, которые необходимо соблюдать, при групповой работе.  </vt:lpstr>
      <vt:lpstr>Презентация PowerPoint</vt:lpstr>
      <vt:lpstr>Групповая работа может потребовать перестановки парт. Для работы парами удобны обычные ряды. Для работы тройками, а тем более четверками парты расставляем так, чтобы детям, работающим вместе, удобно было смотреть друг на друга.</vt:lpstr>
      <vt:lpstr>Спасибо за внимание!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R1</dc:creator>
  <cp:lastModifiedBy>Венера Узбековна</cp:lastModifiedBy>
  <cp:revision>32</cp:revision>
  <dcterms:created xsi:type="dcterms:W3CDTF">2013-10-03T09:47:03Z</dcterms:created>
  <dcterms:modified xsi:type="dcterms:W3CDTF">2014-08-13T17:01:39Z</dcterms:modified>
</cp:coreProperties>
</file>