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303" r:id="rId2"/>
    <p:sldId id="269" r:id="rId3"/>
    <p:sldId id="267" r:id="rId4"/>
    <p:sldId id="271" r:id="rId5"/>
    <p:sldId id="261" r:id="rId6"/>
    <p:sldId id="273" r:id="rId7"/>
    <p:sldId id="275" r:id="rId8"/>
    <p:sldId id="270" r:id="rId9"/>
    <p:sldId id="302" r:id="rId10"/>
    <p:sldId id="284" r:id="rId11"/>
    <p:sldId id="289" r:id="rId12"/>
    <p:sldId id="286" r:id="rId13"/>
    <p:sldId id="293" r:id="rId14"/>
    <p:sldId id="299" r:id="rId15"/>
    <p:sldId id="297" r:id="rId16"/>
    <p:sldId id="28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0033"/>
    <a:srgbClr val="FF9900"/>
    <a:srgbClr val="FF3300"/>
    <a:srgbClr val="FF9966"/>
    <a:srgbClr val="FF99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299E2E-7526-4E92-9738-44EBFDC0D4B8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09F39FA-E072-49B3-AE3B-5A1550AABC0B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400" b="1" i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rPr>
            <a:t>8 сентября 1941 — 27 января 1944</a:t>
          </a:r>
          <a:endParaRPr lang="ru-RU" sz="2400" b="1" i="1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Medium" pitchFamily="34" charset="0"/>
          </a:endParaRPr>
        </a:p>
      </dgm:t>
    </dgm:pt>
    <dgm:pt modelId="{F8F3380E-8208-44E0-A4D1-21A7AFD9B58A}" type="parTrans" cxnId="{D6B38EBC-D723-4A79-AED2-23350C0E32E5}">
      <dgm:prSet/>
      <dgm:spPr/>
      <dgm:t>
        <a:bodyPr/>
        <a:lstStyle/>
        <a:p>
          <a:endParaRPr lang="ru-RU"/>
        </a:p>
      </dgm:t>
    </dgm:pt>
    <dgm:pt modelId="{49461B59-BA0B-4D3D-B640-F4437D722F5F}" type="sibTrans" cxnId="{D6B38EBC-D723-4A79-AED2-23350C0E32E5}">
      <dgm:prSet/>
      <dgm:spPr>
        <a:solidFill>
          <a:schemeClr val="bg1">
            <a:lumMod val="75000"/>
            <a:lumOff val="25000"/>
          </a:schemeClr>
        </a:solidFill>
      </dgm:spPr>
      <dgm:t>
        <a:bodyPr/>
        <a:lstStyle/>
        <a:p>
          <a:endParaRPr lang="ru-RU"/>
        </a:p>
      </dgm:t>
    </dgm:pt>
    <dgm:pt modelId="{48F6C5D3-8D2D-42DC-A8E7-AD90941F7E2C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3600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rPr>
            <a:t>872 дня</a:t>
          </a:r>
          <a:endParaRPr lang="ru-RU" sz="3600" i="1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Medium" pitchFamily="34" charset="0"/>
          </a:endParaRPr>
        </a:p>
      </dgm:t>
    </dgm:pt>
    <dgm:pt modelId="{D3D451A6-DA9F-49DC-AC43-D351DD182A9A}" type="parTrans" cxnId="{40D46FC5-E3D1-4F11-8C93-613E2274DDEF}">
      <dgm:prSet/>
      <dgm:spPr/>
      <dgm:t>
        <a:bodyPr/>
        <a:lstStyle/>
        <a:p>
          <a:endParaRPr lang="ru-RU"/>
        </a:p>
      </dgm:t>
    </dgm:pt>
    <dgm:pt modelId="{40721207-30FB-4BC9-83ED-E63DDC08E836}" type="sibTrans" cxnId="{40D46FC5-E3D1-4F11-8C93-613E2274DDEF}">
      <dgm:prSet/>
      <dgm:spPr/>
      <dgm:t>
        <a:bodyPr/>
        <a:lstStyle/>
        <a:p>
          <a:endParaRPr lang="ru-RU"/>
        </a:p>
      </dgm:t>
    </dgm:pt>
    <dgm:pt modelId="{52AA2DB0-7110-4004-8E59-8908E74269F4}" type="pres">
      <dgm:prSet presAssocID="{C5299E2E-7526-4E92-9738-44EBFDC0D4B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85EE27-F632-4849-8F4B-6592398D251A}" type="pres">
      <dgm:prSet presAssocID="{609F39FA-E072-49B3-AE3B-5A1550AABC0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6A8BF7-B94E-494D-99A4-B3E726A6F677}" type="pres">
      <dgm:prSet presAssocID="{49461B59-BA0B-4D3D-B640-F4437D722F5F}" presName="sibTrans" presStyleLbl="sibTrans2D1" presStyleIdx="0" presStyleCnt="1" custLinFactNeighborX="6150" custLinFactNeighborY="5902"/>
      <dgm:spPr>
        <a:prstGeom prst="mathMinus">
          <a:avLst/>
        </a:prstGeom>
      </dgm:spPr>
      <dgm:t>
        <a:bodyPr/>
        <a:lstStyle/>
        <a:p>
          <a:endParaRPr lang="ru-RU"/>
        </a:p>
      </dgm:t>
    </dgm:pt>
    <dgm:pt modelId="{37AC98A2-3903-4A50-AD7D-3EAE1206F568}" type="pres">
      <dgm:prSet presAssocID="{49461B59-BA0B-4D3D-B640-F4437D722F5F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BED22D4A-262C-49B7-A42E-256A588402CD}" type="pres">
      <dgm:prSet presAssocID="{48F6C5D3-8D2D-42DC-A8E7-AD90941F7E2C}" presName="node" presStyleLbl="node1" presStyleIdx="1" presStyleCnt="2" custLinFactNeighborX="20" custLinFactNeighborY="-37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7436F1-D176-49FF-AF38-E149B4372D4C}" type="presOf" srcId="{49461B59-BA0B-4D3D-B640-F4437D722F5F}" destId="{37AC98A2-3903-4A50-AD7D-3EAE1206F568}" srcOrd="1" destOrd="0" presId="urn:microsoft.com/office/officeart/2005/8/layout/process1"/>
    <dgm:cxn modelId="{40D46FC5-E3D1-4F11-8C93-613E2274DDEF}" srcId="{C5299E2E-7526-4E92-9738-44EBFDC0D4B8}" destId="{48F6C5D3-8D2D-42DC-A8E7-AD90941F7E2C}" srcOrd="1" destOrd="0" parTransId="{D3D451A6-DA9F-49DC-AC43-D351DD182A9A}" sibTransId="{40721207-30FB-4BC9-83ED-E63DDC08E836}"/>
    <dgm:cxn modelId="{7393E53D-1E2B-4978-B8F3-FDF247B2B046}" type="presOf" srcId="{609F39FA-E072-49B3-AE3B-5A1550AABC0B}" destId="{B185EE27-F632-4849-8F4B-6592398D251A}" srcOrd="0" destOrd="0" presId="urn:microsoft.com/office/officeart/2005/8/layout/process1"/>
    <dgm:cxn modelId="{3E64D069-FF3D-42B5-95D1-A7B94424A44D}" type="presOf" srcId="{C5299E2E-7526-4E92-9738-44EBFDC0D4B8}" destId="{52AA2DB0-7110-4004-8E59-8908E74269F4}" srcOrd="0" destOrd="0" presId="urn:microsoft.com/office/officeart/2005/8/layout/process1"/>
    <dgm:cxn modelId="{07629472-9C76-4B31-8AA2-FC70F409284A}" type="presOf" srcId="{48F6C5D3-8D2D-42DC-A8E7-AD90941F7E2C}" destId="{BED22D4A-262C-49B7-A42E-256A588402CD}" srcOrd="0" destOrd="0" presId="urn:microsoft.com/office/officeart/2005/8/layout/process1"/>
    <dgm:cxn modelId="{D6B38EBC-D723-4A79-AED2-23350C0E32E5}" srcId="{C5299E2E-7526-4E92-9738-44EBFDC0D4B8}" destId="{609F39FA-E072-49B3-AE3B-5A1550AABC0B}" srcOrd="0" destOrd="0" parTransId="{F8F3380E-8208-44E0-A4D1-21A7AFD9B58A}" sibTransId="{49461B59-BA0B-4D3D-B640-F4437D722F5F}"/>
    <dgm:cxn modelId="{930F7D5D-6B6D-483C-A014-FACCFCD2C05E}" type="presOf" srcId="{49461B59-BA0B-4D3D-B640-F4437D722F5F}" destId="{A66A8BF7-B94E-494D-99A4-B3E726A6F677}" srcOrd="0" destOrd="0" presId="urn:microsoft.com/office/officeart/2005/8/layout/process1"/>
    <dgm:cxn modelId="{61273BA8-CEAC-444A-B4A4-DC6A94AB12E2}" type="presParOf" srcId="{52AA2DB0-7110-4004-8E59-8908E74269F4}" destId="{B185EE27-F632-4849-8F4B-6592398D251A}" srcOrd="0" destOrd="0" presId="urn:microsoft.com/office/officeart/2005/8/layout/process1"/>
    <dgm:cxn modelId="{536C1267-1849-4C48-B248-A27FA281224E}" type="presParOf" srcId="{52AA2DB0-7110-4004-8E59-8908E74269F4}" destId="{A66A8BF7-B94E-494D-99A4-B3E726A6F677}" srcOrd="1" destOrd="0" presId="urn:microsoft.com/office/officeart/2005/8/layout/process1"/>
    <dgm:cxn modelId="{0B545EEC-23FA-49B3-8AF2-05E859216656}" type="presParOf" srcId="{A66A8BF7-B94E-494D-99A4-B3E726A6F677}" destId="{37AC98A2-3903-4A50-AD7D-3EAE1206F568}" srcOrd="0" destOrd="0" presId="urn:microsoft.com/office/officeart/2005/8/layout/process1"/>
    <dgm:cxn modelId="{DD4C59EE-208A-4167-996F-274EEBA960F2}" type="presParOf" srcId="{52AA2DB0-7110-4004-8E59-8908E74269F4}" destId="{BED22D4A-262C-49B7-A42E-256A588402C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85EE27-F632-4849-8F4B-6592398D251A}">
      <dsp:nvSpPr>
        <dsp:cNvPr id="0" name=""/>
        <dsp:cNvSpPr/>
      </dsp:nvSpPr>
      <dsp:spPr>
        <a:xfrm>
          <a:off x="1518" y="1584940"/>
          <a:ext cx="3239094" cy="194345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duotone>
              <a:schemeClr val="dk1">
                <a:shade val="63000"/>
                <a:tint val="82000"/>
              </a:schemeClr>
              <a:schemeClr val="dk1">
                <a:tint val="10000"/>
                <a:satMod val="400000"/>
              </a:schemeClr>
            </a:duotone>
          </a:blip>
          <a:tile tx="0" ty="0" sx="40000" sy="40000" flip="none" algn="tl"/>
        </a:blipFill>
        <a:ln w="12700" cap="flat" cmpd="sng" algn="ctr">
          <a:solidFill>
            <a:schemeClr val="dk1"/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rPr>
            <a:t>8 сентября 1941 — 27 января 1944</a:t>
          </a:r>
          <a:endParaRPr lang="ru-RU" sz="2400" b="1" i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Medium" pitchFamily="34" charset="0"/>
          </a:endParaRPr>
        </a:p>
      </dsp:txBody>
      <dsp:txXfrm>
        <a:off x="58440" y="1641862"/>
        <a:ext cx="3125250" cy="1829612"/>
      </dsp:txXfrm>
    </dsp:sp>
    <dsp:sp modelId="{A66A8BF7-B94E-494D-99A4-B3E726A6F677}">
      <dsp:nvSpPr>
        <dsp:cNvPr id="0" name=""/>
        <dsp:cNvSpPr/>
      </dsp:nvSpPr>
      <dsp:spPr>
        <a:xfrm rot="21544920">
          <a:off x="3606788" y="2165786"/>
          <a:ext cx="686913" cy="803295"/>
        </a:xfrm>
        <a:prstGeom prst="mathMinus">
          <a:avLst/>
        </a:prstGeom>
        <a:solidFill>
          <a:schemeClr val="bg1">
            <a:lumMod val="75000"/>
            <a:lumOff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3606801" y="2328096"/>
        <a:ext cx="480839" cy="481977"/>
      </dsp:txXfrm>
    </dsp:sp>
    <dsp:sp modelId="{BED22D4A-262C-49B7-A42E-256A588402CD}">
      <dsp:nvSpPr>
        <dsp:cNvPr id="0" name=""/>
        <dsp:cNvSpPr/>
      </dsp:nvSpPr>
      <dsp:spPr>
        <a:xfrm>
          <a:off x="4536509" y="1512274"/>
          <a:ext cx="3239094" cy="194345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duotone>
              <a:schemeClr val="dk1">
                <a:shade val="63000"/>
                <a:tint val="82000"/>
              </a:schemeClr>
              <a:schemeClr val="dk1">
                <a:tint val="10000"/>
                <a:satMod val="400000"/>
              </a:schemeClr>
            </a:duotone>
          </a:blip>
          <a:tile tx="0" ty="0" sx="40000" sy="40000" flip="none" algn="tl"/>
        </a:blipFill>
        <a:ln w="12700" cap="flat" cmpd="sng" algn="ctr">
          <a:solidFill>
            <a:schemeClr val="dk1"/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rPr>
            <a:t>872 дня</a:t>
          </a:r>
          <a:endParaRPr lang="ru-RU" sz="3600" i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Medium" pitchFamily="34" charset="0"/>
          </a:endParaRPr>
        </a:p>
      </dsp:txBody>
      <dsp:txXfrm>
        <a:off x="4593431" y="1569196"/>
        <a:ext cx="3125250" cy="1829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932BA8E-34F0-4AC4-9BC4-9149E03831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094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8203F-F22E-4D25-AAD9-09507B400A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C4B00-52BC-4611-A9CD-7AB1E7035F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D64AE-A0DD-4444-A2A5-B148AE2F6D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2A4CB-3796-4D6F-B1EE-B855E89BC1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7BB0A-B7DE-411B-B4A8-25C5A8A815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D68B-3E90-41F1-82FF-6C33E50772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ADACF-41BF-4478-8DDF-2D98B22433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F4666-5F48-42BB-BF85-9D11B6017A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88F2C-FA55-4FFB-8874-BD70D52351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F45FB-83A2-4846-833D-349C2D0050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86E7F-C927-4DEE-993C-4494C2F5C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1343C79-5CB1-4977-8960-8DC8FE3EBA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691" r:id="rId2"/>
    <p:sldLayoutId id="2147483700" r:id="rId3"/>
    <p:sldLayoutId id="2147483692" r:id="rId4"/>
    <p:sldLayoutId id="2147483701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http://www.day.kiev.ua/img/117369/206-1.jpg" TargetMode="External"/><Relationship Id="rId5" Type="http://schemas.openxmlformats.org/officeDocument/2006/relationships/image" Target="../media/image7.jpeg"/><Relationship Id="rId4" Type="http://schemas.openxmlformats.org/officeDocument/2006/relationships/image" Target="http://www.weltkrieg.ru/images/original/34/3344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ruskerealie.zcu.cz/images/254332486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92" y="116632"/>
            <a:ext cx="7873016" cy="406349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5733256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ru-RU" sz="1400" dirty="0" smtClean="0">
                <a:solidFill>
                  <a:srgbClr val="173BD3"/>
                </a:solidFill>
                <a:latin typeface="Times New Roman"/>
                <a:ea typeface="Times New Roman"/>
              </a:rPr>
              <a:t>12</a:t>
            </a:r>
            <a:r>
              <a:rPr lang="ru-RU" sz="1400" dirty="0" smtClean="0">
                <a:solidFill>
                  <a:srgbClr val="173BD3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 smtClean="0">
                <a:solidFill>
                  <a:srgbClr val="173BD3"/>
                </a:solidFill>
                <a:latin typeface="Times New Roman"/>
                <a:ea typeface="Times New Roman"/>
              </a:rPr>
              <a:t>августа </a:t>
            </a:r>
            <a:r>
              <a:rPr lang="ru-RU" sz="1400" dirty="0" smtClean="0">
                <a:solidFill>
                  <a:srgbClr val="173BD3"/>
                </a:solidFill>
                <a:effectLst/>
                <a:latin typeface="Times New Roman"/>
                <a:ea typeface="Times New Roman"/>
              </a:rPr>
              <a:t> 2014 г. Вторая летняя Всероссийская  конференция 2014 года 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400" dirty="0" smtClean="0">
                <a:solidFill>
                  <a:srgbClr val="173BD3"/>
                </a:solidFill>
                <a:effectLst/>
                <a:latin typeface="Times New Roman"/>
                <a:ea typeface="Times New Roman"/>
              </a:rPr>
              <a:t>"Актуальные проблемы теории и практики образования"</a:t>
            </a:r>
            <a:endParaRPr lang="ru-RU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65712" y="424015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/>
              <a:t>Ткаченко Диана Сергеевна</a:t>
            </a:r>
          </a:p>
          <a:p>
            <a:pPr algn="r"/>
            <a:r>
              <a:rPr lang="ru-RU" dirty="0"/>
              <a:t>учитель русского языка и литературы </a:t>
            </a:r>
          </a:p>
          <a:p>
            <a:pPr algn="r"/>
            <a:r>
              <a:rPr lang="ru-RU" dirty="0"/>
              <a:t>ГБОУ СОШ №80</a:t>
            </a:r>
          </a:p>
          <a:p>
            <a:pPr algn="r"/>
            <a:r>
              <a:rPr lang="ru-RU" dirty="0"/>
              <a:t> г. Санкт-Петербург</a:t>
            </a:r>
          </a:p>
          <a:p>
            <a:r>
              <a:rPr lang="ru-RU" dirty="0"/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12776" y="1916832"/>
            <a:ext cx="84249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ЧАС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ОПЯТЬ ВОЙНА, ОПЯТЬ БЛОКАДА…»</a:t>
            </a:r>
          </a:p>
        </p:txBody>
      </p:sp>
    </p:spTree>
    <p:extLst>
      <p:ext uri="{BB962C8B-B14F-4D97-AF65-F5344CB8AC3E}">
        <p14:creationId xmlns:p14="http://schemas.microsoft.com/office/powerpoint/2010/main" val="654302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Содержимое 3" descr="27727_original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23850" y="333375"/>
            <a:ext cx="8424863" cy="6164263"/>
          </a:xfrm>
        </p:spPr>
      </p:pic>
    </p:spTree>
  </p:cSld>
  <p:clrMapOvr>
    <a:masterClrMapping/>
  </p:clrMapOvr>
  <p:transition advClick="0" advTm="12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1" descr="38282_original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825" y="620713"/>
            <a:ext cx="8677275" cy="548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2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Рисунок 3" descr="leningrad6500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288" y="333375"/>
            <a:ext cx="8353425" cy="618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2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1" descr="leningrad6501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313" y="765175"/>
            <a:ext cx="8128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2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Рисунок 1" descr="leningrad65044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288" y="333375"/>
            <a:ext cx="8312150" cy="623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2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Рисунок 1" descr="leningrad6506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313" y="260350"/>
            <a:ext cx="8288337" cy="621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2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971550" y="404813"/>
            <a:ext cx="3683000" cy="572135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«Опять война,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Опять блокада…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А может, нам о них забыть ?»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Я слышу иногда: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«Не надо,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Не надо раны бередить.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Ведь это правда, что устали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Мы от рассказов о войне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И о блокаде пролистали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Стихов достаточно вполне».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И может показаться: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Правы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И убедительны слова.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Но даже если это правда,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Такая правда –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Не права !</a:t>
            </a:r>
          </a:p>
        </p:txBody>
      </p:sp>
      <p:sp>
        <p:nvSpPr>
          <p:cNvPr id="23555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427538" y="404813"/>
            <a:ext cx="3609975" cy="572135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Чтоб снова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На земной планете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Не повторилось той зимы,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Нам нужно,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Чтобы наши дети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Об этом помнили,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Как мы !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Я не напрасно беспокоюсь,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Чтоб не забылась та война: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Ведь эта память – наша совесть.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Она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Как сила нам нужна…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                                </a:t>
            </a:r>
            <a:r>
              <a:rPr lang="ru-RU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Юрий Воронов.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683568" y="836613"/>
          <a:ext cx="7776864" cy="5113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1547813" y="1052513"/>
            <a:ext cx="597693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>
                <a:solidFill>
                  <a:schemeClr val="bg1"/>
                </a:solidFill>
                <a:latin typeface="Franklin Gothic Medium" pitchFamily="34" charset="0"/>
              </a:rPr>
              <a:t>Блокада Ленинграда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148064" y="836712"/>
            <a:ext cx="3743325" cy="475364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  <a:t>Над Ленинградом – смертная угроза…</a:t>
            </a:r>
            <a:b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  <a:t>Бессонны ночи, тяжек день любой.</a:t>
            </a:r>
            <a:b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  <a:t>Но мы забыли, что такое слёзы,</a:t>
            </a:r>
            <a:b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  <a:t>что называлось страхом и мольбой.</a:t>
            </a:r>
            <a:b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  <a:t/>
            </a:r>
            <a:b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  <a:t>Я говорю: нас, граждан Ленинграда,</a:t>
            </a:r>
            <a:b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  <a:t>не поколеблет грохот канонад,</a:t>
            </a:r>
            <a:b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  <a:t>и если завтра будут баррикады, -</a:t>
            </a:r>
            <a:b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  <a:t>мы не покинем наших баррикад.</a:t>
            </a:r>
            <a:b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  <a:t/>
            </a:r>
            <a:b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  <a:t>И женщины с бойцами встанут рядом,</a:t>
            </a:r>
            <a:b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  <a:t>и дети нам патроны поднесут,</a:t>
            </a:r>
            <a:b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  <a:t>и надо всеми нами зацветут</a:t>
            </a:r>
            <a:b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  <a:t>старинные знамёна Петрограда.</a:t>
            </a:r>
            <a:b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000" b="1" smtClean="0">
                <a:solidFill>
                  <a:schemeClr val="bg1"/>
                </a:solidFill>
                <a:latin typeface="Monotype Corsiva" pitchFamily="66" charset="0"/>
              </a:rPr>
              <a:t>                                                           </a:t>
            </a:r>
            <a:r>
              <a:rPr lang="ru-RU" sz="2000" b="1" err="1" smtClean="0">
                <a:solidFill>
                  <a:schemeClr val="bg1"/>
                </a:solidFill>
                <a:latin typeface="Monotype Corsiva" pitchFamily="66" charset="0"/>
              </a:rPr>
              <a:t>О.Берггольц</a:t>
            </a:r>
            <a:endParaRPr lang="ru-RU" sz="2000" b="1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pic>
        <p:nvPicPr>
          <p:cNvPr id="3078" name="Picture 6" descr="&amp;Bcy;&amp;lcy;&amp;ocy;&amp;kcy;&amp;acy;&amp;dcy;&amp;acy; &amp;Lcy;&amp;iecy;&amp;ncy;&amp;icy;&amp;ncy;&amp;gcy;&amp;rcy;&amp;acy;&amp;dcy;&amp;acy;"/>
          <p:cNvPicPr>
            <a:picLocks noChangeAspect="1" noChangeArrowheads="1"/>
          </p:cNvPicPr>
          <p:nvPr/>
        </p:nvPicPr>
        <p:blipFill>
          <a:blip r:embed="rId2" cstate="email">
            <a:grayscl/>
          </a:blip>
          <a:srcRect/>
          <a:stretch>
            <a:fillRect/>
          </a:stretch>
        </p:blipFill>
        <p:spPr bwMode="auto">
          <a:xfrm>
            <a:off x="323528" y="260648"/>
            <a:ext cx="4680519" cy="64279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5eb5aa56fbb1fb5cf04381e53890838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21304674">
            <a:off x="142696" y="671994"/>
            <a:ext cx="4704522" cy="35283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10" descr="http://www.weltkrieg.ru/images/original/34/3344.jpg"/>
          <p:cNvPicPr>
            <a:picLocks noChangeAspect="1" noChangeArrowheads="1"/>
          </p:cNvPicPr>
          <p:nvPr/>
        </p:nvPicPr>
        <p:blipFill>
          <a:blip r:embed="rId3" r:link="rId4" cstate="email"/>
          <a:srcRect/>
          <a:stretch>
            <a:fillRect/>
          </a:stretch>
        </p:blipFill>
        <p:spPr bwMode="auto">
          <a:xfrm>
            <a:off x="3851920" y="3573016"/>
            <a:ext cx="4253200" cy="288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5" descr="http://www.day.kiev.ua/img/117369/206-1.jpg"/>
          <p:cNvPicPr>
            <a:picLocks noChangeAspect="1" noChangeArrowheads="1"/>
          </p:cNvPicPr>
          <p:nvPr/>
        </p:nvPicPr>
        <p:blipFill>
          <a:blip r:embed="rId5" r:link="rId6" cstate="email"/>
          <a:srcRect/>
          <a:stretch>
            <a:fillRect/>
          </a:stretch>
        </p:blipFill>
        <p:spPr bwMode="auto">
          <a:xfrm rot="21439261">
            <a:off x="4932040" y="332656"/>
            <a:ext cx="3817937" cy="253047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5" descr="http://ruskerealie.zcu.cz/images/254332486.jpg"/>
          <p:cNvPicPr>
            <a:picLocks noChangeAspect="1" noChangeArrowheads="1"/>
          </p:cNvPicPr>
          <p:nvPr/>
        </p:nvPicPr>
        <p:blipFill>
          <a:blip r:embed="rId2" r:link="rId3" cstate="email"/>
          <a:srcRect/>
          <a:stretch>
            <a:fillRect/>
          </a:stretch>
        </p:blipFill>
        <p:spPr bwMode="auto">
          <a:xfrm>
            <a:off x="3419475" y="2276475"/>
            <a:ext cx="1728788" cy="18748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268" name="Picture 8" descr="Pobeda-418_1859"/>
          <p:cNvPicPr>
            <a:picLocks noChangeAspect="1" noChangeArrowheads="1"/>
          </p:cNvPicPr>
          <p:nvPr/>
        </p:nvPicPr>
        <p:blipFill>
          <a:blip r:embed="rId4" cstate="email">
            <a:grayscl/>
          </a:blip>
          <a:srcRect/>
          <a:stretch>
            <a:fillRect/>
          </a:stretch>
        </p:blipFill>
        <p:spPr bwMode="auto">
          <a:xfrm>
            <a:off x="4284663" y="260350"/>
            <a:ext cx="2835275" cy="19954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269" name="Picture 9" descr="tmp4FF-9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435600" y="1989138"/>
            <a:ext cx="3524250" cy="1898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 descr="blokada-leningrada-15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323850" y="260350"/>
            <a:ext cx="3289300" cy="21939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684213" y="4365625"/>
            <a:ext cx="59039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Жизнь ушла на Дороге их жизни,</a:t>
            </a:r>
            <a:b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</a:b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А другой не бывает дороги…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lokada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grayscl/>
          </a:blip>
          <a:srcRect/>
          <a:stretch>
            <a:fillRect/>
          </a:stretch>
        </p:blipFill>
        <p:spPr>
          <a:xfrm>
            <a:off x="2339752" y="404664"/>
            <a:ext cx="2800694" cy="3096642"/>
          </a:xfrm>
          <a:effectLst>
            <a:softEdge rad="112500"/>
          </a:effectLst>
        </p:spPr>
      </p:pic>
      <p:pic>
        <p:nvPicPr>
          <p:cNvPr id="9" name="Picture 8" descr="deti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835696" y="4149080"/>
            <a:ext cx="3445088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5327650" y="620713"/>
            <a:ext cx="3816350" cy="56022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Нам, живущим, не понять, </a:t>
            </a:r>
          </a:p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Что чувствовал ребенок, угасая, </a:t>
            </a:r>
          </a:p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Везя на санках умершую мать </a:t>
            </a:r>
          </a:p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И губы от бессилия кусая… </a:t>
            </a:r>
          </a:p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Звучат сирены, метронома звук </a:t>
            </a:r>
          </a:p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Тревожит память деточек блокадных, </a:t>
            </a:r>
          </a:p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Им выпало без счета адских мук, </a:t>
            </a:r>
          </a:p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Труда для фронта без речей парадных, </a:t>
            </a:r>
          </a:p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Им выпало, но люди не сдались, </a:t>
            </a:r>
          </a:p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Не сдался город, взрослые и дети! Их памяти, живущий, поклонись </a:t>
            </a:r>
          </a:p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И расскажи – пусть помнят! – нашим детям. </a:t>
            </a:r>
          </a:p>
          <a:p>
            <a:pPr>
              <a:defRPr/>
            </a:pPr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                          Г. Станиславская </a:t>
            </a:r>
          </a:p>
        </p:txBody>
      </p:sp>
      <p:pic>
        <p:nvPicPr>
          <p:cNvPr id="12" name="Picture 6" descr="blokada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3528" y="2492896"/>
            <a:ext cx="3152602" cy="21989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0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21254953">
            <a:off x="498089" y="1131247"/>
            <a:ext cx="3259733" cy="50851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979613" y="260350"/>
            <a:ext cx="7164387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cs typeface="Arial" pitchFamily="34" charset="0"/>
              </a:rPr>
              <a:t>Кровь друзей, взывавшая к отмщенью,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  <a:p>
            <a:pPr algn="ctr" eaLnBrk="0" hangingPunct="0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cs typeface="Arial" pitchFamily="34" charset="0"/>
              </a:rPr>
              <a:t>            На полотнах боевых знамён.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  <a:p>
            <a:pPr algn="ctr" eaLnBrk="0" hangingPunct="0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cs typeface="Arial" pitchFamily="34" charset="0"/>
              </a:rPr>
              <a:t>             Нет, не будет для убийц прощенья.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  <a:p>
            <a:pPr algn="ctr" eaLnBrk="0" hangingPunct="0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cs typeface="Arial" pitchFamily="34" charset="0"/>
              </a:rPr>
              <a:t>            Прорвана блокада. Мы идём...                  </a:t>
            </a:r>
          </a:p>
          <a:p>
            <a:pPr eaLnBrk="0" hangingPunct="0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cs typeface="Arial" pitchFamily="34" charset="0"/>
              </a:rPr>
              <a:t>                                                            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cs typeface="Arial" pitchFamily="34" charset="0"/>
              </a:rPr>
              <a:t>Елена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cs typeface="Arial" pitchFamily="34" charset="0"/>
              </a:rPr>
              <a:t>Вечтомова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  <a:p>
            <a:pPr eaLnBrk="0" hangingPunct="0">
              <a:defRPr/>
            </a:pPr>
            <a:endParaRPr lang="ru-RU" dirty="0">
              <a:latin typeface="Arial" pitchFamily="34" charset="0"/>
            </a:endParaRPr>
          </a:p>
        </p:txBody>
      </p:sp>
      <p:pic>
        <p:nvPicPr>
          <p:cNvPr id="10" name="Рисунок 9" descr="1358661482_1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355976" y="2852936"/>
            <a:ext cx="3940944" cy="27586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980728"/>
            <a:ext cx="3528442" cy="3744714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«…И снова мир с восторгом слышит салюта русского раскат.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О, это полной грудью дышит освобождённый Ленинград!»</a:t>
            </a:r>
          </a:p>
        </p:txBody>
      </p:sp>
      <p:pic>
        <p:nvPicPr>
          <p:cNvPr id="18436" name="Picture 5" descr="salut_27-w"/>
          <p:cNvPicPr>
            <a:picLocks noChangeAspect="1" noChangeArrowheads="1"/>
          </p:cNvPicPr>
          <p:nvPr/>
        </p:nvPicPr>
        <p:blipFill>
          <a:blip r:embed="rId2" cstate="email"/>
          <a:srcRect t="10503"/>
          <a:stretch>
            <a:fillRect/>
          </a:stretch>
        </p:blipFill>
        <p:spPr bwMode="auto">
          <a:xfrm>
            <a:off x="4644008" y="1124744"/>
            <a:ext cx="4224338" cy="5543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250825" y="5732463"/>
            <a:ext cx="4464050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А.Ф.Пахомов «Салют 27 января 1944 года»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1"/>
          <p:cNvSpPr>
            <a:spLocks noGrp="1"/>
          </p:cNvSpPr>
          <p:nvPr>
            <p:ph idx="1"/>
          </p:nvPr>
        </p:nvSpPr>
        <p:spPr>
          <a:xfrm>
            <a:off x="539750" y="1844675"/>
            <a:ext cx="8229600" cy="37766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		В 2010 году в Санкт-Петербурге прошла выставка «Как будто не было блокады...». Ее автор Сергей Ларенков - непрофессиональный фотограф. В каждом коллаже он с точностью до миллиметра совместил кадры одного и того же места, но сделанные в разное время: в годы блокады Ленинграда и современный  город… («Комсомольская правда», 2010 г) 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400" smtClean="0"/>
              <a:t>Посмотрите на некоторые его работы: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60689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mtClean="0"/>
              <a:t>Прошлое и настоящее встретились…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2088</TotalTime>
  <Words>290</Words>
  <Application>Microsoft Office PowerPoint</Application>
  <PresentationFormat>Экран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Бумажная</vt:lpstr>
      <vt:lpstr>Презентация PowerPoint</vt:lpstr>
      <vt:lpstr>Презентация PowerPoint</vt:lpstr>
      <vt:lpstr>Над Ленинградом – смертная угроза… Бессонны ночи, тяжек день любой. Но мы забыли, что такое слёзы, что называлось страхом и мольбой.  Я говорю: нас, граждан Ленинграда, не поколеблет грохот канонад, и если завтра будут баррикады, - мы не покинем наших баррикад.  И женщины с бойцами встанут рядом, и дети нам патроны поднесут, и надо всеми нами зацветут старинные знамёна Петрограда.                                                            О.Берггольц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Прошлое и настоящее встретились…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ринат</cp:lastModifiedBy>
  <cp:revision>43</cp:revision>
  <dcterms:created xsi:type="dcterms:W3CDTF">2008-03-02T13:39:44Z</dcterms:created>
  <dcterms:modified xsi:type="dcterms:W3CDTF">2014-08-12T10:42:25Z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1338182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D6.1.2</vt:lpwstr>
  </property>
</Properties>
</file>