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277" r:id="rId4"/>
    <p:sldId id="283" r:id="rId5"/>
    <p:sldId id="284" r:id="rId6"/>
    <p:sldId id="274" r:id="rId7"/>
    <p:sldId id="267" r:id="rId8"/>
    <p:sldId id="269" r:id="rId9"/>
    <p:sldId id="289" r:id="rId10"/>
    <p:sldId id="285" r:id="rId11"/>
    <p:sldId id="287" r:id="rId12"/>
    <p:sldId id="279" r:id="rId13"/>
    <p:sldId id="280" r:id="rId14"/>
    <p:sldId id="281" r:id="rId15"/>
    <p:sldId id="291" r:id="rId1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4A4AD2"/>
    <a:srgbClr val="FF4F4F"/>
    <a:srgbClr val="FF5B5B"/>
    <a:srgbClr val="D6ECEE"/>
    <a:srgbClr val="0099CC"/>
    <a:srgbClr val="CC0000"/>
    <a:srgbClr val="CC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417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F268-B503-40B1-9EDC-18241FE40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01050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E95A-18DA-48C9-8ADB-23CCE553A4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3616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241C-9B9B-4C2A-AEDC-694DDC235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04004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3862E-F04E-45D0-A88C-F8E0B60E5F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9392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FD0F-43E9-49E3-9694-15CE7D630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68420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458A-0771-426D-AE73-F7A985F3A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54324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FE5B-5E9E-4DD1-9BA1-1C3AF1A2E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06841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9201-3D51-426E-B2E6-886C11631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2422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AA92-BD43-42CB-86BD-6FEE76FF8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2409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5C13-5A3D-4499-93D6-8D5F3B9F3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36939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1A33-12E3-4F27-98DB-18DAC8FC6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7138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4B2FF7-4719-433E-8704-49B0D8543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71500" y="692696"/>
            <a:ext cx="78581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по теме: </a:t>
            </a:r>
            <a:b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«Строчная и заглавная буква </a:t>
            </a:r>
            <a:r>
              <a:rPr lang="ru-RU" altLang="ru-RU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alt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  <a:b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класс </a:t>
            </a:r>
            <a:b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 « Перспектива»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071563" y="4357688"/>
            <a:ext cx="735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Выполнила: Смирнова Валентина Владимировна, учитель начальных классов МБОУ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Руднянской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средней СОШ им. А.С. Пушкина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142331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633" y="60212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latin typeface="Times New Roman"/>
                <a:ea typeface="Times New Roman"/>
              </a:rPr>
              <a:t>20 </a:t>
            </a:r>
            <a:r>
              <a:rPr lang="ru-RU" dirty="0" smtClean="0">
                <a:solidFill>
                  <a:srgbClr val="173BD3"/>
                </a:solidFill>
                <a:latin typeface="Times New Roman"/>
                <a:ea typeface="Times New Roman"/>
              </a:rPr>
              <a:t>августа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 2014 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5750" y="896938"/>
            <a:ext cx="85010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 одинаковые группы букв и подчеркни их.</a:t>
            </a:r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endParaRPr lang="ru-RU" alt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   ггГГ  </a:t>
            </a:r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ГгГг 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 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ггГГ   ГгГг   ГГгг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ru-RU" alt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1          2        3           4         5          6          7</a:t>
            </a:r>
            <a:endParaRPr lang="ru-RU" alt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5750" y="801688"/>
            <a:ext cx="85010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 одинаковые группы букв и подчеркни их.</a:t>
            </a:r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endParaRPr lang="ru-RU" alt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 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ГгГг 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 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2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ггГГ</a:t>
            </a:r>
            <a:r>
              <a:rPr lang="ru-RU" alt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ГгГг   ГГгг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ru-RU" alt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1          2        3         4           5          6         7</a:t>
            </a:r>
            <a:endParaRPr lang="ru-RU" altLang="ru-RU" sz="320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71625" y="3571875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43063" y="3571875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0625" y="3571875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foto_big_nick" descr="http://images-7.MoiFoto.ru/big/1/496/4322382jez.jpg?1354727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500438"/>
            <a:ext cx="26241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C:\Users\Дмитрий\Pictures\2012-12-04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59091" r="27991" b="19814"/>
          <a:stretch>
            <a:fillRect/>
          </a:stretch>
        </p:blipFill>
        <p:spPr bwMode="auto">
          <a:xfrm>
            <a:off x="142875" y="1428750"/>
            <a:ext cx="88217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C:\Users\Дмитрий\Pictures\2012-12-04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58858" r="28061" b="20047"/>
          <a:stretch>
            <a:fillRect/>
          </a:stretch>
        </p:blipFill>
        <p:spPr bwMode="auto">
          <a:xfrm>
            <a:off x="142875" y="1285875"/>
            <a:ext cx="8858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&amp;Acy;&amp;ncy;&amp;icy;&amp;mcy;&amp;acy;&amp;tscy;&amp;icy;&amp;yacy; &amp;scy;&amp;ocy;&amp;lcy;&amp;ncy;&amp;ycy;&amp;shcy;&amp;kcy;&amp;o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291513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38" y="571500"/>
            <a:ext cx="7772400" cy="302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Использованы материалы интернет источников (картинки)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ight-panther.com/wp-content/uploads/2012/05/kak-narisovat-glaz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36424" r="16521" b="18874"/>
          <a:stretch>
            <a:fillRect/>
          </a:stretch>
        </p:blipFill>
        <p:spPr bwMode="auto">
          <a:xfrm>
            <a:off x="142875" y="3000375"/>
            <a:ext cx="1900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7929563" y="2624138"/>
            <a:ext cx="9286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3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endParaRPr lang="ru-RU" altLang="ru-RU" sz="103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6" name="Picture 11" descr="http://varja.narod.ru/animal15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4171" r="6383" b="4906"/>
          <a:stretch>
            <a:fillRect/>
          </a:stretch>
        </p:blipFill>
        <p:spPr bwMode="auto">
          <a:xfrm>
            <a:off x="1928813" y="3000375"/>
            <a:ext cx="21034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mult-online.ru/uploads/posts/2011-04/thumbs/1301741497_oslik-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12431" r="23155" b="17126"/>
          <a:stretch>
            <a:fillRect/>
          </a:stretch>
        </p:blipFill>
        <p:spPr bwMode="auto">
          <a:xfrm>
            <a:off x="4000500" y="3000375"/>
            <a:ext cx="16748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ttp://www.razumniki.ru/images/articles/kladovaya/maska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7915" r="5009"/>
          <a:stretch>
            <a:fillRect/>
          </a:stretch>
        </p:blipFill>
        <p:spPr bwMode="auto">
          <a:xfrm>
            <a:off x="5643563" y="3000375"/>
            <a:ext cx="2357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7188" y="500063"/>
            <a:ext cx="7286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 СЛОВА</a:t>
            </a:r>
            <a:endParaRPr lang="ru-RU" sz="4400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572125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ГНОМЫ</a:t>
            </a:r>
          </a:p>
        </p:txBody>
      </p:sp>
      <p:pic>
        <p:nvPicPr>
          <p:cNvPr id="4099" name="Рисунок 3" descr="http://www.onelegend.ru/images/more/gnom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>
            <a:fillRect/>
          </a:stretch>
        </p:blipFill>
        <p:spPr bwMode="auto">
          <a:xfrm>
            <a:off x="1000125" y="500063"/>
            <a:ext cx="7072313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0"/>
            <a:ext cx="7772400" cy="742950"/>
          </a:xfrm>
        </p:spPr>
        <p:txBody>
          <a:bodyPr/>
          <a:lstStyle/>
          <a:p>
            <a:pPr algn="l" eaLnBrk="1" hangingPunct="1"/>
            <a:r>
              <a:rPr lang="ru-RU" altLang="ru-RU" sz="3600" smtClean="0"/>
              <a:t>ТЕМА: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800" b="1" smtClean="0">
                <a:latin typeface="Times New Roman" pitchFamily="18" charset="0"/>
                <a:cs typeface="Times New Roman" pitchFamily="18" charset="0"/>
              </a:rPr>
              <a:t>Строчная и заглавная </a:t>
            </a: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800" b="1" smtClean="0">
                <a:latin typeface="Times New Roman" pitchFamily="18" charset="0"/>
                <a:cs typeface="Times New Roman" pitchFamily="18" charset="0"/>
              </a:rPr>
              <a:t>буква  …</a:t>
            </a: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>                  .</a:t>
            </a: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0"/>
            <a:ext cx="7772400" cy="742950"/>
          </a:xfrm>
        </p:spPr>
        <p:txBody>
          <a:bodyPr/>
          <a:lstStyle/>
          <a:p>
            <a:pPr algn="l" eaLnBrk="1" hangingPunct="1"/>
            <a:r>
              <a:rPr lang="ru-RU" altLang="ru-RU" sz="3600" smtClean="0"/>
              <a:t>ТЕМА: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800" b="1" smtClean="0">
                <a:latin typeface="Times New Roman" pitchFamily="18" charset="0"/>
                <a:cs typeface="Times New Roman" pitchFamily="18" charset="0"/>
              </a:rPr>
              <a:t>Строчная и заглавная </a:t>
            </a: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800" b="1" smtClean="0">
                <a:latin typeface="Times New Roman" pitchFamily="18" charset="0"/>
                <a:cs typeface="Times New Roman" pitchFamily="18" charset="0"/>
              </a:rPr>
              <a:t>буква  </a:t>
            </a:r>
            <a:r>
              <a:rPr lang="ru-RU" altLang="ru-RU" sz="5600" b="1" smtClean="0">
                <a:latin typeface="Times New Roman" pitchFamily="18" charset="0"/>
                <a:cs typeface="Times New Roman" pitchFamily="18" charset="0"/>
              </a:rPr>
              <a:t>                  .</a:t>
            </a:r>
          </a:p>
        </p:txBody>
      </p:sp>
      <p:pic>
        <p:nvPicPr>
          <p:cNvPr id="6147" name="Picture 4" descr="808BE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15562" r="33257"/>
          <a:stretch>
            <a:fillRect/>
          </a:stretch>
        </p:blipFill>
        <p:spPr bwMode="auto">
          <a:xfrm>
            <a:off x="3357563" y="2857500"/>
            <a:ext cx="28575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foto_big_nick" descr="http://images-7.MoiFoto.ru/big/1/157/3979110osc.jpg?1354727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5"/>
          <a:stretch>
            <a:fillRect/>
          </a:stretch>
        </p:blipFill>
        <p:spPr bwMode="auto">
          <a:xfrm>
            <a:off x="285750" y="214313"/>
            <a:ext cx="235743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 descr="http://s50.radikal.ru/i129/1209/a4/3518e084393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42875"/>
            <a:ext cx="43338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http://s50.radikal.ru/i129/1209/a4/3518e084393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643188"/>
            <a:ext cx="40846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500438" y="2214563"/>
            <a:ext cx="642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с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715000" y="2428875"/>
            <a:ext cx="57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9063" y="0"/>
            <a:ext cx="7143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accent5"/>
                </a:solidFill>
              </a:rPr>
              <a:t>м</a:t>
            </a:r>
          </a:p>
        </p:txBody>
      </p:sp>
      <p:pic>
        <p:nvPicPr>
          <p:cNvPr id="7176" name="Picture 12" descr="http://s50.radikal.ru/i129/1209/a4/3518e084393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3644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Прямоугольник 15"/>
          <p:cNvSpPr>
            <a:spLocks noChangeArrowheads="1"/>
          </p:cNvSpPr>
          <p:nvPr/>
        </p:nvSpPr>
        <p:spPr bwMode="auto">
          <a:xfrm>
            <a:off x="6357938" y="3857625"/>
            <a:ext cx="642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800" b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7178" name="Прямоугольник 16"/>
          <p:cNvSpPr>
            <a:spLocks noChangeArrowheads="1"/>
          </p:cNvSpPr>
          <p:nvPr/>
        </p:nvSpPr>
        <p:spPr bwMode="auto">
          <a:xfrm>
            <a:off x="6858000" y="2357438"/>
            <a:ext cx="500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н</a:t>
            </a:r>
          </a:p>
        </p:txBody>
      </p:sp>
      <p:sp>
        <p:nvSpPr>
          <p:cNvPr id="7179" name="Прямоугольник 17"/>
          <p:cNvSpPr>
            <a:spLocks noChangeArrowheads="1"/>
          </p:cNvSpPr>
          <p:nvPr/>
        </p:nvSpPr>
        <p:spPr bwMode="auto">
          <a:xfrm>
            <a:off x="4786313" y="1214438"/>
            <a:ext cx="714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7180" name="Прямоугольник 18"/>
          <p:cNvSpPr>
            <a:spLocks noChangeArrowheads="1"/>
          </p:cNvSpPr>
          <p:nvPr/>
        </p:nvSpPr>
        <p:spPr bwMode="auto">
          <a:xfrm>
            <a:off x="5357813" y="0"/>
            <a:ext cx="857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в</a:t>
            </a:r>
          </a:p>
        </p:txBody>
      </p:sp>
      <p:sp>
        <p:nvSpPr>
          <p:cNvPr id="7181" name="Прямоугольник 19"/>
          <p:cNvSpPr>
            <a:spLocks noChangeArrowheads="1"/>
          </p:cNvSpPr>
          <p:nvPr/>
        </p:nvSpPr>
        <p:spPr bwMode="auto">
          <a:xfrm>
            <a:off x="1643063" y="2928938"/>
            <a:ext cx="642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к</a:t>
            </a:r>
          </a:p>
        </p:txBody>
      </p:sp>
      <p:sp>
        <p:nvSpPr>
          <p:cNvPr id="7182" name="Прямоугольник 20"/>
          <p:cNvSpPr>
            <a:spLocks noChangeArrowheads="1"/>
          </p:cNvSpPr>
          <p:nvPr/>
        </p:nvSpPr>
        <p:spPr bwMode="auto">
          <a:xfrm>
            <a:off x="2357438" y="4000500"/>
            <a:ext cx="928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г</a:t>
            </a:r>
          </a:p>
        </p:txBody>
      </p:sp>
      <p:sp>
        <p:nvSpPr>
          <p:cNvPr id="7183" name="Прямоугольник 21"/>
          <p:cNvSpPr>
            <a:spLocks noChangeArrowheads="1"/>
          </p:cNvSpPr>
          <p:nvPr/>
        </p:nvSpPr>
        <p:spPr bwMode="auto">
          <a:xfrm>
            <a:off x="5214938" y="4500563"/>
            <a:ext cx="714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п</a:t>
            </a:r>
          </a:p>
        </p:txBody>
      </p:sp>
      <p:sp>
        <p:nvSpPr>
          <p:cNvPr id="7184" name="Прямоугольник 22"/>
          <p:cNvSpPr>
            <a:spLocks noChangeArrowheads="1"/>
          </p:cNvSpPr>
          <p:nvPr/>
        </p:nvSpPr>
        <p:spPr bwMode="auto">
          <a:xfrm>
            <a:off x="2714625" y="2857500"/>
            <a:ext cx="785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chemeClr val="accent1"/>
                </a:solidFill>
              </a:rPr>
              <a:t>л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08BE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9200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5445125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373688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808BE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r="44438" b="2718"/>
          <a:stretch>
            <a:fillRect/>
          </a:stretch>
        </p:blipFill>
        <p:spPr bwMode="auto">
          <a:xfrm>
            <a:off x="1547813" y="620713"/>
            <a:ext cx="59166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04025" y="4437063"/>
            <a:ext cx="1152525" cy="2420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5148263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395288" y="26368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323850" y="46529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AutoShape 7"/>
          <p:cNvSpPr>
            <a:spLocks noChangeArrowheads="1"/>
          </p:cNvSpPr>
          <p:nvPr/>
        </p:nvSpPr>
        <p:spPr bwMode="auto">
          <a:xfrm>
            <a:off x="3708400" y="26368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8" name="Picture 8" descr="karanda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5419" flipV="1">
            <a:off x="6372225" y="4581525"/>
            <a:ext cx="1944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406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-0.45718 C -0.12014 -0.43819 -0.12622 -0.41921 -0.13455 -0.39398 C -0.14289 -0.36875 -0.15591 -0.33079 -0.16407 -0.30509 C -0.17223 -0.2794 -0.17466 -0.26667 -0.18316 -0.24028 C -0.19167 -0.21389 -0.20539 -0.17616 -0.21528 -0.14606 C -0.22518 -0.11597 -0.23195 -0.09097 -0.24219 -0.05903 C -0.25243 -0.02708 -0.26563 0.01435 -0.27691 0.04537 C -0.2882 0.07639 -0.29948 0.10509 -0.31025 0.12732 C -0.32101 0.14954 -0.33004 0.16458 -0.34098 0.1787 C -0.35191 0.19282 -0.36424 0.20417 -0.37552 0.21273 C -0.38681 0.2213 -0.39879 0.22593 -0.40886 0.22986 C -0.41893 0.2338 -0.42466 0.23843 -0.43577 0.23681 C -0.44688 0.23519 -0.46615 0.22685 -0.47552 0.21968 C -0.4849 0.2125 -0.48664 0.2037 -0.49219 0.19398 C -0.49775 0.18426 -0.5033 0.17292 -0.50886 0.16157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86 0.16157 C -0.50886 0.15949 -0.39879 -0.07987 -0.28733 -0.320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3206 C -0.28941 -0.32199 -0.29132 -0.32338 -0.29496 -0.33079 C -0.29861 -0.3382 -0.30677 -0.35394 -0.30903 -0.36505 C -0.31128 -0.37616 -0.31007 -0.38658 -0.30903 -0.39746 C -0.30798 -0.40834 -0.30729 -0.42037 -0.3026 -0.4301 C -0.29791 -0.43982 -0.28871 -0.44815 -0.2809 -0.45556 C -0.27309 -0.46297 -0.26458 -0.46991 -0.25521 -0.47454 C -0.24583 -0.47917 -0.2375 -0.4801 -0.22448 -0.4831 C -0.21146 -0.48611 -0.19323 -0.49144 -0.17708 -0.49329 C -0.16094 -0.49514 -0.14635 -0.49468 -0.12708 -0.49491 C -0.10781 -0.49514 -0.0875 -0.49491 -0.06163 -0.49491 C -0.03576 -0.49491 -2.22222E-6 -0.49491 0.02813 -0.49491 C 0.05625 -0.49491 0.09531 -0.49491 0.10764 -0.49491 " pathEditMode="relative" rAng="0" ptsTypes="aaaaaaaaaaaaa">
                                      <p:cBhvr>
                                        <p:cTn id="1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071813" y="2786063"/>
            <a:ext cx="1400175" cy="1143000"/>
          </a:xfrm>
        </p:spPr>
        <p:txBody>
          <a:bodyPr/>
          <a:lstStyle/>
          <a:p>
            <a:r>
              <a:rPr lang="ru-RU" altLang="ru-RU" sz="7200" b="1" smtClean="0"/>
              <a:t>г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250531" y="1678782"/>
            <a:ext cx="121443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714875" y="2143125"/>
            <a:ext cx="1571625" cy="928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786313" y="3214688"/>
            <a:ext cx="1785937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14875" y="3786188"/>
            <a:ext cx="1571625" cy="64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214812" y="4429126"/>
            <a:ext cx="1357313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Прямоугольник 22"/>
          <p:cNvSpPr>
            <a:spLocks noChangeArrowheads="1"/>
          </p:cNvSpPr>
          <p:nvPr/>
        </p:nvSpPr>
        <p:spPr bwMode="auto">
          <a:xfrm>
            <a:off x="5286375" y="571500"/>
            <a:ext cx="642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6D6D"/>
                </a:solidFill>
              </a:rPr>
              <a:t>а</a:t>
            </a:r>
          </a:p>
        </p:txBody>
      </p:sp>
      <p:sp>
        <p:nvSpPr>
          <p:cNvPr id="10249" name="Прямоугольник 23"/>
          <p:cNvSpPr>
            <a:spLocks noChangeArrowheads="1"/>
          </p:cNvSpPr>
          <p:nvPr/>
        </p:nvSpPr>
        <p:spPr bwMode="auto">
          <a:xfrm>
            <a:off x="6357938" y="1428750"/>
            <a:ext cx="642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6D6D"/>
                </a:solidFill>
              </a:rPr>
              <a:t>о</a:t>
            </a:r>
          </a:p>
        </p:txBody>
      </p:sp>
      <p:sp>
        <p:nvSpPr>
          <p:cNvPr id="10250" name="Прямоугольник 24"/>
          <p:cNvSpPr>
            <a:spLocks noChangeArrowheads="1"/>
          </p:cNvSpPr>
          <p:nvPr/>
        </p:nvSpPr>
        <p:spPr bwMode="auto">
          <a:xfrm>
            <a:off x="6715125" y="2500313"/>
            <a:ext cx="642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6D6D"/>
                </a:solidFill>
              </a:rPr>
              <a:t>у</a:t>
            </a:r>
          </a:p>
        </p:txBody>
      </p:sp>
      <p:sp>
        <p:nvSpPr>
          <p:cNvPr id="10251" name="Прямоугольник 25"/>
          <p:cNvSpPr>
            <a:spLocks noChangeArrowheads="1"/>
          </p:cNvSpPr>
          <p:nvPr/>
        </p:nvSpPr>
        <p:spPr bwMode="auto">
          <a:xfrm>
            <a:off x="6429375" y="4000500"/>
            <a:ext cx="642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6D6D"/>
                </a:solidFill>
              </a:rPr>
              <a:t>и</a:t>
            </a:r>
          </a:p>
        </p:txBody>
      </p:sp>
      <p:sp>
        <p:nvSpPr>
          <p:cNvPr id="10252" name="Прямоугольник 26"/>
          <p:cNvSpPr>
            <a:spLocks noChangeArrowheads="1"/>
          </p:cNvSpPr>
          <p:nvPr/>
        </p:nvSpPr>
        <p:spPr bwMode="auto">
          <a:xfrm>
            <a:off x="5429250" y="5072063"/>
            <a:ext cx="642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6D6D"/>
                </a:solidFill>
              </a:rPr>
              <a:t>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7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92D05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103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ГНОМЫ</vt:lpstr>
      <vt:lpstr>ТЕМА: Строчная и заглавная    буква  …                  .</vt:lpstr>
      <vt:lpstr>ТЕМА: Строчная и заглавная    буква                    .</vt:lpstr>
      <vt:lpstr>Презентация PowerPoint</vt:lpstr>
      <vt:lpstr>Презентация PowerPoint</vt:lpstr>
      <vt:lpstr>Презентация PowerPoint</vt:lpstr>
      <vt:lpstr>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ринат</cp:lastModifiedBy>
  <cp:revision>264</cp:revision>
  <dcterms:created xsi:type="dcterms:W3CDTF">2008-07-31T12:50:42Z</dcterms:created>
  <dcterms:modified xsi:type="dcterms:W3CDTF">2014-08-20T18:08:34Z</dcterms:modified>
</cp:coreProperties>
</file>