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91" r:id="rId2"/>
    <p:sldId id="309" r:id="rId3"/>
    <p:sldId id="308" r:id="rId4"/>
    <p:sldId id="311" r:id="rId5"/>
    <p:sldId id="312" r:id="rId6"/>
    <p:sldId id="293" r:id="rId7"/>
    <p:sldId id="307" r:id="rId8"/>
    <p:sldId id="290" r:id="rId9"/>
    <p:sldId id="304" r:id="rId10"/>
    <p:sldId id="257" r:id="rId11"/>
    <p:sldId id="303" r:id="rId12"/>
    <p:sldId id="305" r:id="rId13"/>
    <p:sldId id="282" r:id="rId14"/>
    <p:sldId id="273" r:id="rId15"/>
    <p:sldId id="288" r:id="rId16"/>
    <p:sldId id="256" r:id="rId17"/>
    <p:sldId id="300" r:id="rId18"/>
    <p:sldId id="296" r:id="rId19"/>
    <p:sldId id="299" r:id="rId20"/>
    <p:sldId id="262" r:id="rId21"/>
    <p:sldId id="298" r:id="rId22"/>
    <p:sldId id="274" r:id="rId23"/>
    <p:sldId id="297" r:id="rId24"/>
    <p:sldId id="269" r:id="rId25"/>
    <p:sldId id="265" r:id="rId26"/>
    <p:sldId id="267" r:id="rId27"/>
    <p:sldId id="266" r:id="rId28"/>
    <p:sldId id="270" r:id="rId29"/>
    <p:sldId id="280" r:id="rId30"/>
    <p:sldId id="259" r:id="rId31"/>
    <p:sldId id="294" r:id="rId32"/>
    <p:sldId id="276" r:id="rId33"/>
    <p:sldId id="302" r:id="rId34"/>
    <p:sldId id="27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039D-BF39-4AF1-85DB-0A242641C4EC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55A6-7DD8-438A-B41D-C1CCA77A7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5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855A6-7DD8-438A-B41D-C1CCA77A7D3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4595DF-B177-4FFB-983F-E0CDEEE2E2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video%20&#1076;&#1077;&#1081;&#1089;&#1090;&#1074;%20%20&#1084;%20&#1087;%20&#1085;&#1072;%20&#1090;&#1086;&#1082;.av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65509(2).oms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hyperlink" Target="../../../../../&#1052;&#1086;&#1080;%20&#1076;&#1086;&#1082;&#1091;&#1084;&#1077;&#1085;&#1090;&#1099;/&#1047;&#1072;&#1075;&#1088;&#1091;&#1079;&#1082;&#1080;/65509.om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GPH_2D02_11F.avi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&#1060;&#1080;&#1079;&#1080;&#1082;&#1086;&#1085;/&#1063;2/content/models/magField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Магнитные явления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</a:p>
          <a:p>
            <a:r>
              <a:rPr lang="ru-RU" dirty="0" smtClean="0"/>
              <a:t>Магнитные явления</a:t>
            </a:r>
          </a:p>
          <a:p>
            <a:r>
              <a:rPr lang="ru-RU" dirty="0" smtClean="0"/>
              <a:t>Урок  № 57  </a:t>
            </a:r>
          </a:p>
          <a:p>
            <a:r>
              <a:rPr lang="ru-RU" u="sng" dirty="0" smtClean="0"/>
              <a:t>Действие магнитного поля на проводник с током     Электродвигатель </a:t>
            </a:r>
          </a:p>
          <a:p>
            <a:endParaRPr lang="ru-RU" u="sng" dirty="0" smtClean="0"/>
          </a:p>
          <a:p>
            <a:endParaRPr lang="ru-RU" u="sng" dirty="0" smtClean="0"/>
          </a:p>
          <a:p>
            <a:r>
              <a:rPr lang="ru-RU" u="sng" dirty="0" err="1" smtClean="0"/>
              <a:t>Шишко</a:t>
            </a:r>
            <a:r>
              <a:rPr lang="ru-RU" u="sng" dirty="0" smtClean="0"/>
              <a:t> Лилия Витольдовна,</a:t>
            </a:r>
          </a:p>
          <a:p>
            <a:pPr>
              <a:buNone/>
            </a:pPr>
            <a:r>
              <a:rPr lang="ru-RU" u="sng" dirty="0" smtClean="0"/>
              <a:t>     ГБОУ гимназия № 168 Санкт-Петербурга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2" y="44624"/>
            <a:ext cx="7873016" cy="406349"/>
          </a:xfrm>
          <a:prstGeom prst="rect">
            <a:avLst/>
          </a:prstGeom>
        </p:spPr>
      </p:pic>
      <p:sp>
        <p:nvSpPr>
          <p:cNvPr id="5" name="Объект 4"/>
          <p:cNvSpPr txBox="1">
            <a:spLocks/>
          </p:cNvSpPr>
          <p:nvPr/>
        </p:nvSpPr>
        <p:spPr>
          <a:xfrm>
            <a:off x="457200" y="621814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173BD3"/>
                </a:solidFill>
                <a:latin typeface="Times New Roman"/>
                <a:ea typeface="Times New Roman"/>
              </a:rPr>
              <a:t>10 сентября  </a:t>
            </a:r>
            <a:r>
              <a:rPr lang="ru-RU" sz="1400" dirty="0" smtClean="0">
                <a:solidFill>
                  <a:srgbClr val="173BD3"/>
                </a:solidFill>
                <a:latin typeface="Times New Roman"/>
                <a:ea typeface="Times New Roman"/>
              </a:rPr>
              <a:t>2014 г. Вторая летняя Всероссийская  конференция 2014 года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173BD3"/>
                </a:solidFill>
                <a:latin typeface="Times New Roman"/>
                <a:ea typeface="Times New Roman"/>
              </a:rPr>
              <a:t>"Актуальные проблемы теории и практики образования"</a:t>
            </a:r>
            <a:endParaRPr lang="ru-RU" sz="14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v-k.ltd.ua/Fizika/Mag/Mag_f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9288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2" action="ppaction://hlinkfile"/>
              </a:rPr>
              <a:t>Видео эксперимент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изменится, если изменить направление тока в проводнике?</a:t>
            </a:r>
          </a:p>
          <a:p>
            <a:r>
              <a:rPr lang="ru-RU" dirty="0" smtClean="0"/>
              <a:t> Что изменится, если изменить направление  силовых линий магнитного поля?</a:t>
            </a:r>
          </a:p>
          <a:p>
            <a:r>
              <a:rPr lang="ru-RU" dirty="0" smtClean="0"/>
              <a:t>Что изменится. если изменить направление тока в проводнике?</a:t>
            </a:r>
          </a:p>
          <a:p>
            <a:r>
              <a:rPr lang="ru-RU" dirty="0" smtClean="0"/>
              <a:t>Что изменится. Если усилить магнитное поле?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6665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Направление этой силы зависит от: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направления тока в проводнике,</a:t>
            </a:r>
            <a:br>
              <a:rPr lang="ru-RU" dirty="0" smtClean="0"/>
            </a:br>
            <a:r>
              <a:rPr lang="ru-RU" dirty="0" smtClean="0"/>
              <a:t>2 направления магнитного поля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Величина  силы зависит от силы тока в проводнике и от величины магнитной индукции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physik.ucoz.ru/_ph/13/83997876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8" y="188639"/>
            <a:ext cx="8831770" cy="6634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znanie.podelise.ru/tw_files2/urls_933/3/d-2489/2489_html_1c1a79a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27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sernam.ru/archive/arch.php?path=../htm/book_phis_t2/files.book&amp;file=phis_t2_134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03536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Вращение рамки с током в магнитном поле</a:t>
            </a:r>
            <a:endParaRPr lang="ru-RU" dirty="0"/>
          </a:p>
        </p:txBody>
      </p:sp>
      <p:pic>
        <p:nvPicPr>
          <p:cNvPr id="1026" name="Picture 2" descr="http://im1-tub-ru.yandex.net/i?id=252526031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440" y="1628800"/>
            <a:ext cx="7629968" cy="4911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 action="ppaction://hlinkfile"/>
              </a:rPr>
              <a:t>Электродвигатель</a:t>
            </a:r>
            <a:endParaRPr lang="ru-RU" dirty="0">
              <a:hlinkClick r:id="rId3" action="ppaction://hlinkfile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635896" y="2636912"/>
            <a:ext cx="2448272" cy="1728192"/>
            <a:chOff x="3635896" y="2996952"/>
            <a:chExt cx="2016224" cy="1008112"/>
          </a:xfrm>
        </p:grpSpPr>
        <p:sp>
          <p:nvSpPr>
            <p:cNvPr id="4" name="Выгнутая влево стрелка 3"/>
            <p:cNvSpPr/>
            <p:nvPr/>
          </p:nvSpPr>
          <p:spPr>
            <a:xfrm>
              <a:off x="3635896" y="2996952"/>
              <a:ext cx="864096" cy="100811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Выгнутая влево стрелка 4"/>
            <p:cNvSpPr/>
            <p:nvPr/>
          </p:nvSpPr>
          <p:spPr>
            <a:xfrm flipH="1">
              <a:off x="4860032" y="2996952"/>
              <a:ext cx="792088" cy="100811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51920" y="2924944"/>
            <a:ext cx="1928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hlinkClick r:id="rId4" action="ppaction://hlinkfile"/>
              </a:rPr>
              <a:t>Демонстрация</a:t>
            </a:r>
            <a:br>
              <a:rPr lang="ru-RU" dirty="0" smtClean="0">
                <a:hlinkClick r:id="rId4" action="ppaction://hlinkfile"/>
              </a:rPr>
            </a:br>
            <a:r>
              <a:rPr lang="ru-RU" dirty="0" smtClean="0">
                <a:hlinkClick r:id="rId4" action="ppaction://hlinkfile"/>
              </a:rPr>
              <a:t>работы</a:t>
            </a:r>
            <a:br>
              <a:rPr lang="ru-RU" dirty="0" smtClean="0">
                <a:hlinkClick r:id="rId4" action="ppaction://hlinkfile"/>
              </a:rPr>
            </a:br>
            <a:r>
              <a:rPr lang="ru-RU" dirty="0" smtClean="0">
                <a:hlinkClick r:id="rId4" action="ppaction://hlinkfile"/>
              </a:rPr>
              <a:t>электродвигателя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99792" y="2204864"/>
          <a:ext cx="8096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акет" r:id="rId5" imgW="809640" imgH="485640" progId="Package">
                  <p:embed/>
                </p:oleObj>
              </mc:Choice>
              <mc:Fallback>
                <p:oleObj name="Пакет" r:id="rId5" imgW="80964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204864"/>
                        <a:ext cx="8096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07704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http://fcior.edu.ru/card/7422/ustroystvo-i-rabota-elektrodvigatelya.html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Рамка с током в магнитном поле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рамка расположена</a:t>
            </a:r>
          </a:p>
          <a:p>
            <a:pPr>
              <a:buNone/>
            </a:pPr>
            <a:r>
              <a:rPr lang="ru-RU" dirty="0" smtClean="0"/>
              <a:t>       __________________________________ </a:t>
            </a:r>
          </a:p>
          <a:p>
            <a:pPr>
              <a:buNone/>
            </a:pPr>
            <a:r>
              <a:rPr lang="ru-RU" dirty="0" smtClean="0"/>
              <a:t>то магнитное поле на нее не действует</a:t>
            </a:r>
          </a:p>
          <a:p>
            <a:r>
              <a:rPr lang="ru-RU" dirty="0" smtClean="0"/>
              <a:t> После прекращения действия силы рамка </a:t>
            </a:r>
            <a:r>
              <a:rPr lang="ru-RU" dirty="0" err="1" smtClean="0"/>
              <a:t>движется__________________</a:t>
            </a:r>
            <a:endParaRPr lang="ru-RU" dirty="0" smtClean="0"/>
          </a:p>
          <a:p>
            <a:r>
              <a:rPr lang="ru-RU" dirty="0" smtClean="0"/>
              <a:t> Меняя направление тока каждые пол-оборота, </a:t>
            </a:r>
            <a:r>
              <a:rPr lang="ru-RU" dirty="0" err="1" smtClean="0"/>
              <a:t>получают______________________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рамки с током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404664"/>
          <a:ext cx="8152719" cy="6048672"/>
        </p:xfrm>
        <a:graphic>
          <a:graphicData uri="http://schemas.openxmlformats.org/drawingml/2006/table">
            <a:tbl>
              <a:tblPr/>
              <a:tblGrid>
                <a:gridCol w="2261918"/>
                <a:gridCol w="5890801"/>
              </a:tblGrid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Принцип действия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Строение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Статор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Ротор –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Коллектор,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Контактные проводящие щетки.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197026"/>
          <a:ext cx="8964487" cy="6681548"/>
        </p:xfrm>
        <a:graphic>
          <a:graphicData uri="http://schemas.openxmlformats.org/drawingml/2006/table">
            <a:tbl>
              <a:tblPr/>
              <a:tblGrid>
                <a:gridCol w="216023"/>
                <a:gridCol w="4451875"/>
                <a:gridCol w="939642"/>
                <a:gridCol w="491606"/>
                <a:gridCol w="492555"/>
                <a:gridCol w="492555"/>
                <a:gridCol w="491606"/>
                <a:gridCol w="777065"/>
                <a:gridCol w="611560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знаю 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не знаю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проверил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Опыт Эрстеда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Опыт Ампера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Магнитное поле постоянных магнитов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Магнитное поле (свойства)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6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Магнитное поле прямого проводника с током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Магнитное поле Земли.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Магнитная буря.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Магнитное поле катушки с током Электромагнит.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Действие магнитного поля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Магнитная индукция.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Сила Ампера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Электродвигатель.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Динамик.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Электромагнитное реле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Телеграф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ttu.rushkolnik.ru/tw_files2/urls_30/470/d-46979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"/>
            <a:ext cx="9828584" cy="738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404664"/>
          <a:ext cx="8352927" cy="6133836"/>
        </p:xfrm>
        <a:graphic>
          <a:graphicData uri="http://schemas.openxmlformats.org/drawingml/2006/table">
            <a:tbl>
              <a:tblPr/>
              <a:tblGrid>
                <a:gridCol w="1494603"/>
                <a:gridCol w="6858324"/>
              </a:tblGrid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Электродвигатель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Преобразует электрическую энергию в механическую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Принцип действия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Принцип действия основан на действии магнитного тока на рамку с током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Строение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Статор –неподвижная часть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двигателя (магнит или электромагнит)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Ротор – подвижная (вращающаяся)часть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двигателя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(катушка с током – обмотка якоря, которая вращается вместе  с валом)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Коллектор, регулирует направление тока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Контактные проводящие щетки.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ttu.rushkolnik.ru/tw_files2/urls_30/470/d-469790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3410" y="0"/>
            <a:ext cx="9803882" cy="7364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электродвигатели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КПД электродвигателя составляет 80% и более. </a:t>
            </a:r>
          </a:p>
          <a:p>
            <a:r>
              <a:rPr lang="ru-RU" sz="4400" dirty="0" smtClean="0"/>
              <a:t>Они экономичны.</a:t>
            </a:r>
          </a:p>
          <a:p>
            <a:r>
              <a:rPr lang="ru-RU" sz="4400" dirty="0" err="1" smtClean="0"/>
              <a:t>Экологичны</a:t>
            </a:r>
            <a:r>
              <a:rPr lang="ru-RU" sz="4400" dirty="0" smtClean="0"/>
              <a:t>. </a:t>
            </a:r>
          </a:p>
          <a:p>
            <a:r>
              <a:rPr lang="ru-RU" sz="4400" dirty="0" smtClean="0"/>
              <a:t>Работают бесшумно.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ttu.rushkolnik.ru/tw_files2/urls_30/470/d-46979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820472" cy="662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ttu.rushkolnik.ru/tw_files2/urls_30/470/d-46979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ttu.rushkolnik.ru/tw_files2/urls_30/470/d-46979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ttu.rushkolnik.ru/tw_files2/urls_30/470/d-46979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8820472" cy="662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ttu.rushkolnik.ru/tw_files2/urls_30/470/d-46979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676456" cy="6517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ww.en.edu.ru/shared/files/old/4320_p014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6544" cy="6539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162800" cy="83820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FF3300"/>
                </a:solidFill>
                <a:cs typeface="Times New Roman" pitchFamily="18" charset="0"/>
              </a:rPr>
              <a:t>Опыт Эрстеда:</a:t>
            </a:r>
            <a:br>
              <a:rPr lang="ru-RU" b="1">
                <a:solidFill>
                  <a:srgbClr val="FF3300"/>
                </a:solidFill>
                <a:cs typeface="Times New Roman" pitchFamily="18" charset="0"/>
              </a:rPr>
            </a:br>
            <a:endParaRPr lang="ru-RU" b="1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005263"/>
            <a:ext cx="7488237" cy="208756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/>
              <a:t> </a:t>
            </a:r>
            <a:br>
              <a:rPr lang="ru-RU" sz="2800"/>
            </a:br>
            <a:r>
              <a:rPr lang="ru-RU" sz="2800"/>
              <a:t>Магнитная стрелка поворачивается, если по проводнику начинает протекать эл. ток, т.к. вокруг проводника с током образуется магнитное поле.  </a:t>
            </a:r>
            <a:r>
              <a:rPr lang="ru-RU" sz="2800">
                <a:hlinkClick r:id="rId2" action="ppaction://hlinkfile"/>
              </a:rPr>
              <a:t>Опыт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7181" name="Picture 13" descr="5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196975"/>
            <a:ext cx="6337300" cy="26685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6-tub-ru.yandex.net/i?id=655100762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7912091" cy="5934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Параграф 61, заполнить опорный конспект</a:t>
            </a:r>
          </a:p>
          <a:p>
            <a:pPr>
              <a:buNone/>
            </a:pPr>
            <a:r>
              <a:rPr lang="ru-RU" dirty="0" smtClean="0"/>
              <a:t>Дополнительно :</a:t>
            </a:r>
          </a:p>
          <a:p>
            <a:pPr>
              <a:buNone/>
            </a:pPr>
            <a:r>
              <a:rPr lang="ru-RU" dirty="0" smtClean="0"/>
              <a:t>составить сообщение о применении действия </a:t>
            </a:r>
          </a:p>
          <a:p>
            <a:pPr>
              <a:buNone/>
            </a:pPr>
            <a:r>
              <a:rPr lang="ru-RU" dirty="0" smtClean="0"/>
              <a:t>силы Ампера по плану: </a:t>
            </a:r>
          </a:p>
          <a:p>
            <a:r>
              <a:rPr lang="ru-RU" dirty="0" smtClean="0"/>
              <a:t>название, </a:t>
            </a:r>
          </a:p>
          <a:p>
            <a:r>
              <a:rPr lang="ru-RU" dirty="0" smtClean="0"/>
              <a:t>историческая справка (кто, где и когда впервые применил), </a:t>
            </a:r>
          </a:p>
          <a:p>
            <a:r>
              <a:rPr lang="ru-RU" dirty="0" smtClean="0"/>
              <a:t>назначение электродвигателя в данном устройстве, </a:t>
            </a:r>
          </a:p>
          <a:p>
            <a:r>
              <a:rPr lang="ru-RU" dirty="0" smtClean="0"/>
              <a:t>характеристики, </a:t>
            </a:r>
          </a:p>
          <a:p>
            <a:r>
              <a:rPr lang="ru-RU" dirty="0" smtClean="0"/>
              <a:t>классификация.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festival.1september.ru/articles/630170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712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левой руки</a:t>
            </a:r>
            <a:endParaRPr lang="ru-RU" dirty="0"/>
          </a:p>
        </p:txBody>
      </p:sp>
      <p:pic>
        <p:nvPicPr>
          <p:cNvPr id="59394" name="Picture 2" descr="http://www.e-ope.ee/_download/euni_repository/file/2323/Elektriseadmed%20ja%20masinad.zip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504" y="1988840"/>
            <a:ext cx="4152815" cy="4494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левой руки</a:t>
            </a:r>
            <a:endParaRPr lang="ru-RU" dirty="0"/>
          </a:p>
        </p:txBody>
      </p:sp>
      <p:pic>
        <p:nvPicPr>
          <p:cNvPr id="28676" name="Picture 4" descr="http://www.bestreferat.ru/images/paper/15/81/25281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680519" cy="524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086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Магнитное поле вокруг </a:t>
            </a:r>
            <a:br>
              <a:rPr lang="ru-RU" sz="4000" smtClean="0"/>
            </a:br>
            <a:r>
              <a:rPr lang="ru-RU" sz="4000" smtClean="0"/>
              <a:t>проводника с  током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16113"/>
            <a:ext cx="4535487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Линии магнитной индукции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вокруг проводника с током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магнитные линии искривлены;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густота магнитных линий различна;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сила, с которой магнитное поле действует на магнитную стрелку, различна в разных точках этого поля по величине и направлению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0" y="2743200"/>
            <a:ext cx="6394450" cy="2071688"/>
            <a:chOff x="0" y="0"/>
            <a:chExt cx="4028" cy="1305"/>
          </a:xfrm>
        </p:grpSpPr>
        <p:sp>
          <p:nvSpPr>
            <p:cNvPr id="1127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4028" cy="1305"/>
            </a:xfrm>
            <a:prstGeom prst="rect">
              <a:avLst/>
            </a:prstGeom>
            <a:solidFill>
              <a:srgbClr val="FCFC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0" y="0"/>
              <a:ext cx="4028" cy="1305"/>
              <a:chOff x="0" y="0"/>
              <a:chExt cx="4028" cy="1305"/>
            </a:xfrm>
          </p:grpSpPr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28" cy="1305"/>
              </a:xfrm>
              <a:prstGeom prst="rect">
                <a:avLst/>
              </a:prstGeom>
              <a:solidFill>
                <a:srgbClr val="FCFC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4028" cy="1305"/>
                <a:chOff x="0" y="0"/>
                <a:chExt cx="4028" cy="1305"/>
              </a:xfrm>
            </p:grpSpPr>
            <p:sp>
              <p:nvSpPr>
                <p:cNvPr id="11275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28" cy="0"/>
                </a:xfrm>
                <a:prstGeom prst="rect">
                  <a:avLst/>
                </a:prstGeom>
                <a:solidFill>
                  <a:srgbClr val="FCFC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276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64" cy="1305"/>
                </a:xfrm>
                <a:prstGeom prst="rect">
                  <a:avLst/>
                </a:prstGeom>
                <a:solidFill>
                  <a:srgbClr val="FCFC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/>
                    <a:t>  </a:t>
                  </a:r>
                  <a:r>
                    <a:rPr lang="ru-RU" sz="8200"/>
                    <a:t> </a:t>
                  </a:r>
                  <a:r>
                    <a:rPr lang="ru-RU"/>
                    <a:t>                       </a:t>
                  </a:r>
                </a:p>
                <a:p>
                  <a:pPr eaLnBrk="0" hangingPunct="0"/>
                  <a:endParaRPr lang="ru-RU"/>
                </a:p>
              </p:txBody>
            </p:sp>
          </p:grpSp>
        </p:grpSp>
      </p:grpSp>
      <p:pic>
        <p:nvPicPr>
          <p:cNvPr id="11269" name="Picture 13" descr="6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268760"/>
            <a:ext cx="3810000" cy="2722563"/>
          </a:xfrm>
          <a:noFill/>
        </p:spPr>
      </p:pic>
      <p:pic>
        <p:nvPicPr>
          <p:cNvPr id="11270" name="Picture 15" descr="magFiel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7" y="4077072"/>
            <a:ext cx="41767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000" b="1" smtClean="0">
                <a:solidFill>
                  <a:srgbClr val="FF3300"/>
                </a:solidFill>
                <a:cs typeface="Times New Roman" pitchFamily="18" charset="0"/>
              </a:rPr>
              <a:t>ОДНОРОДНОЕ МАГНИТНОЕ ПОЛЕ</a:t>
            </a:r>
            <a:r>
              <a:rPr lang="ru-RU" b="1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br>
              <a:rPr lang="ru-RU" b="1" smtClean="0">
                <a:solidFill>
                  <a:srgbClr val="FF3300"/>
                </a:solidFill>
                <a:cs typeface="Times New Roman" pitchFamily="18" charset="0"/>
              </a:rPr>
            </a:br>
            <a:endParaRPr lang="ru-RU" b="1" smtClean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4173537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магнитные линии параллельные прямые;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густота магнитных линий везде одинакова;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сила, с которой магнитное поле действует на магнитную стрелку, одинакова во всех точках этого поля по величине и направлению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64163" y="3933825"/>
            <a:ext cx="2743200" cy="2103438"/>
            <a:chOff x="0" y="0"/>
            <a:chExt cx="4028" cy="1303"/>
          </a:xfrm>
        </p:grpSpPr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4028" cy="1133"/>
            </a:xfrm>
            <a:prstGeom prst="rect">
              <a:avLst/>
            </a:prstGeom>
            <a:solidFill>
              <a:srgbClr val="FCFC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0" y="0"/>
              <a:ext cx="4028" cy="1303"/>
              <a:chOff x="0" y="0"/>
              <a:chExt cx="4028" cy="1303"/>
            </a:xfrm>
          </p:grpSpPr>
          <p:sp>
            <p:nvSpPr>
              <p:cNvPr id="8200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28" cy="1133"/>
              </a:xfrm>
              <a:prstGeom prst="rect">
                <a:avLst/>
              </a:prstGeom>
              <a:solidFill>
                <a:srgbClr val="FCFC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4028" cy="1303"/>
                <a:chOff x="0" y="0"/>
                <a:chExt cx="4028" cy="1303"/>
              </a:xfrm>
            </p:grpSpPr>
            <p:sp>
              <p:nvSpPr>
                <p:cNvPr id="8202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28" cy="0"/>
                </a:xfrm>
                <a:prstGeom prst="rect">
                  <a:avLst/>
                </a:prstGeom>
                <a:solidFill>
                  <a:srgbClr val="FCFC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203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35" cy="1303"/>
                </a:xfrm>
                <a:prstGeom prst="rect">
                  <a:avLst/>
                </a:prstGeom>
                <a:solidFill>
                  <a:srgbClr val="FCFC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000" b="1">
                      <a:solidFill>
                        <a:srgbClr val="FF3300"/>
                      </a:solidFill>
                      <a:cs typeface="Times New Roman" pitchFamily="18" charset="0"/>
                    </a:rPr>
                    <a:t>  </a:t>
                  </a:r>
                  <a:r>
                    <a:rPr lang="ru-RU" sz="9200" b="1">
                      <a:solidFill>
                        <a:srgbClr val="FF3300"/>
                      </a:solidFill>
                      <a:cs typeface="Times New Roman" pitchFamily="18" charset="0"/>
                    </a:rPr>
                    <a:t> </a:t>
                  </a:r>
                  <a:r>
                    <a:rPr lang="ru-RU" sz="1000" b="1">
                      <a:solidFill>
                        <a:srgbClr val="FF3300"/>
                      </a:solidFill>
                      <a:cs typeface="Times New Roman" pitchFamily="18" charset="0"/>
                    </a:rPr>
                    <a:t>                                                     </a:t>
                  </a:r>
                </a:p>
                <a:p>
                  <a:pPr eaLnBrk="0" hangingPunct="0"/>
                  <a:endParaRPr lang="ru-RU" sz="1000" b="1">
                    <a:solidFill>
                      <a:srgbClr val="FF3300"/>
                    </a:solidFill>
                    <a:cs typeface="Times New Roman" pitchFamily="18" charset="0"/>
                  </a:endParaRPr>
                </a:p>
              </p:txBody>
            </p:sp>
          </p:grpSp>
        </p:grpSp>
      </p:grpSp>
      <p:pic>
        <p:nvPicPr>
          <p:cNvPr id="8197" name="Picture 13" descr="00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484313"/>
            <a:ext cx="3810000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007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Действие магнитного поля </a:t>
            </a:r>
            <a:br>
              <a:rPr lang="ru-RU" dirty="0" smtClean="0"/>
            </a:br>
            <a:r>
              <a:rPr lang="ru-RU" dirty="0" smtClean="0"/>
              <a:t>на проводник с током. Электродвигатель.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Цели и задачи</a:t>
            </a:r>
          </a:p>
          <a:p>
            <a:r>
              <a:rPr lang="ru-RU" dirty="0" smtClean="0"/>
              <a:t> На что действует магнитное поле?</a:t>
            </a:r>
          </a:p>
          <a:p>
            <a:r>
              <a:rPr lang="ru-RU" dirty="0" smtClean="0"/>
              <a:t> От чего  зависит сила, действующая со стороны магнитного поля?</a:t>
            </a:r>
          </a:p>
          <a:p>
            <a:r>
              <a:rPr lang="ru-RU" dirty="0" smtClean="0"/>
              <a:t> Где, в каких устройствах, можно использовать действие магнитного поля?</a:t>
            </a:r>
          </a:p>
          <a:p>
            <a:r>
              <a:rPr lang="ru-RU" dirty="0" smtClean="0"/>
              <a:t>Какие основные части электродвигателя</a:t>
            </a:r>
          </a:p>
          <a:p>
            <a:r>
              <a:rPr lang="ru-RU" dirty="0" smtClean="0"/>
              <a:t>Какие силы вращают ротор электродвигателя?</a:t>
            </a:r>
          </a:p>
          <a:p>
            <a:r>
              <a:rPr lang="ru-RU" dirty="0" smtClean="0"/>
              <a:t>Каковы преимущества электродвигателя?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2289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3300"/>
                </a:solidFill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FF3300"/>
                </a:solidFill>
                <a:cs typeface="Times New Roman" pitchFamily="18" charset="0"/>
              </a:rPr>
              <a:t>Взаимодействие двух проводников с током </a:t>
            </a:r>
            <a:br>
              <a:rPr lang="ru-RU" sz="2800" dirty="0" smtClean="0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FF3300"/>
                </a:solidFill>
                <a:cs typeface="Times New Roman" pitchFamily="18" charset="0"/>
              </a:rPr>
              <a:t>(опыт Ампера):</a:t>
            </a:r>
            <a:r>
              <a:rPr lang="ru-RU" sz="3600" dirty="0" smtClean="0">
                <a:solidFill>
                  <a:srgbClr val="FF3300"/>
                </a:solidFill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3300"/>
                </a:solidFill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Каждый проводник с током имеет вокруг себя </a:t>
            </a:r>
            <a:r>
              <a:rPr lang="ru-RU" sz="2800" b="1" dirty="0" smtClean="0">
                <a:solidFill>
                  <a:srgbClr val="009900"/>
                </a:solidFill>
                <a:cs typeface="Times New Roman" pitchFamily="18" charset="0"/>
              </a:rPr>
              <a:t>собственное магнитное поле,</a:t>
            </a:r>
            <a:r>
              <a:rPr lang="ru-RU" sz="2800" dirty="0" smtClean="0"/>
              <a:t> которое с некоторой </a:t>
            </a:r>
            <a:r>
              <a:rPr lang="ru-RU" sz="2800" b="1" dirty="0" smtClean="0">
                <a:solidFill>
                  <a:srgbClr val="FF9900"/>
                </a:solidFill>
                <a:cs typeface="Times New Roman" pitchFamily="18" charset="0"/>
              </a:rPr>
              <a:t>силой </a:t>
            </a:r>
            <a:r>
              <a:rPr lang="ru-RU" sz="2800" dirty="0" smtClean="0"/>
              <a:t>действует на соседний проводник.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В зависимости от направления токов проводники могут притягиваться или отталкиваться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друг от друга</a:t>
            </a:r>
          </a:p>
          <a:p>
            <a:endParaRPr lang="ru-RU" dirty="0"/>
          </a:p>
        </p:txBody>
      </p:sp>
      <p:pic>
        <p:nvPicPr>
          <p:cNvPr id="6" name="Picture 13" descr="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09602" y="1700808"/>
            <a:ext cx="3673947" cy="4392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Сила Ампера</a:t>
            </a:r>
            <a:br>
              <a:rPr lang="ru-RU" dirty="0" smtClean="0"/>
            </a:br>
            <a:r>
              <a:rPr lang="ru-RU" sz="3600" dirty="0" smtClean="0"/>
              <a:t>Модуль вектора магнитной индукции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755576" y="1412776"/>
            <a:ext cx="4176712" cy="11112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/>
              <a:t>F</a:t>
            </a:r>
            <a:r>
              <a:rPr lang="en-US" sz="3600" b="1" baseline="-25000" dirty="0" err="1" smtClean="0"/>
              <a:t>max</a:t>
            </a:r>
            <a:r>
              <a:rPr lang="en-US" sz="3600" b="1" baseline="-25000" dirty="0" smtClean="0"/>
              <a:t> </a:t>
            </a:r>
            <a:r>
              <a:rPr lang="en-US" sz="3600" dirty="0" smtClean="0"/>
              <a:t>=B </a:t>
            </a:r>
            <a:r>
              <a:rPr lang="en-US" sz="3600" dirty="0" err="1" smtClean="0"/>
              <a:t>I</a:t>
            </a:r>
            <a:r>
              <a:rPr lang="en-US" sz="2000" dirty="0" err="1" smtClean="0"/>
              <a:t>∆</a:t>
            </a:r>
            <a:r>
              <a:rPr lang="en-US" sz="3600" i="1" dirty="0" err="1" smtClean="0"/>
              <a:t>l</a:t>
            </a:r>
            <a:endParaRPr lang="ru-RU" sz="3600" b="1" i="1" dirty="0"/>
          </a:p>
        </p:txBody>
      </p:sp>
      <p:pic>
        <p:nvPicPr>
          <p:cNvPr id="3" name="Picture 9" descr="{1DA7675F-57BB-4F1F-B01D-66301B722556}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39505"/>
            <a:ext cx="6087368" cy="43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dirty="0" smtClean="0"/>
              <a:t>Магнитное поле действует на помещенный в него проводник с током с некоторой силой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558</TotalTime>
  <Words>527</Words>
  <Application>Microsoft Office PowerPoint</Application>
  <PresentationFormat>Экран (4:3)</PresentationFormat>
  <Paragraphs>118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Апекс</vt:lpstr>
      <vt:lpstr>Пакет</vt:lpstr>
      <vt:lpstr>Магнитные явления</vt:lpstr>
      <vt:lpstr>Презентация PowerPoint</vt:lpstr>
      <vt:lpstr>Опыт Эрстеда: </vt:lpstr>
      <vt:lpstr>Магнитное поле вокруг  проводника с  током</vt:lpstr>
      <vt:lpstr>ОДНОРОДНОЕ МАГНИТНОЕ ПОЛЕ  </vt:lpstr>
      <vt:lpstr>Действие магнитного поля  на проводник с током. Электродвигатель. </vt:lpstr>
      <vt:lpstr> Взаимодействие двух проводников с током  (опыт Ампера): </vt:lpstr>
      <vt:lpstr>Сила Ампера Модуль вектора магнитной индукции</vt:lpstr>
      <vt:lpstr>Магнитное поле действует на помещенный в него проводник с током с некоторой силой</vt:lpstr>
      <vt:lpstr>Презентация PowerPoint</vt:lpstr>
      <vt:lpstr>Видео эксперимент</vt:lpstr>
      <vt:lpstr>Направление этой силы зависит от:  1 направления тока в проводнике, 2 направления магнитного поля  Величина  силы зависит от силы тока в проводнике и от величины магнитной индукции</vt:lpstr>
      <vt:lpstr>Презентация PowerPoint</vt:lpstr>
      <vt:lpstr>Презентация PowerPoint</vt:lpstr>
      <vt:lpstr>Презентация PowerPoint</vt:lpstr>
      <vt:lpstr>Вращение рамки с током в магнитном поле</vt:lpstr>
      <vt:lpstr>Электродвигатель</vt:lpstr>
      <vt:lpstr>Рамка с током в магнитном поле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электродвигатели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Правило левой руки</vt:lpstr>
      <vt:lpstr>Правило левой руки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ринат</dc:creator>
  <cp:lastModifiedBy>ринат</cp:lastModifiedBy>
  <cp:revision>100</cp:revision>
  <dcterms:modified xsi:type="dcterms:W3CDTF">2014-09-10T17:51:22Z</dcterms:modified>
</cp:coreProperties>
</file>