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D1D"/>
    <a:srgbClr val="6D1111"/>
    <a:srgbClr val="F7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874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BD6A-62A1-4E39-A833-6A06F1C8802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A421-68EC-411D-9702-9D5DF65E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EACD-C26B-4206-BBA9-EE81242FEAE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DDCD-249A-449C-8CC0-B598714C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7987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7D02-572E-4F32-BE72-4FE1DB2059A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C0DE-8A0D-4B4E-B48F-FB639AEC2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494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005E-33D5-469C-AC39-61A8A82BDD7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27B9-658D-4CA3-AAC2-5C942062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2400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CBAA-7B99-4CAC-B17E-849CD3C29E4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A336-AC53-4D4B-BA14-09EF982D7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4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95B5-4B7A-4874-BB11-B946FC51AA4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2AB7-5F86-4A56-8089-1EC2DEBEA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2377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D5F7-83C1-46BC-88F2-20D18C8BD29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CB56-9271-4392-9DB4-D8F7D7C4B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938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24FC-8DE1-4FA1-B576-842924C246A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9EE4-7FBE-41A5-8D06-C94F56B6B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4088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837D-371A-4D48-A5AF-EA38972CBDD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FA50-C943-4F87-A580-9302AE72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7647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FC01-7076-4ADB-8025-603BC6C7ADA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A7F3-2238-4F67-978E-E6F7F747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2812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AA21-F576-48CC-8DCE-59E28D1B233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6936-1F96-47F0-BFC8-1130AB829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5185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0D8967-E6C7-4D8E-B993-374152C2638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E6CF38-CA9A-448D-9E7F-D95F6219A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692150"/>
            <a:ext cx="3708400" cy="122468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sz="1800" dirty="0">
                <a:solidFill>
                  <a:srgbClr val="B51D1D"/>
                </a:solidFill>
                <a:latin typeface="Andantino script" pitchFamily="2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B51D1D"/>
                </a:solidFill>
                <a:latin typeface="Andantino script" pitchFamily="2" charset="0"/>
                <a:ea typeface="+mn-ea"/>
                <a:cs typeface="+mn-cs"/>
              </a:rPr>
            </a:br>
            <a:r>
              <a:rPr lang="ru-RU" sz="18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детский сад комбинированного вида  «Калинка»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город Волгодонск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2014 год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  <a:latin typeface="Andantino script" pitchFamily="2" charset="0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FF0000"/>
                </a:solidFill>
                <a:latin typeface="Andantino script" pitchFamily="2" charset="0"/>
                <a:ea typeface="+mn-ea"/>
                <a:cs typeface="+mn-cs"/>
              </a:rPr>
            </a:br>
            <a:endParaRPr lang="ru-RU" sz="1000" dirty="0">
              <a:solidFill>
                <a:srgbClr val="FF0000"/>
              </a:solidFill>
              <a:latin typeface="Andantino script" pitchFamily="2" charset="0"/>
              <a:ea typeface="+mn-ea"/>
              <a:cs typeface="+mn-cs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27088" y="5013325"/>
            <a:ext cx="3529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>
                <a:solidFill>
                  <a:srgbClr val="FF0000"/>
                </a:solidFill>
                <a:latin typeface="Andantino script" pitchFamily="2" charset="0"/>
              </a:rPr>
              <a:t>Автор: </a:t>
            </a:r>
          </a:p>
          <a:p>
            <a:pPr algn="r" eaLnBrk="1" hangingPunct="1"/>
            <a:r>
              <a:rPr lang="ru-RU" altLang="ru-RU" sz="2000">
                <a:solidFill>
                  <a:srgbClr val="FF0000"/>
                </a:solidFill>
                <a:latin typeface="Andantino script" pitchFamily="2" charset="0"/>
              </a:rPr>
              <a:t>Панькина Татьяна Геннадиевна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 rot="-289676">
            <a:off x="5222875" y="1235075"/>
            <a:ext cx="30464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6D111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«Воспитывает все: люди, вещи, явления, но прежде всего и дольше всего – люди. Из них на первом месте – родители и педагоги»</a:t>
            </a:r>
          </a:p>
          <a:p>
            <a:pPr algn="r" eaLnBrk="1" hangingPunct="1"/>
            <a:r>
              <a:rPr lang="ru-RU" altLang="ru-RU" sz="2400" b="1" i="1">
                <a:solidFill>
                  <a:srgbClr val="6D1111"/>
                </a:solidFill>
                <a:latin typeface="Andantino script" pitchFamily="2" charset="0"/>
                <a:ea typeface="ＤＦ中太楷書体" pitchFamily="1" charset="-128"/>
                <a:cs typeface="Aharoni" pitchFamily="2" charset="-79"/>
              </a:rPr>
              <a:t>А.С.Макаренко </a:t>
            </a:r>
          </a:p>
        </p:txBody>
      </p:sp>
      <p:pic>
        <p:nvPicPr>
          <p:cNvPr id="5125" name="Рисунок 6" descr="картинка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897">
            <a:off x="5561013" y="4349750"/>
            <a:ext cx="976312" cy="1308100"/>
          </a:xfrm>
          <a:prstGeom prst="rect">
            <a:avLst/>
          </a:prstGeom>
          <a:noFill/>
          <a:ln w="57150">
            <a:solidFill>
              <a:srgbClr val="B51D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Прямоугольник 21"/>
          <p:cNvSpPr>
            <a:spLocks noChangeArrowheads="1"/>
          </p:cNvSpPr>
          <p:nvPr/>
        </p:nvSpPr>
        <p:spPr bwMode="auto">
          <a:xfrm>
            <a:off x="1042988" y="2060575"/>
            <a:ext cx="3384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FF0000"/>
                </a:solidFill>
              </a:rPr>
              <a:t>«Информационно-просветительская работа с родителями детей в подготовительной группе по формированию готовности обучения к школе»</a:t>
            </a:r>
            <a:endParaRPr lang="ru-RU" altLang="ru-RU" i="1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323"/>
            <a:ext cx="7873016" cy="4063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616704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19 </a:t>
            </a:r>
            <a:r>
              <a:rPr lang="ru-RU" dirty="0" smtClean="0">
                <a:latin typeface="Times New Roman"/>
                <a:ea typeface="Times New Roman"/>
              </a:rPr>
              <a:t>августа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2014 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30" name="Picture 10" descr="C:\Users\ринат\Downloads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956">
            <a:off x="5408937" y="4157796"/>
            <a:ext cx="1634953" cy="15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779838" y="704850"/>
            <a:ext cx="4906962" cy="563563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tx1"/>
                </a:solidFill>
              </a:rPr>
              <a:t>Как выбирать школу?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563938" y="836613"/>
            <a:ext cx="5122862" cy="54879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-Территория школы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Внешний вид здания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Внутренний климат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Педагогические кадры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Порядок записи в школу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Внешний вид школьников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Особенности режима учебы в школе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Внешкольные занятия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79388" y="333375"/>
            <a:ext cx="2447925" cy="4032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200" b="1" i="1">
                <a:solidFill>
                  <a:srgbClr val="000000"/>
                </a:solidFill>
                <a:cs typeface="Times New Roman" pitchFamily="18" charset="0"/>
              </a:rPr>
              <a:t>Цель:</a:t>
            </a:r>
            <a:r>
              <a:rPr lang="ru-RU" altLang="ru-RU" sz="12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помочь родителям составить собственное представление о близлежащих школах.</a:t>
            </a:r>
            <a:endParaRPr lang="ru-RU" altLang="ru-RU" sz="600"/>
          </a:p>
          <a:p>
            <a:pPr algn="just"/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С помощью предлагаемой таблицы можно сформулировать для себя желаемый образ школы, соотнести идеальный вариант с теми, что имеются в реальности, взвесить свои возможности и принять ответственный и осознанный выбор.</a:t>
            </a:r>
            <a:endParaRPr lang="ru-RU" altLang="ru-RU" sz="600"/>
          </a:p>
          <a:p>
            <a:pPr algn="just"/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Напротив каждого пункта поставьте оценку:</a:t>
            </a:r>
            <a:endParaRPr lang="ru-RU" altLang="ru-RU" sz="600"/>
          </a:p>
          <a:p>
            <a:pPr algn="just"/>
            <a:r>
              <a:rPr lang="ru-RU" altLang="ru-RU" sz="1200">
                <a:solidFill>
                  <a:srgbClr val="000000"/>
                </a:solidFill>
              </a:rPr>
              <a:t>1  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— соответствует вашему идеальному образу школы;</a:t>
            </a:r>
            <a:endParaRPr lang="ru-RU" altLang="ru-RU" sz="600"/>
          </a:p>
          <a:p>
            <a:pPr algn="just"/>
            <a:r>
              <a:rPr lang="ru-RU" altLang="ru-RU" sz="1200">
                <a:solidFill>
                  <a:srgbClr val="000000"/>
                </a:solidFill>
              </a:rPr>
              <a:t>2  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— вы могли бы согласиться;</a:t>
            </a:r>
            <a:endParaRPr lang="ru-RU" altLang="ru-RU" sz="600"/>
          </a:p>
          <a:p>
            <a:pPr algn="just"/>
            <a:r>
              <a:rPr lang="ru-RU" altLang="ru-RU" sz="1200">
                <a:solidFill>
                  <a:srgbClr val="000000"/>
                </a:solidFill>
              </a:rPr>
              <a:t>3  </a:t>
            </a:r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— для вас это категорически неприемлемо.</a:t>
            </a:r>
            <a:endParaRPr lang="ru-RU" alt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140200" y="704850"/>
            <a:ext cx="45466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tx1"/>
                </a:solidFill>
              </a:rPr>
              <a:t>«Роль родителей в предшкольной и школьной жизни ребенка»</a:t>
            </a:r>
            <a:endParaRPr lang="ru-RU" altLang="ru-RU" sz="28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779838" y="1935163"/>
            <a:ext cx="4906962" cy="4662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В практике чаще всего обнаруживаются следующие проблемы психического и интеллектуального развития детей 6—8 лет.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1. Недостаточное речевое развитие, в том числе речевой памяти.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2.  Неполные зрительные и зрительно-пространственные представления.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3.  Задержка развития мелкой моторики рук.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4.  Недостаточно развитое внимание.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5.  Недостаточно развитая произвольность.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6.  Нарушение формирования учебной мотивации.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7.  Проблемы эмоционально-личностного развития (страхи, агрессия).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8.  Проблемы поведения (гиперактивное, демонстративное).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9.  Высокая утомляемость.</a:t>
            </a:r>
          </a:p>
        </p:txBody>
      </p:sp>
      <p:pic>
        <p:nvPicPr>
          <p:cNvPr id="15364" name="Picture 2" descr="http://budkrasivoy.ru/wp-content/uploads/2013/07/cgnf_300709_14580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635375" y="704850"/>
            <a:ext cx="5051425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</a:rPr>
              <a:t>«Привлекательный образ наставника и Я как наставник ребенка»</a:t>
            </a: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Упражнение</a:t>
            </a: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635375" y="1557338"/>
            <a:ext cx="5051425" cy="4608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400" b="1" i="1" smtClean="0"/>
              <a:t>Выберите вариант, который, по вашему мнению, обеспечит наилучший результат.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1. Сразу приступить к работе, а в процессе самостоятельно во всем разобраться, возможно, методом проб и ошибок. Всю ответственность за ошибки несете 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2.   Самостоятельно осваивать новую специальность, но с наставником, к которому можно в крайнем случае обратиться за помощью.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3.   Наставник в течение определенного времени будет сопровождать вас. Ваше обучение входит в его должностные обязанности. По истечении срока обучения вы должны будете справляться самостоятельно.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4. В обязанности наставника входит не только ваше обучение, но и сопровождение в течение года. После завершения обучения у вас остается право в затруднительных ситуациях обратиться за помощью.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5.  Наставник прикрепляется к вам навсегда. В его должностные обязанности входит постоянный контроль.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400" smtClean="0"/>
          </a:p>
        </p:txBody>
      </p:sp>
      <p:pic>
        <p:nvPicPr>
          <p:cNvPr id="16388" name="Picture 2" descr="http://img.nn.ru/forum350/0/data/forum/images/2014-01/84234597-vosklitsatelnyiy-z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95738" y="333375"/>
            <a:ext cx="3816350" cy="1295400"/>
          </a:xfrm>
        </p:spPr>
        <p:txBody>
          <a:bodyPr/>
          <a:lstStyle/>
          <a:p>
            <a:pPr algn="ctr" eaLnBrk="1" hangingPunct="1"/>
            <a:r>
              <a:rPr lang="ru-RU" altLang="ru-RU" sz="4000" b="1" u="sng" smtClean="0">
                <a:solidFill>
                  <a:schemeClr val="tx1"/>
                </a:solidFill>
              </a:rPr>
              <a:t>«Учимся играя»</a:t>
            </a:r>
            <a:r>
              <a:rPr lang="ru-RU" altLang="ru-RU" sz="5400" smtClean="0">
                <a:solidFill>
                  <a:schemeClr val="tx1"/>
                </a:solidFill>
              </a:rPr>
              <a:t/>
            </a:r>
            <a:br>
              <a:rPr lang="ru-RU" altLang="ru-RU" sz="5400" smtClean="0">
                <a:solidFill>
                  <a:schemeClr val="tx1"/>
                </a:solidFill>
              </a:rPr>
            </a:br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067175" y="908050"/>
            <a:ext cx="4619625" cy="5473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Опрос</a:t>
            </a:r>
            <a:r>
              <a:rPr lang="ru-RU" altLang="ru-RU" sz="1600" smtClean="0"/>
              <a:t> </a:t>
            </a:r>
            <a:r>
              <a:rPr lang="ru-RU" altLang="ru-RU" sz="1600" b="1" smtClean="0"/>
              <a:t>«Игровое общение с ребенком»</a:t>
            </a:r>
            <a:endParaRPr lang="ru-RU" altLang="ru-RU" sz="160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1. Я внимательно отношусь к потребности моего ребенка в игре.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2. Дома у ребенка выделено специальное место, где он может свободно играть с игрушками.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3. Я не ругаю ребенка за беспорядок и хаос в его комнате, если это связано с незаконченной игрой.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4. Я, как правило, не говорю ребенку, чтобы он немедленно прекратил играть и выполнял мое распоряжение.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5.  Я поддерживаю ребенка в придумывании историй и фантазировании.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6. Я практически ежедневно нахожу время, чтобы хоть немного поиграть с ребенком.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7. Я помогаю ребенку в придумывании новых сюжетов, играю с ним в уже знакомые игры.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8. Я никогда не наказываю ребенка отказом в игре, общении.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9.  Я хвалю ребенка за умение интересно и увлеченно играть.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10.  Я позволяю ребенку играть с разными предметами и ненужным хламом (пустые пузырьки, баночки, упаковки от продуктов, куски ткани).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11.  Я предпочитаю, чтобы основную часть свободного времени дома ребенок играл.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200" smtClean="0"/>
              <a:t>12. Я никогда не говорю играющему ребенку фразы, типа: «Хватит бездельничать, пора заняться делом».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200" smtClean="0"/>
          </a:p>
        </p:txBody>
      </p:sp>
      <p:pic>
        <p:nvPicPr>
          <p:cNvPr id="17412" name="Picture 2" descr="http://www.360degreesit.com/images/question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635375" y="704850"/>
            <a:ext cx="5051425" cy="995363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chemeClr val="tx1"/>
                </a:solidFill>
              </a:rPr>
              <a:t>Упражнение для проигрывания по ролям</a:t>
            </a:r>
            <a:r>
              <a:rPr lang="ru-RU" altLang="ru-RU" sz="3200" smtClean="0">
                <a:solidFill>
                  <a:schemeClr val="tx1"/>
                </a:solidFill>
              </a:rPr>
              <a:t/>
            </a:r>
            <a:br>
              <a:rPr lang="ru-RU" altLang="ru-RU" sz="3200" smtClean="0">
                <a:solidFill>
                  <a:schemeClr val="tx1"/>
                </a:solidFill>
              </a:rPr>
            </a:br>
            <a:endParaRPr lang="ru-RU" altLang="ru-RU" sz="3200" smtClean="0">
              <a:solidFill>
                <a:schemeClr val="tx1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635375" y="1341438"/>
            <a:ext cx="5051425" cy="4895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1. Ну что ты, опять ошибся?!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2.  Это невозможно! Ты опять все испортил!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3. Ошибка? Плохо. Давай исправляй!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4. Ошибка? Ну, теперь уже ничего не поделаешь.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5. Жаль, конечно, что ты ошибся. Ну, ничего, исправим.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6. Бестолочь, сколько раз тебе повторять!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7. Бывает, подумаешь ошибка. Смотри, как можно сделать!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8. У меня руки опускаются, ты не можешь понять элементарные вещи!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9. Знаешь, не ошибается тот, кто ничего не делает. А ты вон уже сколько всему научился.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10. Это нормально, ведь ты учишься, а значит ошибки неизбежны. Ты обратил внимание, что ошибаешься все реже и реже?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11. Вот это да, вот это ошибка! Поздравляю тебя. Похоже, на конкурсе дураков ты займешь первое место.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12. Идите  все сюда, посмотрите, какую глупость он сделал. И откуда взялся такой тупой?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smtClean="0"/>
              <a:t>13. Да разве это ошибка, это ерунда. Знаешь, какие глупости я сам порой делал! Все мы через это проходим.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400" smtClean="0"/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79388" y="666750"/>
            <a:ext cx="2447925" cy="3292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600" b="1" i="1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altLang="ru-RU" sz="1600" i="1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показать, как повседневное общение может улучшать или омрачать контакт наставника и ученика.</a:t>
            </a:r>
            <a:endParaRPr lang="ru-RU" altLang="ru-RU" sz="1600"/>
          </a:p>
          <a:p>
            <a:pPr algn="just"/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Какие слова наставник говорит ученику, если тот допускает ошибку? Выберите из предложенных вариантов подходящие для вас. Предложите свой вариант.</a:t>
            </a:r>
            <a:endParaRPr lang="ru-RU" altLang="ru-RU" sz="16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63938" y="260350"/>
            <a:ext cx="5122862" cy="1439863"/>
          </a:xfrm>
        </p:spPr>
        <p:txBody>
          <a:bodyPr/>
          <a:lstStyle/>
          <a:p>
            <a:pPr algn="ctr"/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>
                <a:solidFill>
                  <a:schemeClr val="tx1"/>
                </a:solidFill>
              </a:rPr>
              <a:t> Консультация-практикум</a:t>
            </a:r>
            <a:r>
              <a:rPr lang="ru-RU" altLang="ru-RU" sz="1800" smtClean="0">
                <a:solidFill>
                  <a:schemeClr val="tx1"/>
                </a:solidFill>
              </a:rPr>
              <a:t/>
            </a:r>
            <a:br>
              <a:rPr lang="ru-RU" altLang="ru-RU" sz="1800" smtClean="0">
                <a:solidFill>
                  <a:schemeClr val="tx1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«О развитии игровых навыков взрослых в использовании коррекционных игр и упражнений» </a:t>
            </a:r>
            <a:r>
              <a:rPr lang="ru-RU" altLang="ru-RU" sz="1100" smtClean="0"/>
              <a:t/>
            </a:r>
            <a:br>
              <a:rPr lang="ru-RU" altLang="ru-RU" sz="1100" smtClean="0"/>
            </a:br>
            <a:endParaRPr lang="ru-RU" altLang="ru-RU" sz="11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63938" y="1700213"/>
            <a:ext cx="5122862" cy="4624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Игра «Убиральная машина»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Упражнение «Учимся чувствовать время»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Упражнение «Зеркало-1»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Задание «Разложи картинки»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Рисование историй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Упражнение «Зеркало-2»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Игры с фишками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Игра в лото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Игра «Почта»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Игра «Левее - правее»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Игра «Отгадай число»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Упражнение «Придумай и отгадай загадку»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Упражнения на развитие тонкой моторики рук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 - Пальчиковая гимнастика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Игровое задание «Поиск клада»</a:t>
            </a:r>
            <a:endParaRPr lang="ru-RU" alt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400" b="1" smtClean="0"/>
              <a:t>-  Игра «Следопыты»</a:t>
            </a:r>
            <a:endParaRPr lang="ru-RU" altLang="ru-RU" sz="14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9460" name="Picture 5" descr="http://sevelina.ru/images/uploads/2014/02/cb77a5eeabeac237150470eebdf8c5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24300" y="404813"/>
            <a:ext cx="4762500" cy="1079500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b="1" smtClean="0"/>
              <a:t> </a:t>
            </a:r>
            <a:r>
              <a:rPr lang="ru-RU" altLang="ru-RU" sz="3200" b="1" smtClean="0">
                <a:solidFill>
                  <a:schemeClr val="tx1"/>
                </a:solidFill>
              </a:rPr>
              <a:t>Упражнение «Чья это ответственность»</a:t>
            </a:r>
            <a:endParaRPr lang="ru-RU" altLang="ru-RU" sz="3200" smtClean="0">
              <a:solidFill>
                <a:schemeClr val="tx1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851275" y="1484313"/>
            <a:ext cx="4835525" cy="48402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♦ </a:t>
            </a:r>
            <a:r>
              <a:rPr lang="ru-RU" altLang="ru-RU" sz="1400" b="1" i="1" u="sng" smtClean="0"/>
              <a:t>Первый вариант</a:t>
            </a:r>
            <a:r>
              <a:rPr lang="ru-RU" altLang="ru-RU" sz="1400" i="1" smtClean="0"/>
              <a:t>. </a:t>
            </a:r>
            <a:r>
              <a:rPr lang="ru-RU" altLang="ru-RU" sz="1400" smtClean="0"/>
              <a:t>Я думаю, когда Ванька пойдет в школу, самым трудным будет усадить его за уроки. Он не сможет заставить себя не отвлекаться. Уверена, ему то в компьютерную игру захочется сыграть, то мультики посмотреть, то на улице с другом погулять.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smtClean="0"/>
              <a:t>Самое сложное для сына — научиться писать. Он будет канючить, что у него не получается, я буду злиться, заставлять его все переделы­вать. Буду на него кричать, обижаться, потом мне станет стыдно перед сыном, что я из-за какой-то писанины с ним ссорюсь.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smtClean="0"/>
              <a:t>♦ </a:t>
            </a:r>
            <a:r>
              <a:rPr lang="ru-RU" altLang="ru-RU" sz="1400" b="1" i="1" u="sng" smtClean="0"/>
              <a:t>Второй Вариант</a:t>
            </a:r>
            <a:r>
              <a:rPr lang="ru-RU" altLang="ru-RU" sz="1400" i="1" smtClean="0"/>
              <a:t>. </a:t>
            </a:r>
            <a:r>
              <a:rPr lang="ru-RU" altLang="ru-RU" sz="1400" smtClean="0"/>
              <a:t>Я думаю, когда я пойду в школу, самым трудным будет усадить себя за уроки. Я не смогу заставить себя не отвле­каться. Уверена, мне, то в компьютерную игру нужно будет сыграть, то мультики посмотреть, то на улице с другом погулять.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smtClean="0"/>
              <a:t>Самое сложное для меня — научиться писать. Я буду канючить, что у меня не получается, я буду злиться, заставлять себя все переделы­вать. Буду на себя кричать, обижаться, потом мне станет стыдно перед собой, что я из-за какой-то писанины с собой ссорюсь.</a:t>
            </a:r>
          </a:p>
          <a:p>
            <a:r>
              <a:rPr lang="ru-RU" altLang="ru-RU" sz="1400" b="1" smtClean="0"/>
              <a:t> </a:t>
            </a:r>
            <a:endParaRPr lang="ru-RU" altLang="ru-RU" sz="1400" smtClean="0"/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0484" name="Picture 2" descr="http://img.nn.ru/forum350/0/data/forum/images/2014-01/84234597-vosklitsatelnyiy-z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11638" y="908050"/>
            <a:ext cx="3960812" cy="996950"/>
          </a:xfrm>
        </p:spPr>
        <p:txBody>
          <a:bodyPr/>
          <a:lstStyle/>
          <a:p>
            <a:pPr algn="ctr"/>
            <a:r>
              <a:rPr lang="ru-RU" altLang="ru-RU" sz="3600" b="1" u="sng" smtClean="0">
                <a:solidFill>
                  <a:schemeClr val="tx1"/>
                </a:solidFill>
              </a:rPr>
              <a:t>« Будущий  первоклассник»</a:t>
            </a:r>
            <a:endParaRPr lang="ru-RU" altLang="ru-RU" sz="3600" smtClean="0">
              <a:solidFill>
                <a:schemeClr val="tx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779838" y="1935163"/>
            <a:ext cx="4906962" cy="4230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600" b="1" smtClean="0"/>
              <a:t>Экспресс-опрос</a:t>
            </a:r>
            <a:endParaRPr lang="ru-RU" altLang="ru-RU" sz="1600" smtClean="0"/>
          </a:p>
          <a:p>
            <a:pPr>
              <a:buFont typeface="Wingdings 2" pitchFamily="18" charset="2"/>
              <a:buNone/>
            </a:pPr>
            <a:r>
              <a:rPr lang="ru-RU" altLang="ru-RU" sz="1600" b="1" smtClean="0"/>
              <a:t>«В чем причина трудностей первоклассника?»</a:t>
            </a:r>
            <a:endParaRPr lang="ru-RU" altLang="ru-RU" sz="1600" smtClean="0"/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Предложите родителям выбрать один фактор, с которым они склонны связывать трудности адаптации к школьному обучению: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а)  со слабым здоровьем;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б)  эмоциональной незрелостью, неумением «укрощать» чувства;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в)  неподготовленностью ума;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г)   социальной незрелостью, отсутствием произвольного поведения.</a:t>
            </a:r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1508" name="Picture 2" descr="http://www.prrf.ru/sites/default/files/styles/350x350/public/field/image/0007.jpeg?itok=LQArYU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708400" y="704850"/>
            <a:ext cx="4978400" cy="1143000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Рисование</a:t>
            </a:r>
            <a:br>
              <a:rPr lang="ru-RU" altLang="ru-RU" smtClean="0">
                <a:solidFill>
                  <a:schemeClr val="tx1"/>
                </a:solidFill>
              </a:rPr>
            </a:b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635375" y="1916113"/>
            <a:ext cx="5051425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b="1" smtClean="0"/>
              <a:t>«Как я представляю своего ребенка в школе»</a:t>
            </a:r>
            <a:endParaRPr lang="ru-RU" altLang="ru-RU" smtClean="0"/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2532" name="Picture 2" descr="http://icons.iconarchive.com/icons/shlyapnikova/application/512/Brush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635375" y="704850"/>
            <a:ext cx="5051425" cy="1143000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400" b="1" smtClean="0">
                <a:solidFill>
                  <a:schemeClr val="tx1"/>
                </a:solidFill>
              </a:rPr>
              <a:t> Практикум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«Помогаем ребенку осваивать новую социальную роль школьника»</a:t>
            </a:r>
            <a:endParaRPr lang="ru-RU" altLang="ru-RU" sz="240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708400" y="1935163"/>
            <a:ext cx="49784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200" b="1" smtClean="0"/>
              <a:t>Игровое упражнение «Мой образ ребенка-первоклассника»</a:t>
            </a:r>
            <a:endParaRPr lang="ru-RU" altLang="ru-RU" sz="1200" smtClean="0"/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1   Мне кажется, что мой ребенок будет учиться хуже других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2  Я опасаюсь, что мой ребенок часто будет обижать детей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3 На мой взгляд, четыре урока — непомерная нагрузка для ма­ленького ребенка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4  Трудно быть уверенным, что учителя младших классов хоро­шо понимают детей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5  Ребенок спокойно учится только в том случае, если это мать — учительница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6   Трудно представить, что первоклассник может быстро на­учиться читать, писать, считать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7   Мне кажется, что дети в этом возрасте еще не способны дружить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8   Боюсь думать о том, как мой ребенок будет обходиться без дневного сна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9  Мой ребенок часто плачет, когда к нему обращается незнако­мый взрослый человек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10   Мой ребенок ходит в детский сад и никогда не расстается с матерью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11   Начальная школа, по-моему, редко способна чему-либо на­учить ребенка</a:t>
            </a:r>
          </a:p>
          <a:p>
            <a:pPr>
              <a:buFont typeface="Wingdings 2" pitchFamily="18" charset="2"/>
              <a:buNone/>
            </a:pPr>
            <a:r>
              <a:rPr lang="ru-RU" altLang="ru-RU" sz="1200" smtClean="0"/>
              <a:t>12   Мой ребенок часто говорит  «Мама, мы пойдем в школу вместе'»</a:t>
            </a:r>
          </a:p>
          <a:p>
            <a:pPr>
              <a:buFont typeface="Wingdings 2" pitchFamily="18" charset="2"/>
              <a:buNone/>
            </a:pPr>
            <a:endParaRPr lang="ru-RU" altLang="ru-RU" sz="1200" smtClean="0"/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179388" y="333375"/>
            <a:ext cx="23764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Цели:</a:t>
            </a:r>
            <a:r>
              <a:rPr lang="ru-RU" altLang="ru-RU" i="1"/>
              <a:t> </a:t>
            </a:r>
            <a:r>
              <a:rPr lang="ru-RU" altLang="ru-RU"/>
              <a:t>обсуждение точек зрения родителей, педагогов и учителей на роль семьи в период ожидания школы; вклад семьи в личностно-мотивационную подготовленность ребенка к школьной жизни.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40200" y="260350"/>
            <a:ext cx="4475163" cy="720725"/>
          </a:xfrm>
        </p:spPr>
        <p:txBody>
          <a:bodyPr/>
          <a:lstStyle/>
          <a:p>
            <a:pPr algn="ctr" eaLnBrk="1" hangingPunct="1"/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2800" smtClean="0">
                <a:solidFill>
                  <a:srgbClr val="6D1111"/>
                </a:solidFill>
              </a:rPr>
              <a:t>Задачи</a:t>
            </a:r>
          </a:p>
        </p:txBody>
      </p:sp>
      <p:sp useBgFill="1"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851275" y="1052513"/>
            <a:ext cx="4835525" cy="5272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rgbClr val="C00000"/>
                </a:solidFill>
              </a:rPr>
              <a:t>1.Познакомить родителей с закономерностями развития детей дошкольного возраста, методами и приёмами, способствующими развитию гармоничных детско-родительских взаимоотношений, созданию благоприятного эмоционального климата в семье.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rgbClr val="C00000"/>
                </a:solidFill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rgbClr val="C00000"/>
                </a:solidFill>
              </a:rPr>
              <a:t>2. Осуществлять практическую подготовку родителей по вопросам воспитания психически и физически здорового ребенка.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rgbClr val="C00000"/>
                </a:solidFill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rgbClr val="C00000"/>
                </a:solidFill>
              </a:rPr>
              <a:t>3. Формировать активную позицию родителей по отношению к процессу воспитания ребенка в единстве с требованиями педагогов и учетом индивидуальных особенностей дошкольника.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>
                <a:solidFill>
                  <a:srgbClr val="C00000"/>
                </a:solidFill>
              </a:rPr>
              <a:t> </a:t>
            </a:r>
            <a:endParaRPr lang="ru-RU" altLang="ru-RU" sz="1600" smtClean="0">
              <a:solidFill>
                <a:srgbClr val="C00000"/>
              </a:solidFill>
            </a:endParaRPr>
          </a:p>
          <a:p>
            <a:pPr eaLnBrk="1" hangingPunct="1"/>
            <a:endParaRPr lang="ru-RU" altLang="ru-RU" sz="1600" smtClean="0">
              <a:solidFill>
                <a:srgbClr val="C00000"/>
              </a:solidFill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2520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300" i="1">
                <a:solidFill>
                  <a:srgbClr val="990000"/>
                </a:solidFill>
              </a:rPr>
              <a:t>Работа посвященна вопросам</a:t>
            </a:r>
            <a:r>
              <a:rPr lang="ru-RU" altLang="ru-RU" sz="1300">
                <a:solidFill>
                  <a:srgbClr val="99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300">
                <a:solidFill>
                  <a:srgbClr val="990000"/>
                </a:solidFill>
              </a:rPr>
              <a:t>психологической подготовки к обучению в школе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300">
                <a:solidFill>
                  <a:srgbClr val="990000"/>
                </a:solidFill>
              </a:rPr>
              <a:t>формированию мотивации учения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300">
                <a:solidFill>
                  <a:srgbClr val="990000"/>
                </a:solidFill>
              </a:rPr>
              <a:t>обогащению воспитательного опыта родителей и повышению  эффекта семейной социализации дошкольников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300">
                <a:solidFill>
                  <a:srgbClr val="990000"/>
                </a:solidFill>
              </a:rPr>
              <a:t>активизации чувств, переживаний и действий родителей в связи с предстоящей школьной жизнью детей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11638" y="908050"/>
            <a:ext cx="3744912" cy="923925"/>
          </a:xfrm>
        </p:spPr>
        <p:txBody>
          <a:bodyPr/>
          <a:lstStyle/>
          <a:p>
            <a:pPr algn="just"/>
            <a:r>
              <a:rPr lang="ru-RU" altLang="ru-RU" sz="3200" b="1" u="sng" smtClean="0">
                <a:solidFill>
                  <a:schemeClr val="tx1"/>
                </a:solidFill>
              </a:rPr>
              <a:t/>
            </a:r>
            <a:br>
              <a:rPr lang="ru-RU" altLang="ru-RU" sz="3200" b="1" u="sng" smtClean="0">
                <a:solidFill>
                  <a:schemeClr val="tx1"/>
                </a:solidFill>
              </a:rPr>
            </a:br>
            <a:r>
              <a:rPr lang="ru-RU" altLang="ru-RU" sz="3200" b="1" u="sng" smtClean="0">
                <a:solidFill>
                  <a:schemeClr val="tx1"/>
                </a:solidFill>
              </a:rPr>
              <a:t/>
            </a:r>
            <a:br>
              <a:rPr lang="ru-RU" altLang="ru-RU" sz="3200" b="1" u="sng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tx1"/>
                </a:solidFill>
              </a:rPr>
              <a:t>«Занимательные игры»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635375" y="1935163"/>
            <a:ext cx="5051425" cy="4389437"/>
          </a:xfrm>
        </p:spPr>
        <p:txBody>
          <a:bodyPr/>
          <a:lstStyle/>
          <a:p>
            <a:endParaRPr lang="ru-RU" altLang="ru-RU" smtClean="0"/>
          </a:p>
          <a:p>
            <a:pPr>
              <a:buFont typeface="Wingdings 2" pitchFamily="18" charset="2"/>
              <a:buNone/>
            </a:pPr>
            <a:r>
              <a:rPr lang="ru-RU" altLang="ru-RU" b="1" smtClean="0"/>
              <a:t>- Игры в квартире, во дворе и на даче»</a:t>
            </a:r>
          </a:p>
          <a:p>
            <a:pPr>
              <a:buFont typeface="Wingdings 2" pitchFamily="18" charset="2"/>
              <a:buNone/>
            </a:pPr>
            <a:r>
              <a:rPr lang="ru-RU" altLang="ru-RU" b="1" smtClean="0"/>
              <a:t>- Игры на развитие межполушарного взаимодействия</a:t>
            </a:r>
            <a:endParaRPr lang="ru-RU" altLang="ru-RU" smtClean="0"/>
          </a:p>
          <a:p>
            <a:pPr>
              <a:buFont typeface="Wingdings 2" pitchFamily="18" charset="2"/>
              <a:buNone/>
            </a:pPr>
            <a:r>
              <a:rPr lang="ru-RU" altLang="ru-RU" b="1" smtClean="0"/>
              <a:t>- Подвижные игры</a:t>
            </a:r>
            <a:endParaRPr lang="ru-RU" altLang="ru-RU" smtClean="0"/>
          </a:p>
          <a:p>
            <a:pPr>
              <a:buFont typeface="Wingdings 2" pitchFamily="18" charset="2"/>
              <a:buNone/>
            </a:pPr>
            <a:r>
              <a:rPr lang="ru-RU" altLang="ru-RU" b="1" smtClean="0"/>
              <a:t>- Игры со сказками</a:t>
            </a: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24580" name="Picture 2" descr="http://im3-tub-ru.yandex.net/i?id=205223824-3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447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635375" y="704850"/>
            <a:ext cx="5051425" cy="1143000"/>
          </a:xfrm>
        </p:spPr>
        <p:txBody>
          <a:bodyPr/>
          <a:lstStyle/>
          <a:p>
            <a:pPr algn="ctr"/>
            <a:r>
              <a:rPr lang="ru-RU" altLang="ru-RU" sz="1600" b="1" smtClean="0">
                <a:solidFill>
                  <a:schemeClr val="tx1"/>
                </a:solidFill>
              </a:rPr>
              <a:t>Дискуссия</a:t>
            </a:r>
            <a:br>
              <a:rPr lang="ru-RU" altLang="ru-RU" sz="1600" b="1" smtClean="0">
                <a:solidFill>
                  <a:schemeClr val="tx1"/>
                </a:solidFill>
              </a:rPr>
            </a:br>
            <a:r>
              <a:rPr lang="ru-RU" altLang="ru-RU" sz="1600" b="1" smtClean="0">
                <a:solidFill>
                  <a:schemeClr val="tx1"/>
                </a:solidFill>
              </a:rPr>
              <a:t>«О ценности переживаний и событий детской жизни,</a:t>
            </a:r>
            <a:br>
              <a:rPr lang="ru-RU" altLang="ru-RU" sz="1600" b="1" smtClean="0">
                <a:solidFill>
                  <a:schemeClr val="tx1"/>
                </a:solidFill>
              </a:rPr>
            </a:br>
            <a:r>
              <a:rPr lang="ru-RU" altLang="ru-RU" sz="1600" b="1" smtClean="0">
                <a:solidFill>
                  <a:schemeClr val="tx1"/>
                </a:solidFill>
              </a:rPr>
              <a:t>или как не пренебрегать чувствами</a:t>
            </a:r>
            <a:br>
              <a:rPr lang="ru-RU" altLang="ru-RU" sz="1600" b="1" smtClean="0">
                <a:solidFill>
                  <a:schemeClr val="tx1"/>
                </a:solidFill>
              </a:rPr>
            </a:br>
            <a:r>
              <a:rPr lang="ru-RU" altLang="ru-RU" sz="1600" b="1" smtClean="0">
                <a:solidFill>
                  <a:schemeClr val="tx1"/>
                </a:solidFill>
              </a:rPr>
              <a:t>и потребностями ребенка?»</a:t>
            </a:r>
            <a:br>
              <a:rPr lang="ru-RU" altLang="ru-RU" sz="1600" b="1" smtClean="0">
                <a:solidFill>
                  <a:schemeClr val="tx1"/>
                </a:solidFill>
              </a:rPr>
            </a:br>
            <a:endParaRPr lang="ru-RU" altLang="ru-RU" sz="1600" b="1" smtClean="0">
              <a:solidFill>
                <a:schemeClr val="tx1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635375" y="1935163"/>
            <a:ext cx="5051425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600" b="1" i="1" smtClean="0"/>
              <a:t>Цель</a:t>
            </a:r>
            <a:r>
              <a:rPr lang="ru-RU" altLang="ru-RU" sz="1600" i="1" smtClean="0"/>
              <a:t>: </a:t>
            </a:r>
            <a:r>
              <a:rPr lang="ru-RU" altLang="ru-RU" sz="1600" smtClean="0"/>
              <a:t>подвести родителей к тому, что эмоциональный опыт ребенка связан с тем, что взрослый помогает ему лучше понимать самого себя и свои переживания.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/>
              <a:t>Встреча начинается с разговора о том, что такое эмоциональная зрелость человека. Что значит быть эмоционально уравновешенным? Хорошо это или плохо? Согласны ли родители с утверждением, что чувства могут давать человеку большую информацию о самом себе? Легко ли осознавать собственные чувства? Удается ли самому родителю оставаться с ребенком эмоционально честным, открыто выражать свои чувства? Если нет, что этому мешает?</a:t>
            </a:r>
          </a:p>
        </p:txBody>
      </p:sp>
      <p:pic>
        <p:nvPicPr>
          <p:cNvPr id="25604" name="Picture 2" descr="http://www.360degreesit.com/images/question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779838" y="704850"/>
            <a:ext cx="4906962" cy="114300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</a:rPr>
              <a:t>Упражнение «Заменим оценочную форму обращения к ребенку на Я - высказывание»</a:t>
            </a:r>
            <a:r>
              <a:rPr lang="ru-RU" altLang="ru-RU" sz="2000" smtClean="0">
                <a:solidFill>
                  <a:schemeClr val="tx1"/>
                </a:solidFill>
              </a:rPr>
              <a:t/>
            </a:r>
            <a:br>
              <a:rPr lang="ru-RU" altLang="ru-RU" sz="2000" smtClean="0">
                <a:solidFill>
                  <a:schemeClr val="tx1"/>
                </a:solidFill>
              </a:rPr>
            </a:br>
            <a:endParaRPr lang="ru-RU" altLang="ru-RU" sz="2000" smtClean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851275" y="1935163"/>
            <a:ext cx="4835525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800" smtClean="0"/>
              <a:t>1. Сколько раз приглашать тебя к столу, надоело повторять одно и то же.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2.  Не мешай мне разговаривать по телефону, займись чем-нибудь.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3.  Когда ты берешь в руки мяч, тебе не приходит в голову, что могу быть усталой?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smtClean="0"/>
              <a:t>4.  Меня сердит, когда ты не слушаешься.</a:t>
            </a:r>
          </a:p>
          <a:p>
            <a:pPr>
              <a:buFont typeface="Wingdings 2" pitchFamily="18" charset="2"/>
              <a:buNone/>
            </a:pPr>
            <a:r>
              <a:rPr lang="ru-RU" altLang="ru-RU" sz="1800" i="1" smtClean="0"/>
              <a:t>Каждый участник встречи получает на карточке текст высказывания ребенка и формулирует вариант своего ответа, помогаю­щий ребенку осознать чувство, возникающее у него в данной ситуации.</a:t>
            </a:r>
          </a:p>
          <a:p>
            <a:pPr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6628" name="Picture 2" descr="http://img.nn.ru/forum350/0/data/forum/images/2014-01/84234597-vosklitsatelnyiy-z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24300" y="908050"/>
            <a:ext cx="4546600" cy="923925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smtClean="0"/>
              <a:t> </a:t>
            </a:r>
            <a:r>
              <a:rPr lang="ru-RU" altLang="ru-RU" sz="2800" b="1" smtClean="0">
                <a:solidFill>
                  <a:srgbClr val="B51D1D"/>
                </a:solidFill>
              </a:rPr>
              <a:t>Несколько важных советов</a:t>
            </a:r>
            <a:r>
              <a:rPr lang="ru-RU" altLang="ru-RU" sz="2800" b="1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779838" y="1935163"/>
            <a:ext cx="4906962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600" smtClean="0"/>
              <a:t>1.  Наблюдайте за ребенком, обращайте внимание на то, какие чувства ему сложнее выразить, какие сложно предъявить, озвучить, какие чувства он подавляет, избегает?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/>
              <a:t>2.  Учите ребенка наблюдать за собой.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/>
              <a:t>3. Чаще задавайте вопрос: «Что ты хотел(а) бы сейчас от меня?» Давайте тут же варианты ответов, например: «Может ты хочешь, чтобы я погладила тебя, пожалела, поцеловала, сказала что-то приятное?»</a:t>
            </a:r>
          </a:p>
          <a:p>
            <a:pPr>
              <a:buFont typeface="Wingdings 2" pitchFamily="18" charset="2"/>
              <a:buNone/>
            </a:pPr>
            <a:r>
              <a:rPr lang="ru-RU" altLang="ru-RU" sz="1600" smtClean="0"/>
              <a:t>4. Учитесь догадываться и формулировать нужные ребенку слова, которые его действительно поддержат, в которых он нуждается в данный момент.</a:t>
            </a:r>
          </a:p>
          <a:p>
            <a:pPr>
              <a:buFont typeface="Wingdings 2" pitchFamily="18" charset="2"/>
              <a:buNone/>
            </a:pPr>
            <a:endParaRPr lang="ru-RU" altLang="ru-RU" smtClean="0">
              <a:solidFill>
                <a:srgbClr val="B51D1D"/>
              </a:solidFill>
            </a:endParaRPr>
          </a:p>
        </p:txBody>
      </p:sp>
      <p:pic>
        <p:nvPicPr>
          <p:cNvPr id="27652" name="Picture 2" descr="http://sphotos-g.ak.fbcdn.net/hphotos-ak-ash4/389900_2534978373601_46572389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447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635375" y="704850"/>
            <a:ext cx="5051425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635375" y="1935163"/>
            <a:ext cx="5051425" cy="438943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 descr="http://www.yuga.ru/media/school_b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92150"/>
            <a:ext cx="50403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www.maxime-and-co.com/wp-content/uploads/priem-artim-resize-e13045470707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20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960" y="836712"/>
            <a:ext cx="3705944" cy="94719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Содержание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2276475"/>
            <a:ext cx="4645025" cy="3600450"/>
          </a:xfrm>
        </p:spPr>
        <p:txBody>
          <a:bodyPr/>
          <a:lstStyle/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1. «Факторы успешной подготовки</a:t>
            </a:r>
            <a:endParaRPr lang="ru-RU" altLang="ru-RU" sz="1800" i="1" smtClean="0">
              <a:solidFill>
                <a:srgbClr val="990000"/>
              </a:solidFill>
            </a:endParaRP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 и адаптации ребенка к школе»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2. «Профилактика школьных страхов»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3. «Роль родителей в предшкольной и школьной жизни ребенка»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4. «Учимся играя»</a:t>
            </a:r>
            <a:endParaRPr lang="ru-RU" altLang="ru-RU" sz="1800" i="1" smtClean="0">
              <a:solidFill>
                <a:srgbClr val="990000"/>
              </a:solidFill>
            </a:endParaRP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5. «Будущий первоклассник»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ru-RU" altLang="ru-RU" sz="1800" b="1" i="1" smtClean="0">
                <a:solidFill>
                  <a:srgbClr val="990000"/>
                </a:solidFill>
              </a:rPr>
              <a:t>6. «Занимательные игры»</a:t>
            </a:r>
            <a:endParaRPr lang="ru-RU" altLang="ru-RU" sz="1800" i="1" smtClean="0">
              <a:solidFill>
                <a:srgbClr val="990000"/>
              </a:solidFill>
            </a:endParaRPr>
          </a:p>
        </p:txBody>
      </p:sp>
      <p:pic>
        <p:nvPicPr>
          <p:cNvPr id="7172" name="Picture 4" descr="http://smotrigorod.ru/wp-content/uploads/2009/11/3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368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11638" y="908050"/>
            <a:ext cx="3816350" cy="865188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</a:rPr>
              <a:t>«Факторы успешной подготовки адаптации ребенка к    школе»</a:t>
            </a:r>
            <a:endParaRPr lang="ru-RU" altLang="ru-RU" sz="20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419475" y="1935163"/>
            <a:ext cx="5267325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800" b="1" smtClean="0"/>
              <a:t>     -  Физическое здоровье</a:t>
            </a:r>
            <a:br>
              <a:rPr lang="ru-RU" altLang="ru-RU" sz="1800" b="1" smtClean="0"/>
            </a:br>
            <a:r>
              <a:rPr lang="ru-RU" altLang="ru-RU" sz="1800" b="1" smtClean="0"/>
              <a:t>-   Развитый интеллект</a:t>
            </a:r>
            <a:br>
              <a:rPr lang="ru-RU" altLang="ru-RU" sz="1800" b="1" smtClean="0"/>
            </a:br>
            <a:r>
              <a:rPr lang="ru-RU" altLang="ru-RU" sz="1800" b="1" smtClean="0"/>
              <a:t>-    Умение общаться со сверстниками и взрослыми</a:t>
            </a:r>
            <a:br>
              <a:rPr lang="ru-RU" altLang="ru-RU" sz="1800" b="1" smtClean="0"/>
            </a:br>
            <a:r>
              <a:rPr lang="ru-RU" altLang="ru-RU" sz="1800" b="1" smtClean="0"/>
              <a:t>-    Выносливость и работоспособность</a:t>
            </a:r>
            <a:br>
              <a:rPr lang="ru-RU" altLang="ru-RU" sz="1800" b="1" smtClean="0"/>
            </a:br>
            <a:r>
              <a:rPr lang="ru-RU" altLang="ru-RU" sz="1800" b="1" smtClean="0"/>
              <a:t>-     Умение считать и читать</a:t>
            </a:r>
            <a:br>
              <a:rPr lang="ru-RU" altLang="ru-RU" sz="1800" b="1" smtClean="0"/>
            </a:br>
            <a:r>
              <a:rPr lang="ru-RU" altLang="ru-RU" sz="1800" b="1" smtClean="0"/>
              <a:t>-     Аккуратность и дисциплинированность</a:t>
            </a:r>
            <a:br>
              <a:rPr lang="ru-RU" altLang="ru-RU" sz="1800" b="1" smtClean="0"/>
            </a:br>
            <a:r>
              <a:rPr lang="ru-RU" altLang="ru-RU" sz="1800" b="1" smtClean="0"/>
              <a:t>-     Хорошая память и внимание</a:t>
            </a:r>
            <a:br>
              <a:rPr lang="ru-RU" altLang="ru-RU" sz="1800" b="1" smtClean="0"/>
            </a:br>
            <a:r>
              <a:rPr lang="ru-RU" altLang="ru-RU" sz="1800" b="1" smtClean="0"/>
              <a:t>-    Инициатива, воля и способность действовать самостоятельно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mtClean="0"/>
          </a:p>
        </p:txBody>
      </p:sp>
      <p:pic>
        <p:nvPicPr>
          <p:cNvPr id="5" name="Содержимое 4" descr="T9p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764704"/>
            <a:ext cx="2160240" cy="3456384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95738" y="620713"/>
            <a:ext cx="4537075" cy="1227137"/>
          </a:xfrm>
        </p:spPr>
        <p:txBody>
          <a:bodyPr anchor="ctr"/>
          <a:lstStyle/>
          <a:p>
            <a:pPr algn="ctr" eaLnBrk="1" hangingPunct="1"/>
            <a:r>
              <a:rPr lang="ru-RU" altLang="ru-RU" sz="2000" b="1" smtClean="0">
                <a:solidFill>
                  <a:schemeClr val="tx1"/>
                </a:solidFill>
              </a:rPr>
              <a:t>3 значимые характеристики психологической готовности к школе  (</a:t>
            </a:r>
            <a:r>
              <a:rPr lang="ru-RU" altLang="ru-RU" sz="2000" smtClean="0">
                <a:solidFill>
                  <a:schemeClr val="tx1"/>
                </a:solidFill>
              </a:rPr>
              <a:t>Л.С. Выготского, Д.Б. Эльконина, Л.И. Божович)</a:t>
            </a:r>
            <a:endParaRPr lang="ru-RU" altLang="ru-RU" sz="2000" b="1" smtClean="0">
              <a:solidFill>
                <a:schemeClr val="tx1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851275" y="1935163"/>
            <a:ext cx="4608513" cy="4157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желание учиться;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способность управлять своим поведением;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- способность управлять своими интеллектуальными процессами</a:t>
            </a:r>
          </a:p>
        </p:txBody>
      </p:sp>
      <p:pic>
        <p:nvPicPr>
          <p:cNvPr id="9220" name="Picture 2" descr="http://im6-tub-ru.yandex.net/i?id=111795467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4398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m3-tub-ru.yandex.net/i?id=103561941-2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1512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im2-tub-ru.yandex.net/i?id=92639701-3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1133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635375" y="549275"/>
            <a:ext cx="5051425" cy="12985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b="1" smtClean="0"/>
              <a:t> </a:t>
            </a:r>
            <a:r>
              <a:rPr lang="ru-RU" altLang="ru-RU" sz="2400" b="1" smtClean="0">
                <a:solidFill>
                  <a:schemeClr val="tx1"/>
                </a:solidFill>
              </a:rPr>
              <a:t>Дискуссия</a:t>
            </a: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«Фигура учителя для меня и моего ребенка»</a:t>
            </a: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779838" y="1935163"/>
            <a:ext cx="4906962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Учитель — это человек, поддерживающий и развивающий способности моего ребенка к учению </a:t>
            </a:r>
            <a:r>
              <a:rPr lang="ru-RU" altLang="ru-RU" sz="1800" i="1" smtClean="0"/>
              <a:t>(друг, наставник).</a:t>
            </a:r>
            <a:endParaRPr lang="ru-RU" altLang="ru-RU" sz="18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Учитель — это человек, имеющий власть над ребенком, доминирующий в его школьной жизни </a:t>
            </a:r>
            <a:r>
              <a:rPr lang="ru-RU" altLang="ru-RU" sz="1800" i="1" smtClean="0"/>
              <a:t>(тиран).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Учитель — это человек, оценивающий моего ребенка и меня как родителя </a:t>
            </a:r>
            <a:r>
              <a:rPr lang="ru-RU" altLang="ru-RU" sz="1800" i="1" smtClean="0"/>
              <a:t>(эксперт).</a:t>
            </a:r>
            <a:endParaRPr lang="ru-RU" altLang="ru-RU" sz="18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Учитель — это человек, на котором лежит ответственность за усвоение моим ребенком новых норм и знаний </a:t>
            </a:r>
            <a:r>
              <a:rPr lang="ru-RU" altLang="ru-RU" sz="1800" i="1" smtClean="0"/>
              <a:t>(должник).</a:t>
            </a:r>
            <a:endParaRPr lang="ru-RU" altLang="ru-RU" sz="1800" smtClean="0"/>
          </a:p>
          <a:p>
            <a:pPr algn="r" eaLnBrk="1" hangingPunct="1"/>
            <a:endParaRPr lang="ru-RU" altLang="ru-RU" sz="1800" smtClean="0"/>
          </a:p>
          <a:p>
            <a:pPr algn="r" eaLnBrk="1" hangingPunct="1"/>
            <a:endParaRPr lang="ru-RU" altLang="ru-RU" smtClean="0"/>
          </a:p>
        </p:txBody>
      </p:sp>
      <p:pic>
        <p:nvPicPr>
          <p:cNvPr id="10244" name="Picture 4" descr="http://www.sunhome.ru/UsersGallery/122007/1882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51275" y="704850"/>
            <a:ext cx="4835525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chemeClr val="tx1"/>
                </a:solidFill>
              </a:rPr>
              <a:t>Методы воздействия на ребенка в семье</a:t>
            </a:r>
            <a:endParaRPr lang="ru-RU" altLang="ru-RU" sz="4000" smtClean="0">
              <a:solidFill>
                <a:schemeClr val="tx1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635375" y="1935163"/>
            <a:ext cx="5051425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/>
              <a:t>- Методы воздействия на поведение ребенка</a:t>
            </a:r>
            <a:endParaRPr lang="ru-RU" alt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/>
              <a:t>- Методы воздействия, направленные на оценку личности ребенка</a:t>
            </a:r>
            <a:endParaRPr lang="ru-RU" alt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/>
              <a:t>- Методы воздействия, интерпретирующие поведение ребенка</a:t>
            </a:r>
            <a:endParaRPr lang="ru-RU" alt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/>
              <a:t>- Методы воздействия, отвлекающие внимание ребенка от проблемы</a:t>
            </a:r>
            <a:endParaRPr lang="ru-RU" altLang="ru-RU" sz="2400" smtClean="0"/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4" descr="http://www.markustrauernicht.com/Bilder/Preisfestleg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779838" y="188913"/>
            <a:ext cx="4619625" cy="1700212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>
                <a:solidFill>
                  <a:schemeClr val="tx1"/>
                </a:solidFill>
              </a:rPr>
              <a:t>Упражнение «Найди нужное»</a:t>
            </a:r>
            <a:r>
              <a:rPr lang="ru-RU" altLang="ru-RU" sz="3600" smtClean="0">
                <a:solidFill>
                  <a:schemeClr val="tx1"/>
                </a:solidFill>
              </a:rPr>
              <a:t/>
            </a:r>
            <a:br>
              <a:rPr lang="ru-RU" altLang="ru-RU" sz="3600" smtClean="0">
                <a:solidFill>
                  <a:schemeClr val="tx1"/>
                </a:solidFill>
              </a:rPr>
            </a:b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708400" y="1341438"/>
            <a:ext cx="4978400" cy="4983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u="sng" smtClean="0"/>
              <a:t>Цель: заменить негативную фразу на позитивную</a:t>
            </a:r>
            <a:r>
              <a:rPr lang="ru-RU" altLang="ru-RU" sz="1600" i="1" smtClean="0"/>
              <a:t>.</a:t>
            </a:r>
            <a:endParaRPr lang="ru-RU" altLang="ru-RU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Родители получают карточки с фразами. Одна из них  указание в категоричной негативной форме, другая — высказывание позитивного характера. Родители сравнивают высказывания и оце­нивают педагогический эффект каждого.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Не будешь слушаться — заболеешь.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Не твоего ума дело.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Если будешь так поступать, с тобой никто не будет дружить.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Сильные люди не плачут.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Ты всегда будешь здоров.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Твое мнение всем интересно.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Как ты относишься к людям, так и они к тебе.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- Поплачь, легче будет.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200" smtClean="0"/>
          </a:p>
        </p:txBody>
      </p:sp>
      <p:pic>
        <p:nvPicPr>
          <p:cNvPr id="12292" name="Picture 2" descr="http://img.nn.ru/forum350/0/data/forum/images/2014-01/84234597-vosklitsatelnyiy-z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4479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11638" y="908050"/>
            <a:ext cx="3600450" cy="92392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</a:rPr>
              <a:t>«Профилактика школьных страхов»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708400" y="1935163"/>
            <a:ext cx="4895850" cy="4230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b="1" u="sng" smtClean="0"/>
              <a:t>Опросы родителей будущих первоклассников показывают, что чаще всего их волнуют: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—  проблемы, связанные с выбором школы, учителя;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—  недостаточная осведомленность об организации процесса обучения ребенка в школе;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—  недостаточная осведомленность о критериях готовности ребенка к школьному обучению;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—  затруднения в определении своей роли в предшкольной и школьной жизни ребенка;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smtClean="0"/>
              <a:t>—  реальные или мнимые особенности ребенка и их влияние на установление отношений в новом коллективе.</a:t>
            </a:r>
          </a:p>
          <a:p>
            <a:pPr eaLnBrk="1" hangingPunct="1"/>
            <a:endParaRPr lang="ru-RU" altLang="ru-RU" sz="1600" smtClean="0"/>
          </a:p>
        </p:txBody>
      </p:sp>
      <p:pic>
        <p:nvPicPr>
          <p:cNvPr id="13316" name="Picture 4" descr="http://skazka1dou.ucoz.ru/konsultacija_dlja_roditele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4479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2193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Andantino script</vt:lpstr>
      <vt:lpstr>Batang</vt:lpstr>
      <vt:lpstr>Aharoni</vt:lpstr>
      <vt:lpstr>ＤＦ中太楷書体</vt:lpstr>
      <vt:lpstr>Wingdings</vt:lpstr>
      <vt:lpstr>Times New Roman</vt:lpstr>
      <vt:lpstr>Поток</vt:lpstr>
      <vt:lpstr>  Муниципальное бюджетное дошкольное образовательное учреждение детский сад комбинированного вида  «Калинка» город Волгодонск 2014 год  </vt:lpstr>
      <vt:lpstr> Задачи</vt:lpstr>
      <vt:lpstr>Содержание</vt:lpstr>
      <vt:lpstr>«Факторы успешной подготовки адаптации ребенка к    школе»</vt:lpstr>
      <vt:lpstr>3 значимые характеристики психологической готовности к школе  (Л.С. Выготского, Д.Б. Эльконина, Л.И. Божович)</vt:lpstr>
      <vt:lpstr>  Дискуссия «Фигура учителя для меня и моего ребенка»</vt:lpstr>
      <vt:lpstr>Методы воздействия на ребенка в семье</vt:lpstr>
      <vt:lpstr>  Упражнение «Найди нужное» </vt:lpstr>
      <vt:lpstr>«Профилактика школьных страхов» </vt:lpstr>
      <vt:lpstr>Как выбирать школу? </vt:lpstr>
      <vt:lpstr>«Роль родителей в предшкольной и школьной жизни ребенка»</vt:lpstr>
      <vt:lpstr>«Привлекательный образ наставника и Я как наставник ребенка» Упражнение </vt:lpstr>
      <vt:lpstr>«Учимся играя» </vt:lpstr>
      <vt:lpstr>Упражнение для проигрывания по ролям </vt:lpstr>
      <vt:lpstr>     Консультация-практикум «О развитии игровых навыков взрослых в использовании коррекционных игр и упражнений»  </vt:lpstr>
      <vt:lpstr>  Упражнение «Чья это ответственность»</vt:lpstr>
      <vt:lpstr>« Будущий  первоклассник»</vt:lpstr>
      <vt:lpstr>Рисование </vt:lpstr>
      <vt:lpstr>  Практикум «Помогаем ребенку осваивать новую социальную роль школьника»</vt:lpstr>
      <vt:lpstr>  «Занимательные игры» </vt:lpstr>
      <vt:lpstr>Дискуссия «О ценности переживаний и событий детской жизни, или как не пренебрегать чувствами и потребностями ребенка?» </vt:lpstr>
      <vt:lpstr>Упражнение «Заменим оценочную форму обращения к ребенку на Я - высказывание» </vt:lpstr>
      <vt:lpstr>  Несколько важных советов!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Самара МБОУ «Центр детского творчества»</dc:title>
  <dc:creator>2</dc:creator>
  <cp:lastModifiedBy>ринат</cp:lastModifiedBy>
  <cp:revision>52</cp:revision>
  <dcterms:created xsi:type="dcterms:W3CDTF">2012-08-30T13:54:57Z</dcterms:created>
  <dcterms:modified xsi:type="dcterms:W3CDTF">2014-08-19T08:45:40Z</dcterms:modified>
</cp:coreProperties>
</file>