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9" r:id="rId4"/>
    <p:sldId id="263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E1"/>
    <a:srgbClr val="D60093"/>
    <a:srgbClr val="FF0000"/>
    <a:srgbClr val="99FF33"/>
    <a:srgbClr val="66FF33"/>
    <a:srgbClr val="00FFFF"/>
    <a:srgbClr val="FFFF66"/>
    <a:srgbClr val="F2F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60" d="100"/>
          <a:sy n="60" d="100"/>
        </p:scale>
        <p:origin x="-165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63ED8-7CF5-4F45-A29C-3FDF9F32D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4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94A6-5EC0-4422-94B3-337CF1E7A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05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8A805-56E0-4F66-92EA-A5F2F2F92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68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410BE-72B3-4299-AED4-131DAC9DC7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23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E4929-9B72-44B5-A323-E43CCD5B7A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1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2E676-A706-4E89-9846-A144CDC23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73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C117-B987-443D-9D2B-623BB097A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173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D7CAB-632E-4287-A0CD-28B19CAD5E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8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B4B50-9933-4D86-957D-86ACE3CA4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262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A67FF-4BF0-4E49-A25B-9C77C97EAF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99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7FB8B-FDDA-4654-9668-A696A4D0B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98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CC5C5F7-2A63-4A34-8365-4D9084488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7564" y="2108448"/>
            <a:ext cx="8028892" cy="1752600"/>
          </a:xfrm>
        </p:spPr>
        <p:txBody>
          <a:bodyPr/>
          <a:lstStyle/>
          <a:p>
            <a:r>
              <a:rPr lang="ru-RU" sz="3600" dirty="0">
                <a:solidFill>
                  <a:schemeClr val="accent2"/>
                </a:solidFill>
              </a:rPr>
              <a:t>КОНСПЕКТ УРОКА МАТЕМАТИКИ </a:t>
            </a:r>
            <a:endParaRPr lang="ru-RU" sz="3600" dirty="0" smtClean="0">
              <a:solidFill>
                <a:schemeClr val="accent2"/>
              </a:solidFill>
            </a:endParaRPr>
          </a:p>
          <a:p>
            <a:r>
              <a:rPr lang="ru-RU" sz="3600" dirty="0" smtClean="0">
                <a:solidFill>
                  <a:schemeClr val="accent2"/>
                </a:solidFill>
              </a:rPr>
              <a:t>В </a:t>
            </a:r>
            <a:r>
              <a:rPr lang="ru-RU" sz="3600" dirty="0">
                <a:solidFill>
                  <a:schemeClr val="accent2"/>
                </a:solidFill>
              </a:rPr>
              <a:t>5 КЛАССЕ </a:t>
            </a:r>
            <a:endParaRPr lang="ru-RU" sz="3600" dirty="0" smtClean="0">
              <a:solidFill>
                <a:schemeClr val="accent2"/>
              </a:solidFill>
            </a:endParaRPr>
          </a:p>
          <a:p>
            <a:r>
              <a:rPr lang="ru-RU" sz="3100" dirty="0" smtClean="0">
                <a:solidFill>
                  <a:schemeClr val="accent2"/>
                </a:solidFill>
              </a:rPr>
              <a:t>«Умножение числа 10. Умножение на 10»</a:t>
            </a:r>
            <a:endParaRPr lang="ru-RU" sz="3100" dirty="0">
              <a:solidFill>
                <a:schemeClr val="accent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2" y="116632"/>
            <a:ext cx="7873016" cy="4063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7544" y="6093296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173BD3"/>
                </a:solidFill>
                <a:latin typeface="Times New Roman"/>
                <a:ea typeface="Times New Roman"/>
              </a:rPr>
              <a:t>7 августа </a:t>
            </a:r>
            <a:r>
              <a:rPr lang="ru-RU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2014 г. Вторая летняя Всероссийская  конференция 2014 года </a:t>
            </a:r>
            <a:endParaRPr lang="ru-RU" sz="12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"Актуальные проблемы теории и практики образования"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40978" y="49170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i="1" dirty="0" smtClean="0"/>
              <a:t>Мамедова Татьяна Викторовна</a:t>
            </a:r>
          </a:p>
          <a:p>
            <a:pPr algn="r"/>
            <a:r>
              <a:rPr lang="ru-RU" i="1" dirty="0" smtClean="0"/>
              <a:t>учитель математики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7564" y="5814618"/>
            <a:ext cx="82089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Тверская область, г. Кимры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7564" y="692696"/>
            <a:ext cx="7873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Филиал муниципального общеобразовательного учреждения «Средняя школа № 5» </a:t>
            </a:r>
          </a:p>
          <a:p>
            <a:pPr algn="ctr"/>
            <a:r>
              <a:rPr lang="ru-RU" sz="1200" dirty="0" smtClean="0"/>
              <a:t>«Специальное (коррекционное) образовательное структурное подразделение для обучающихся, </a:t>
            </a:r>
          </a:p>
          <a:p>
            <a:pPr algn="ctr"/>
            <a:r>
              <a:rPr lang="ru-RU" sz="1200" dirty="0" smtClean="0"/>
              <a:t>воспитанников с ограниченными возможностями здоровья»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932613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476250"/>
            <a:ext cx="6551613" cy="360363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rgbClr val="006600"/>
                </a:solidFill>
              </a:rPr>
              <a:t>Математический телефон.</a:t>
            </a:r>
            <a:r>
              <a:rPr lang="ru-RU" altLang="ru-RU" sz="3200" dirty="0" smtClean="0">
                <a:solidFill>
                  <a:schemeClr val="folHlink"/>
                </a:solidFill>
              </a:rPr>
              <a:t/>
            </a:r>
            <a:br>
              <a:rPr lang="ru-RU" altLang="ru-RU" sz="3200" dirty="0" smtClean="0">
                <a:solidFill>
                  <a:schemeClr val="folHlink"/>
                </a:solidFill>
              </a:rPr>
            </a:br>
            <a:endParaRPr lang="ru-RU" altLang="ru-RU" sz="3200" dirty="0" smtClean="0">
              <a:solidFill>
                <a:schemeClr val="folHlink"/>
              </a:solidFill>
            </a:endParaRPr>
          </a:p>
        </p:txBody>
      </p:sp>
      <p:pic>
        <p:nvPicPr>
          <p:cNvPr id="2051" name="Picture 4" descr="Рыжая лисица"/>
          <p:cNvPicPr>
            <a:picLocks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698500"/>
            <a:ext cx="2473325" cy="1585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2" name="Rectangle 24"/>
          <p:cNvSpPr>
            <a:spLocks noChangeArrowheads="1"/>
          </p:cNvSpPr>
          <p:nvPr/>
        </p:nvSpPr>
        <p:spPr bwMode="auto">
          <a:xfrm>
            <a:off x="4067175" y="1557338"/>
            <a:ext cx="865188" cy="792162"/>
          </a:xfrm>
          <a:prstGeom prst="rect">
            <a:avLst/>
          </a:prstGeom>
          <a:solidFill>
            <a:srgbClr val="CFEC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003300"/>
                </a:solidFill>
              </a:rPr>
              <a:t>4</a:t>
            </a: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2051050" y="2708275"/>
            <a:ext cx="793750" cy="719138"/>
          </a:xfrm>
          <a:prstGeom prst="rect">
            <a:avLst/>
          </a:prstGeom>
          <a:solidFill>
            <a:srgbClr val="CFEC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003300"/>
                </a:solidFill>
              </a:rPr>
              <a:t>6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5076825" y="2636838"/>
            <a:ext cx="863600" cy="792162"/>
          </a:xfrm>
          <a:prstGeom prst="rect">
            <a:avLst/>
          </a:prstGeom>
          <a:solidFill>
            <a:srgbClr val="CFEC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003300"/>
                </a:solidFill>
              </a:rPr>
              <a:t>6</a:t>
            </a: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2051050" y="4797425"/>
            <a:ext cx="792163" cy="719138"/>
          </a:xfrm>
          <a:prstGeom prst="rect">
            <a:avLst/>
          </a:prstGeom>
          <a:solidFill>
            <a:srgbClr val="CFEC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003300"/>
                </a:solidFill>
              </a:rPr>
              <a:t>3</a:t>
            </a: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3492500" y="3716338"/>
            <a:ext cx="863600" cy="792162"/>
          </a:xfrm>
          <a:prstGeom prst="rect">
            <a:avLst/>
          </a:prstGeom>
          <a:solidFill>
            <a:srgbClr val="CFEC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003300"/>
                </a:solidFill>
              </a:rPr>
              <a:t>3</a:t>
            </a: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5003800" y="4797425"/>
            <a:ext cx="863600" cy="792163"/>
          </a:xfrm>
          <a:prstGeom prst="rect">
            <a:avLst/>
          </a:prstGeom>
          <a:solidFill>
            <a:srgbClr val="CFEC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003300"/>
                </a:solidFill>
              </a:rPr>
              <a:t>0</a:t>
            </a:r>
          </a:p>
        </p:txBody>
      </p:sp>
      <p:sp>
        <p:nvSpPr>
          <p:cNvPr id="2058" name="Line 33"/>
          <p:cNvSpPr>
            <a:spLocks noChangeShapeType="1"/>
          </p:cNvSpPr>
          <p:nvPr/>
        </p:nvSpPr>
        <p:spPr bwMode="auto">
          <a:xfrm>
            <a:off x="2843213" y="3068638"/>
            <a:ext cx="2233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9" name="Rectangle 39"/>
          <p:cNvSpPr>
            <a:spLocks noChangeArrowheads="1"/>
          </p:cNvSpPr>
          <p:nvPr/>
        </p:nvSpPr>
        <p:spPr bwMode="auto">
          <a:xfrm>
            <a:off x="3030538" y="2181225"/>
            <a:ext cx="61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3300"/>
                </a:solidFill>
              </a:rPr>
              <a:t>+ 2</a:t>
            </a:r>
          </a:p>
        </p:txBody>
      </p:sp>
      <p:sp>
        <p:nvSpPr>
          <p:cNvPr id="2060" name="Line 40"/>
          <p:cNvSpPr>
            <a:spLocks noChangeShapeType="1"/>
          </p:cNvSpPr>
          <p:nvPr/>
        </p:nvSpPr>
        <p:spPr bwMode="auto">
          <a:xfrm flipH="1">
            <a:off x="2843213" y="2349500"/>
            <a:ext cx="122396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1" name="Rectangle 41"/>
          <p:cNvSpPr>
            <a:spLocks noChangeArrowheads="1"/>
          </p:cNvSpPr>
          <p:nvPr/>
        </p:nvSpPr>
        <p:spPr bwMode="auto">
          <a:xfrm>
            <a:off x="3924300" y="2592388"/>
            <a:ext cx="65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>
                <a:solidFill>
                  <a:srgbClr val="003300"/>
                </a:solidFill>
              </a:rPr>
              <a:t>X</a:t>
            </a:r>
            <a:r>
              <a:rPr lang="en-US" altLang="ru-RU" sz="2400" b="1">
                <a:solidFill>
                  <a:srgbClr val="003300"/>
                </a:solidFill>
              </a:rPr>
              <a:t> </a:t>
            </a:r>
            <a:r>
              <a:rPr lang="ru-RU" altLang="ru-RU" sz="2400" b="1">
                <a:solidFill>
                  <a:srgbClr val="003300"/>
                </a:solidFill>
              </a:rPr>
              <a:t>1</a:t>
            </a:r>
            <a:r>
              <a:rPr lang="ru-RU" altLang="ru-RU"/>
              <a:t> </a:t>
            </a:r>
          </a:p>
        </p:txBody>
      </p:sp>
      <p:sp>
        <p:nvSpPr>
          <p:cNvPr id="2062" name="Rectangle 42"/>
          <p:cNvSpPr>
            <a:spLocks noChangeArrowheads="1"/>
          </p:cNvSpPr>
          <p:nvPr/>
        </p:nvSpPr>
        <p:spPr bwMode="auto">
          <a:xfrm>
            <a:off x="4572000" y="3529013"/>
            <a:ext cx="603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3300"/>
                </a:solidFill>
              </a:rPr>
              <a:t>: 2</a:t>
            </a:r>
            <a:r>
              <a:rPr lang="ru-RU" altLang="ru-RU"/>
              <a:t> </a:t>
            </a:r>
          </a:p>
        </p:txBody>
      </p:sp>
      <p:sp>
        <p:nvSpPr>
          <p:cNvPr id="2063" name="Rectangle 43"/>
          <p:cNvSpPr>
            <a:spLocks noChangeArrowheads="1"/>
          </p:cNvSpPr>
          <p:nvPr/>
        </p:nvSpPr>
        <p:spPr bwMode="auto">
          <a:xfrm>
            <a:off x="2771775" y="4321175"/>
            <a:ext cx="63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>
                <a:solidFill>
                  <a:srgbClr val="003300"/>
                </a:solidFill>
              </a:rPr>
              <a:t>X </a:t>
            </a:r>
            <a:r>
              <a:rPr lang="ru-RU" altLang="ru-RU" sz="2400" b="1">
                <a:solidFill>
                  <a:srgbClr val="003300"/>
                </a:solidFill>
              </a:rPr>
              <a:t>1</a:t>
            </a:r>
            <a:r>
              <a:rPr lang="ru-RU" altLang="ru-RU"/>
              <a:t> </a:t>
            </a:r>
          </a:p>
        </p:txBody>
      </p:sp>
      <p:sp>
        <p:nvSpPr>
          <p:cNvPr id="2064" name="Rectangle 44"/>
          <p:cNvSpPr>
            <a:spLocks noChangeArrowheads="1"/>
          </p:cNvSpPr>
          <p:nvPr/>
        </p:nvSpPr>
        <p:spPr bwMode="auto">
          <a:xfrm>
            <a:off x="3635375" y="5184775"/>
            <a:ext cx="63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>
                <a:solidFill>
                  <a:srgbClr val="003300"/>
                </a:solidFill>
              </a:rPr>
              <a:t>X </a:t>
            </a:r>
            <a:r>
              <a:rPr lang="ru-RU" altLang="ru-RU" sz="2400" b="1">
                <a:solidFill>
                  <a:srgbClr val="003300"/>
                </a:solidFill>
              </a:rPr>
              <a:t>0</a:t>
            </a:r>
            <a:r>
              <a:rPr lang="ru-RU" altLang="ru-RU"/>
              <a:t> </a:t>
            </a: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755650" y="6092825"/>
            <a:ext cx="5014913" cy="457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3366"/>
                </a:solidFill>
              </a:rPr>
              <a:t>Волк – 2;  колобок – 1;  заяц – 0.</a:t>
            </a:r>
          </a:p>
        </p:txBody>
      </p:sp>
      <p:pic>
        <p:nvPicPr>
          <p:cNvPr id="2094" name="Picture 46" descr="i?id=21986642&amp;tov=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508500"/>
            <a:ext cx="1682750" cy="190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Line 47"/>
          <p:cNvSpPr>
            <a:spLocks noChangeShapeType="1"/>
          </p:cNvSpPr>
          <p:nvPr/>
        </p:nvSpPr>
        <p:spPr bwMode="auto">
          <a:xfrm flipH="1">
            <a:off x="4356100" y="3429000"/>
            <a:ext cx="7207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8" name="Line 48"/>
          <p:cNvSpPr>
            <a:spLocks noChangeShapeType="1"/>
          </p:cNvSpPr>
          <p:nvPr/>
        </p:nvSpPr>
        <p:spPr bwMode="auto">
          <a:xfrm flipH="1">
            <a:off x="2843213" y="4508500"/>
            <a:ext cx="64928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9" name="Line 49"/>
          <p:cNvSpPr>
            <a:spLocks noChangeShapeType="1"/>
          </p:cNvSpPr>
          <p:nvPr/>
        </p:nvSpPr>
        <p:spPr bwMode="auto">
          <a:xfrm>
            <a:off x="2843213" y="515778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solidFill>
                  <a:srgbClr val="000066"/>
                </a:solidFill>
              </a:rPr>
              <a:t>№ 497 (4, 5)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4400" smtClean="0">
                <a:solidFill>
                  <a:srgbClr val="0000FF"/>
                </a:solidFill>
              </a:rPr>
              <a:t>9</a:t>
            </a:r>
            <a:r>
              <a:rPr lang="ru-RU" altLang="ru-RU" sz="4000" smtClean="0">
                <a:solidFill>
                  <a:srgbClr val="0000FF"/>
                </a:solidFill>
              </a:rPr>
              <a:t> </a:t>
            </a:r>
            <a:r>
              <a:rPr lang="en-US" altLang="ru-RU" sz="2800" smtClean="0">
                <a:solidFill>
                  <a:srgbClr val="0000FF"/>
                </a:solidFill>
              </a:rPr>
              <a:t>X</a:t>
            </a:r>
            <a:r>
              <a:rPr lang="ru-RU" altLang="ru-RU" smtClean="0">
                <a:solidFill>
                  <a:srgbClr val="0000FF"/>
                </a:solidFill>
              </a:rPr>
              <a:t> </a:t>
            </a:r>
            <a:r>
              <a:rPr lang="ru-RU" altLang="ru-RU" sz="4400" smtClean="0">
                <a:solidFill>
                  <a:srgbClr val="0000FF"/>
                </a:solidFill>
              </a:rPr>
              <a:t>10 =</a:t>
            </a:r>
            <a:r>
              <a:rPr lang="en-US" altLang="ru-RU" sz="4400" smtClean="0">
                <a:solidFill>
                  <a:srgbClr val="0000FF"/>
                </a:solidFill>
              </a:rPr>
              <a:t> </a:t>
            </a:r>
            <a:r>
              <a:rPr lang="en-US" altLang="ru-RU" sz="4000" smtClean="0">
                <a:solidFill>
                  <a:srgbClr val="0000FF"/>
                </a:solidFill>
              </a:rPr>
              <a:t>                    </a:t>
            </a:r>
            <a:r>
              <a:rPr lang="ru-RU" altLang="ru-RU" sz="4400" smtClean="0">
                <a:solidFill>
                  <a:srgbClr val="0000FF"/>
                </a:solidFill>
              </a:rPr>
              <a:t>10</a:t>
            </a:r>
            <a:r>
              <a:rPr lang="ru-RU" altLang="ru-RU" smtClean="0">
                <a:solidFill>
                  <a:srgbClr val="0000FF"/>
                </a:solidFill>
              </a:rPr>
              <a:t> </a:t>
            </a:r>
            <a:r>
              <a:rPr lang="en-US" altLang="ru-RU" sz="2800" smtClean="0">
                <a:solidFill>
                  <a:srgbClr val="0000FF"/>
                </a:solidFill>
              </a:rPr>
              <a:t>X</a:t>
            </a:r>
            <a:r>
              <a:rPr lang="ru-RU" altLang="ru-RU" smtClean="0">
                <a:solidFill>
                  <a:srgbClr val="0000FF"/>
                </a:solidFill>
              </a:rPr>
              <a:t> </a:t>
            </a:r>
            <a:r>
              <a:rPr lang="en-US" altLang="ru-RU" sz="4400" smtClean="0">
                <a:solidFill>
                  <a:srgbClr val="0000FF"/>
                </a:solidFill>
              </a:rPr>
              <a:t>3 =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ru-RU" sz="24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ru-RU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4400" smtClean="0">
                <a:solidFill>
                  <a:srgbClr val="0000FF"/>
                </a:solidFill>
              </a:rPr>
              <a:t>10</a:t>
            </a:r>
            <a:r>
              <a:rPr lang="ru-RU" altLang="ru-RU" sz="4000" smtClean="0">
                <a:solidFill>
                  <a:srgbClr val="0000FF"/>
                </a:solidFill>
              </a:rPr>
              <a:t> </a:t>
            </a:r>
            <a:r>
              <a:rPr lang="en-US" altLang="ru-RU" sz="2800" smtClean="0">
                <a:solidFill>
                  <a:srgbClr val="0000FF"/>
                </a:solidFill>
              </a:rPr>
              <a:t>X</a:t>
            </a:r>
            <a:r>
              <a:rPr lang="ru-RU" altLang="ru-RU" sz="4000" smtClean="0">
                <a:solidFill>
                  <a:srgbClr val="0000FF"/>
                </a:solidFill>
              </a:rPr>
              <a:t> </a:t>
            </a:r>
            <a:r>
              <a:rPr lang="ru-RU" altLang="ru-RU" sz="4400" smtClean="0">
                <a:solidFill>
                  <a:srgbClr val="0000FF"/>
                </a:solidFill>
              </a:rPr>
              <a:t>10</a:t>
            </a:r>
            <a:r>
              <a:rPr lang="en-US" altLang="ru-RU" sz="4400" smtClean="0">
                <a:solidFill>
                  <a:srgbClr val="0000FF"/>
                </a:solidFill>
              </a:rPr>
              <a:t> =</a:t>
            </a:r>
            <a:r>
              <a:rPr lang="en-US" altLang="ru-RU" sz="4000" smtClean="0">
                <a:solidFill>
                  <a:srgbClr val="0000FF"/>
                </a:solidFill>
              </a:rPr>
              <a:t>                  </a:t>
            </a:r>
            <a:r>
              <a:rPr lang="en-US" altLang="ru-RU" sz="4400" smtClean="0">
                <a:solidFill>
                  <a:srgbClr val="0000FF"/>
                </a:solidFill>
              </a:rPr>
              <a:t>4</a:t>
            </a:r>
            <a:r>
              <a:rPr lang="ru-RU" altLang="ru-RU" sz="4400" smtClean="0">
                <a:solidFill>
                  <a:srgbClr val="0000FF"/>
                </a:solidFill>
              </a:rPr>
              <a:t> </a:t>
            </a:r>
            <a:r>
              <a:rPr lang="en-US" altLang="ru-RU" sz="2800" smtClean="0">
                <a:solidFill>
                  <a:srgbClr val="0000FF"/>
                </a:solidFill>
              </a:rPr>
              <a:t>X</a:t>
            </a:r>
            <a:r>
              <a:rPr lang="ru-RU" altLang="ru-RU" sz="4000" smtClean="0">
                <a:solidFill>
                  <a:srgbClr val="0000FF"/>
                </a:solidFill>
              </a:rPr>
              <a:t> </a:t>
            </a:r>
            <a:r>
              <a:rPr lang="ru-RU" altLang="ru-RU" sz="4400" smtClean="0">
                <a:solidFill>
                  <a:srgbClr val="0000FF"/>
                </a:solidFill>
              </a:rPr>
              <a:t>10 =</a:t>
            </a:r>
            <a:endParaRPr lang="en-US" altLang="ru-RU" sz="44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ru-RU" sz="4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ru-RU" sz="4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40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mtClean="0"/>
              <a:t>  </a:t>
            </a:r>
            <a:endParaRPr lang="ru-RU" altLang="ru-RU" smtClean="0"/>
          </a:p>
        </p:txBody>
      </p:sp>
      <p:sp>
        <p:nvSpPr>
          <p:cNvPr id="21524" name="Cloud"/>
          <p:cNvSpPr>
            <a:spLocks noChangeAspect="1" noEditPoints="1" noChangeArrowheads="1"/>
          </p:cNvSpPr>
          <p:nvPr/>
        </p:nvSpPr>
        <p:spPr bwMode="auto">
          <a:xfrm>
            <a:off x="7380288" y="1412875"/>
            <a:ext cx="1511300" cy="936625"/>
          </a:xfrm>
          <a:custGeom>
            <a:avLst/>
            <a:gdLst>
              <a:gd name="T0" fmla="*/ 4688 w 21600"/>
              <a:gd name="T1" fmla="*/ 468313 h 21600"/>
              <a:gd name="T2" fmla="*/ 755650 w 21600"/>
              <a:gd name="T3" fmla="*/ 935628 h 21600"/>
              <a:gd name="T4" fmla="*/ 1510041 w 21600"/>
              <a:gd name="T5" fmla="*/ 468313 h 21600"/>
              <a:gd name="T6" fmla="*/ 755650 w 21600"/>
              <a:gd name="T7" fmla="*/ 53552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ACCDF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/>
              <a:t> </a:t>
            </a:r>
            <a:r>
              <a:rPr lang="en-US" altLang="ru-RU" sz="4000" b="1">
                <a:solidFill>
                  <a:srgbClr val="000066"/>
                </a:solidFill>
              </a:rPr>
              <a:t>30</a:t>
            </a:r>
            <a:endParaRPr lang="ru-RU" altLang="ru-RU" sz="4000" b="1">
              <a:solidFill>
                <a:srgbClr val="000066"/>
              </a:solidFill>
            </a:endParaRPr>
          </a:p>
        </p:txBody>
      </p:sp>
      <p:sp>
        <p:nvSpPr>
          <p:cNvPr id="21525" name="Cloud"/>
          <p:cNvSpPr>
            <a:spLocks noChangeAspect="1" noEditPoints="1" noChangeArrowheads="1"/>
          </p:cNvSpPr>
          <p:nvPr/>
        </p:nvSpPr>
        <p:spPr bwMode="auto">
          <a:xfrm>
            <a:off x="7380288" y="2924175"/>
            <a:ext cx="1511300" cy="936625"/>
          </a:xfrm>
          <a:custGeom>
            <a:avLst/>
            <a:gdLst>
              <a:gd name="T0" fmla="*/ 4688 w 21600"/>
              <a:gd name="T1" fmla="*/ 468313 h 21600"/>
              <a:gd name="T2" fmla="*/ 755650 w 21600"/>
              <a:gd name="T3" fmla="*/ 935628 h 21600"/>
              <a:gd name="T4" fmla="*/ 1510041 w 21600"/>
              <a:gd name="T5" fmla="*/ 468313 h 21600"/>
              <a:gd name="T6" fmla="*/ 755650 w 21600"/>
              <a:gd name="T7" fmla="*/ 53552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ACCDF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/>
              <a:t>  </a:t>
            </a:r>
            <a:r>
              <a:rPr lang="en-US" altLang="ru-RU" sz="4000" b="1">
                <a:solidFill>
                  <a:srgbClr val="000066"/>
                </a:solidFill>
              </a:rPr>
              <a:t>40</a:t>
            </a:r>
            <a:endParaRPr lang="ru-RU" altLang="ru-RU" sz="4000" b="1">
              <a:solidFill>
                <a:srgbClr val="000066"/>
              </a:solidFill>
            </a:endParaRPr>
          </a:p>
        </p:txBody>
      </p:sp>
      <p:sp>
        <p:nvSpPr>
          <p:cNvPr id="3078" name="Rectangle 22"/>
          <p:cNvSpPr>
            <a:spLocks noChangeArrowheads="1"/>
          </p:cNvSpPr>
          <p:nvPr/>
        </p:nvSpPr>
        <p:spPr bwMode="auto">
          <a:xfrm>
            <a:off x="468313" y="1628775"/>
            <a:ext cx="8229600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4400"/>
              <a:t>9</a:t>
            </a:r>
            <a:r>
              <a:rPr lang="ru-RU" altLang="ru-RU" sz="4000"/>
              <a:t> </a:t>
            </a:r>
            <a:r>
              <a:rPr lang="en-US" altLang="ru-RU" sz="2800"/>
              <a:t>X</a:t>
            </a:r>
            <a:r>
              <a:rPr lang="ru-RU" altLang="ru-RU" sz="3200"/>
              <a:t> </a:t>
            </a:r>
            <a:r>
              <a:rPr lang="ru-RU" altLang="ru-RU" sz="4400"/>
              <a:t>10 =</a:t>
            </a:r>
            <a:r>
              <a:rPr lang="en-US" altLang="ru-RU" sz="4400"/>
              <a:t> </a:t>
            </a:r>
            <a:r>
              <a:rPr lang="en-US" altLang="ru-RU" sz="4000"/>
              <a:t>                    </a:t>
            </a:r>
            <a:r>
              <a:rPr lang="ru-RU" altLang="ru-RU" sz="4400"/>
              <a:t>10</a:t>
            </a:r>
            <a:r>
              <a:rPr lang="ru-RU" altLang="ru-RU" sz="3200"/>
              <a:t> </a:t>
            </a:r>
            <a:r>
              <a:rPr lang="en-US" altLang="ru-RU" sz="2800"/>
              <a:t>X</a:t>
            </a:r>
            <a:r>
              <a:rPr lang="ru-RU" altLang="ru-RU" sz="3200"/>
              <a:t> </a:t>
            </a:r>
            <a:r>
              <a:rPr lang="en-US" altLang="ru-RU" sz="4400"/>
              <a:t>3 =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ru-RU" sz="2400"/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ru-RU" sz="3200"/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4400"/>
              <a:t>10</a:t>
            </a:r>
            <a:r>
              <a:rPr lang="ru-RU" altLang="ru-RU" sz="4000"/>
              <a:t> </a:t>
            </a:r>
            <a:r>
              <a:rPr lang="en-US" altLang="ru-RU" sz="2800"/>
              <a:t>X</a:t>
            </a:r>
            <a:r>
              <a:rPr lang="ru-RU" altLang="ru-RU" sz="4000"/>
              <a:t> </a:t>
            </a:r>
            <a:r>
              <a:rPr lang="ru-RU" altLang="ru-RU" sz="4400"/>
              <a:t>10</a:t>
            </a:r>
            <a:r>
              <a:rPr lang="en-US" altLang="ru-RU" sz="4400"/>
              <a:t> =</a:t>
            </a:r>
            <a:r>
              <a:rPr lang="en-US" altLang="ru-RU" sz="4000"/>
              <a:t>                  </a:t>
            </a:r>
            <a:r>
              <a:rPr lang="en-US" altLang="ru-RU" sz="4400"/>
              <a:t>4</a:t>
            </a:r>
            <a:r>
              <a:rPr lang="ru-RU" altLang="ru-RU" sz="4400"/>
              <a:t> </a:t>
            </a:r>
            <a:r>
              <a:rPr lang="en-US" altLang="ru-RU" sz="2800"/>
              <a:t>X</a:t>
            </a:r>
            <a:r>
              <a:rPr lang="ru-RU" altLang="ru-RU" sz="4000"/>
              <a:t> </a:t>
            </a:r>
            <a:r>
              <a:rPr lang="ru-RU" altLang="ru-RU" sz="4400"/>
              <a:t>10 =</a:t>
            </a:r>
            <a:endParaRPr lang="en-US" altLang="ru-RU" sz="4400"/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ru-RU" sz="4000"/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ru-RU" sz="4000"/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ru-RU" sz="2400"/>
              <a:t> 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ru-RU" sz="3200"/>
              <a:t>  </a:t>
            </a:r>
            <a:endParaRPr lang="ru-RU" altLang="ru-RU" sz="3200"/>
          </a:p>
        </p:txBody>
      </p:sp>
      <p:sp>
        <p:nvSpPr>
          <p:cNvPr id="21527" name="Cloud"/>
          <p:cNvSpPr>
            <a:spLocks noChangeAspect="1" noEditPoints="1" noChangeArrowheads="1"/>
          </p:cNvSpPr>
          <p:nvPr/>
        </p:nvSpPr>
        <p:spPr bwMode="auto">
          <a:xfrm>
            <a:off x="2843213" y="2924175"/>
            <a:ext cx="1800225" cy="936625"/>
          </a:xfrm>
          <a:custGeom>
            <a:avLst/>
            <a:gdLst>
              <a:gd name="T0" fmla="*/ 5584 w 21600"/>
              <a:gd name="T1" fmla="*/ 468313 h 21600"/>
              <a:gd name="T2" fmla="*/ 900113 w 21600"/>
              <a:gd name="T3" fmla="*/ 935628 h 21600"/>
              <a:gd name="T4" fmla="*/ 1798725 w 21600"/>
              <a:gd name="T5" fmla="*/ 468313 h 21600"/>
              <a:gd name="T6" fmla="*/ 900113 w 21600"/>
              <a:gd name="T7" fmla="*/ 53552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ACCDF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000" b="1">
                <a:solidFill>
                  <a:srgbClr val="000066"/>
                </a:solidFill>
              </a:rPr>
              <a:t>100</a:t>
            </a:r>
            <a:endParaRPr lang="ru-RU" altLang="ru-RU" sz="4000" b="1">
              <a:solidFill>
                <a:srgbClr val="000066"/>
              </a:solidFill>
            </a:endParaRPr>
          </a:p>
        </p:txBody>
      </p:sp>
      <p:sp>
        <p:nvSpPr>
          <p:cNvPr id="21529" name="Cloud"/>
          <p:cNvSpPr>
            <a:spLocks noChangeAspect="1" noEditPoints="1" noChangeArrowheads="1"/>
          </p:cNvSpPr>
          <p:nvPr/>
        </p:nvSpPr>
        <p:spPr bwMode="auto">
          <a:xfrm>
            <a:off x="2484438" y="1412875"/>
            <a:ext cx="1511300" cy="936625"/>
          </a:xfrm>
          <a:custGeom>
            <a:avLst/>
            <a:gdLst>
              <a:gd name="T0" fmla="*/ 4688 w 21600"/>
              <a:gd name="T1" fmla="*/ 468313 h 21600"/>
              <a:gd name="T2" fmla="*/ 755650 w 21600"/>
              <a:gd name="T3" fmla="*/ 935628 h 21600"/>
              <a:gd name="T4" fmla="*/ 1510041 w 21600"/>
              <a:gd name="T5" fmla="*/ 468313 h 21600"/>
              <a:gd name="T6" fmla="*/ 755650 w 21600"/>
              <a:gd name="T7" fmla="*/ 53552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ACCDF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600"/>
              <a:t> </a:t>
            </a:r>
            <a:r>
              <a:rPr lang="ru-RU" altLang="ru-RU" sz="4000" b="1">
                <a:solidFill>
                  <a:srgbClr val="000066"/>
                </a:solidFill>
              </a:rPr>
              <a:t>9</a:t>
            </a:r>
            <a:r>
              <a:rPr lang="en-US" altLang="ru-RU" sz="4000" b="1">
                <a:solidFill>
                  <a:srgbClr val="000066"/>
                </a:solidFill>
              </a:rPr>
              <a:t>0</a:t>
            </a:r>
            <a:endParaRPr lang="ru-RU" altLang="ru-RU" sz="40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4" grpId="0" animBg="1"/>
      <p:bldP spid="21525" grpId="0" animBg="1"/>
      <p:bldP spid="21527" grpId="0" animBg="1"/>
      <p:bldP spid="215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D60093"/>
                </a:solidFill>
              </a:rPr>
              <a:t/>
            </a:r>
            <a:br>
              <a:rPr lang="ru-RU" altLang="ru-RU" sz="3600" b="1" smtClean="0">
                <a:solidFill>
                  <a:srgbClr val="D60093"/>
                </a:solidFill>
              </a:rPr>
            </a:br>
            <a:r>
              <a:rPr lang="ru-RU" altLang="ru-RU" sz="3600" b="1" smtClean="0">
                <a:solidFill>
                  <a:srgbClr val="D60093"/>
                </a:solidFill>
              </a:rPr>
              <a:t>Расшифруй слово.</a:t>
            </a:r>
            <a:r>
              <a:rPr lang="ru-RU" altLang="ru-RU" sz="3600" smtClean="0">
                <a:solidFill>
                  <a:srgbClr val="D60093"/>
                </a:solidFill>
              </a:rPr>
              <a:t/>
            </a:r>
            <a:br>
              <a:rPr lang="ru-RU" altLang="ru-RU" sz="3600" smtClean="0">
                <a:solidFill>
                  <a:srgbClr val="D60093"/>
                </a:solidFill>
              </a:rPr>
            </a:br>
            <a:r>
              <a:rPr lang="ru-RU" altLang="ru-RU" sz="3600" smtClean="0">
                <a:solidFill>
                  <a:srgbClr val="D60093"/>
                </a:solidFill>
              </a:rPr>
              <a:t>                                                   </a:t>
            </a:r>
            <a:r>
              <a:rPr lang="ru-RU" altLang="ru-RU" sz="3200" b="1" smtClean="0">
                <a:solidFill>
                  <a:schemeClr val="accent2"/>
                </a:solidFill>
              </a:rPr>
              <a:t>Ключ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3600" smtClean="0"/>
              <a:t> </a:t>
            </a:r>
            <a:r>
              <a:rPr lang="ru-RU" altLang="ru-RU" sz="3600" b="1" smtClean="0">
                <a:solidFill>
                  <a:schemeClr val="accent2"/>
                </a:solidFill>
              </a:rPr>
              <a:t>5 </a:t>
            </a:r>
            <a:r>
              <a:rPr lang="en-US" altLang="ru-RU" sz="2800" b="1" smtClean="0">
                <a:solidFill>
                  <a:schemeClr val="accent2"/>
                </a:solidFill>
              </a:rPr>
              <a:t>X</a:t>
            </a:r>
            <a:r>
              <a:rPr lang="ru-RU" altLang="ru-RU" sz="3600" b="1" smtClean="0">
                <a:solidFill>
                  <a:schemeClr val="accent2"/>
                </a:solidFill>
              </a:rPr>
              <a:t> 10 =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11188" y="1700213"/>
            <a:ext cx="189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 b="1">
                <a:solidFill>
                  <a:schemeClr val="accent2"/>
                </a:solidFill>
              </a:rPr>
              <a:t>10 </a:t>
            </a:r>
            <a:r>
              <a:rPr lang="en-US" altLang="ru-RU" sz="2800" b="1">
                <a:solidFill>
                  <a:schemeClr val="accent2"/>
                </a:solidFill>
              </a:rPr>
              <a:t>X</a:t>
            </a:r>
            <a:r>
              <a:rPr lang="ru-RU" altLang="ru-RU" sz="3600" b="1">
                <a:solidFill>
                  <a:schemeClr val="accent2"/>
                </a:solidFill>
              </a:rPr>
              <a:t> 2 =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11188" y="2420938"/>
            <a:ext cx="19573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altLang="ru-RU" sz="3600" b="1">
                <a:solidFill>
                  <a:schemeClr val="accent2"/>
                </a:solidFill>
              </a:rPr>
              <a:t>4 </a:t>
            </a:r>
            <a:r>
              <a:rPr lang="en-US" altLang="ru-RU" sz="2800" b="1">
                <a:solidFill>
                  <a:schemeClr val="accent2"/>
                </a:solidFill>
              </a:rPr>
              <a:t>X</a:t>
            </a:r>
            <a:r>
              <a:rPr lang="ru-RU" altLang="ru-RU" sz="3600" b="1">
                <a:solidFill>
                  <a:schemeClr val="accent2"/>
                </a:solidFill>
              </a:rPr>
              <a:t> 10 =</a:t>
            </a:r>
            <a:r>
              <a:rPr lang="ru-RU" altLang="ru-RU" sz="3600"/>
              <a:t> 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39750" y="3789363"/>
            <a:ext cx="1957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altLang="ru-RU" sz="3600" b="1">
                <a:solidFill>
                  <a:schemeClr val="accent2"/>
                </a:solidFill>
              </a:rPr>
              <a:t>10 </a:t>
            </a:r>
            <a:r>
              <a:rPr lang="en-US" altLang="ru-RU" sz="2800" b="1">
                <a:solidFill>
                  <a:schemeClr val="accent2"/>
                </a:solidFill>
              </a:rPr>
              <a:t>X</a:t>
            </a:r>
            <a:r>
              <a:rPr lang="ru-RU" altLang="ru-RU" sz="3600" b="1">
                <a:solidFill>
                  <a:schemeClr val="accent2"/>
                </a:solidFill>
              </a:rPr>
              <a:t> 6 =</a:t>
            </a:r>
            <a:r>
              <a:rPr lang="ru-RU" altLang="ru-RU" sz="3600"/>
              <a:t> 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539750" y="3141663"/>
            <a:ext cx="1957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altLang="ru-RU" sz="3600" b="1">
                <a:solidFill>
                  <a:schemeClr val="accent2"/>
                </a:solidFill>
              </a:rPr>
              <a:t>2 </a:t>
            </a:r>
            <a:r>
              <a:rPr lang="en-US" altLang="ru-RU" sz="2800" b="1">
                <a:solidFill>
                  <a:schemeClr val="accent2"/>
                </a:solidFill>
              </a:rPr>
              <a:t>X</a:t>
            </a:r>
            <a:r>
              <a:rPr lang="ru-RU" altLang="ru-RU" sz="3600" b="1">
                <a:solidFill>
                  <a:schemeClr val="accent2"/>
                </a:solidFill>
              </a:rPr>
              <a:t> 10 =</a:t>
            </a:r>
            <a:r>
              <a:rPr lang="ru-RU" altLang="ru-RU" sz="3600"/>
              <a:t> 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39750" y="4437063"/>
            <a:ext cx="1957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altLang="ru-RU" sz="3600" b="1">
                <a:solidFill>
                  <a:schemeClr val="accent2"/>
                </a:solidFill>
              </a:rPr>
              <a:t>3 </a:t>
            </a:r>
            <a:r>
              <a:rPr lang="en-US" altLang="ru-RU" sz="2800" b="1">
                <a:solidFill>
                  <a:schemeClr val="accent2"/>
                </a:solidFill>
              </a:rPr>
              <a:t>X</a:t>
            </a:r>
            <a:r>
              <a:rPr lang="ru-RU" altLang="ru-RU" sz="3600" b="1">
                <a:solidFill>
                  <a:schemeClr val="accent2"/>
                </a:solidFill>
              </a:rPr>
              <a:t> 10 =</a:t>
            </a:r>
            <a:r>
              <a:rPr lang="ru-RU" altLang="ru-RU" sz="3600"/>
              <a:t> 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39750" y="5084763"/>
            <a:ext cx="1957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altLang="ru-RU" sz="3600" b="1">
                <a:solidFill>
                  <a:schemeClr val="accent2"/>
                </a:solidFill>
              </a:rPr>
              <a:t>10 </a:t>
            </a:r>
            <a:r>
              <a:rPr lang="en-US" altLang="ru-RU" sz="2800" b="1">
                <a:solidFill>
                  <a:schemeClr val="accent2"/>
                </a:solidFill>
              </a:rPr>
              <a:t>X</a:t>
            </a:r>
            <a:r>
              <a:rPr lang="ru-RU" altLang="ru-RU" sz="3600" b="1">
                <a:solidFill>
                  <a:schemeClr val="accent2"/>
                </a:solidFill>
              </a:rPr>
              <a:t> 7 =</a:t>
            </a:r>
            <a:r>
              <a:rPr lang="ru-RU" altLang="ru-RU" sz="3600"/>
              <a:t> </a:t>
            </a:r>
          </a:p>
        </p:txBody>
      </p:sp>
      <p:sp>
        <p:nvSpPr>
          <p:cNvPr id="37900" name="AutoShape 12"/>
          <p:cNvSpPr>
            <a:spLocks noChangeArrowheads="1"/>
          </p:cNvSpPr>
          <p:nvPr/>
        </p:nvSpPr>
        <p:spPr bwMode="auto">
          <a:xfrm>
            <a:off x="4067175" y="1628775"/>
            <a:ext cx="1439863" cy="720725"/>
          </a:xfrm>
          <a:prstGeom prst="irregularSeal1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7901" name="AutoShape 13"/>
          <p:cNvSpPr>
            <a:spLocks noChangeArrowheads="1"/>
          </p:cNvSpPr>
          <p:nvPr/>
        </p:nvSpPr>
        <p:spPr bwMode="auto">
          <a:xfrm>
            <a:off x="4067175" y="2349500"/>
            <a:ext cx="1439863" cy="720725"/>
          </a:xfrm>
          <a:prstGeom prst="irregularSeal1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37902" name="AutoShape 14"/>
          <p:cNvSpPr>
            <a:spLocks noChangeArrowheads="1"/>
          </p:cNvSpPr>
          <p:nvPr/>
        </p:nvSpPr>
        <p:spPr bwMode="auto">
          <a:xfrm>
            <a:off x="4067175" y="3068638"/>
            <a:ext cx="1439863" cy="720725"/>
          </a:xfrm>
          <a:prstGeom prst="irregularSeal1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auto">
          <a:xfrm>
            <a:off x="4067175" y="3716338"/>
            <a:ext cx="1439863" cy="720725"/>
          </a:xfrm>
          <a:prstGeom prst="irregularSeal1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FF0000"/>
                </a:solidFill>
              </a:rPr>
              <a:t>Д</a:t>
            </a:r>
          </a:p>
        </p:txBody>
      </p:sp>
      <p:sp>
        <p:nvSpPr>
          <p:cNvPr id="37904" name="AutoShape 16"/>
          <p:cNvSpPr>
            <a:spLocks noChangeArrowheads="1"/>
          </p:cNvSpPr>
          <p:nvPr/>
        </p:nvSpPr>
        <p:spPr bwMode="auto">
          <a:xfrm>
            <a:off x="4067175" y="4365625"/>
            <a:ext cx="1439863" cy="720725"/>
          </a:xfrm>
          <a:prstGeom prst="irregularSeal1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FF0000"/>
                </a:solidFill>
              </a:rPr>
              <a:t>Ц</a:t>
            </a:r>
          </a:p>
        </p:txBody>
      </p:sp>
      <p:sp>
        <p:nvSpPr>
          <p:cNvPr id="37905" name="AutoShape 17"/>
          <p:cNvSpPr>
            <a:spLocks noChangeArrowheads="1"/>
          </p:cNvSpPr>
          <p:nvPr/>
        </p:nvSpPr>
        <p:spPr bwMode="auto">
          <a:xfrm>
            <a:off x="4067175" y="5084763"/>
            <a:ext cx="1439863" cy="720725"/>
          </a:xfrm>
          <a:prstGeom prst="irregularSeal1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FF0000"/>
                </a:solidFill>
              </a:rPr>
              <a:t>Ы</a:t>
            </a:r>
          </a:p>
        </p:txBody>
      </p:sp>
      <p:sp>
        <p:nvSpPr>
          <p:cNvPr id="4112" name="Rectangle 18"/>
          <p:cNvSpPr>
            <a:spLocks noChangeArrowheads="1"/>
          </p:cNvSpPr>
          <p:nvPr/>
        </p:nvSpPr>
        <p:spPr bwMode="auto">
          <a:xfrm>
            <a:off x="7019925" y="1628775"/>
            <a:ext cx="719138" cy="360363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/>
              <a:t>20</a:t>
            </a:r>
          </a:p>
        </p:txBody>
      </p:sp>
      <p:sp>
        <p:nvSpPr>
          <p:cNvPr id="4113" name="Rectangle 20"/>
          <p:cNvSpPr>
            <a:spLocks noChangeArrowheads="1"/>
          </p:cNvSpPr>
          <p:nvPr/>
        </p:nvSpPr>
        <p:spPr bwMode="auto">
          <a:xfrm>
            <a:off x="7019925" y="2636838"/>
            <a:ext cx="719138" cy="360362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/>
              <a:t>40</a:t>
            </a:r>
          </a:p>
        </p:txBody>
      </p:sp>
      <p:sp>
        <p:nvSpPr>
          <p:cNvPr id="4114" name="Rectangle 23"/>
          <p:cNvSpPr>
            <a:spLocks noChangeArrowheads="1"/>
          </p:cNvSpPr>
          <p:nvPr/>
        </p:nvSpPr>
        <p:spPr bwMode="auto">
          <a:xfrm>
            <a:off x="7019925" y="4149725"/>
            <a:ext cx="719138" cy="360363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/>
              <a:t>70</a:t>
            </a:r>
          </a:p>
        </p:txBody>
      </p:sp>
      <p:sp>
        <p:nvSpPr>
          <p:cNvPr id="4115" name="Rectangle 25"/>
          <p:cNvSpPr>
            <a:spLocks noChangeArrowheads="1"/>
          </p:cNvSpPr>
          <p:nvPr/>
        </p:nvSpPr>
        <p:spPr bwMode="auto">
          <a:xfrm>
            <a:off x="7019925" y="2133600"/>
            <a:ext cx="719138" cy="360363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/>
              <a:t>30</a:t>
            </a:r>
          </a:p>
        </p:txBody>
      </p:sp>
      <p:sp>
        <p:nvSpPr>
          <p:cNvPr id="4116" name="Rectangle 26"/>
          <p:cNvSpPr>
            <a:spLocks noChangeArrowheads="1"/>
          </p:cNvSpPr>
          <p:nvPr/>
        </p:nvSpPr>
        <p:spPr bwMode="auto">
          <a:xfrm>
            <a:off x="7956550" y="1628775"/>
            <a:ext cx="719138" cy="3603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4117" name="Rectangle 27"/>
          <p:cNvSpPr>
            <a:spLocks noChangeArrowheads="1"/>
          </p:cNvSpPr>
          <p:nvPr/>
        </p:nvSpPr>
        <p:spPr bwMode="auto">
          <a:xfrm>
            <a:off x="7956550" y="2133600"/>
            <a:ext cx="719138" cy="3603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FF0000"/>
                </a:solidFill>
              </a:rPr>
              <a:t>Ц</a:t>
            </a:r>
          </a:p>
        </p:txBody>
      </p:sp>
      <p:sp>
        <p:nvSpPr>
          <p:cNvPr id="4118" name="Rectangle 29"/>
          <p:cNvSpPr>
            <a:spLocks noChangeArrowheads="1"/>
          </p:cNvSpPr>
          <p:nvPr/>
        </p:nvSpPr>
        <p:spPr bwMode="auto">
          <a:xfrm>
            <a:off x="7956550" y="2636838"/>
            <a:ext cx="719138" cy="3603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FF0000"/>
                </a:solidFill>
              </a:rPr>
              <a:t>Л</a:t>
            </a:r>
          </a:p>
        </p:txBody>
      </p:sp>
      <p:sp>
        <p:nvSpPr>
          <p:cNvPr id="4119" name="Rectangle 30"/>
          <p:cNvSpPr>
            <a:spLocks noChangeArrowheads="1"/>
          </p:cNvSpPr>
          <p:nvPr/>
        </p:nvSpPr>
        <p:spPr bwMode="auto">
          <a:xfrm>
            <a:off x="7956550" y="3141663"/>
            <a:ext cx="719138" cy="3603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4120" name="Rectangle 31"/>
          <p:cNvSpPr>
            <a:spLocks noChangeArrowheads="1"/>
          </p:cNvSpPr>
          <p:nvPr/>
        </p:nvSpPr>
        <p:spPr bwMode="auto">
          <a:xfrm>
            <a:off x="7956550" y="3644900"/>
            <a:ext cx="719138" cy="3603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FF0000"/>
                </a:solidFill>
              </a:rPr>
              <a:t>Д</a:t>
            </a:r>
          </a:p>
        </p:txBody>
      </p:sp>
      <p:sp>
        <p:nvSpPr>
          <p:cNvPr id="4121" name="Rectangle 32"/>
          <p:cNvSpPr>
            <a:spLocks noChangeArrowheads="1"/>
          </p:cNvSpPr>
          <p:nvPr/>
        </p:nvSpPr>
        <p:spPr bwMode="auto">
          <a:xfrm>
            <a:off x="7956550" y="4149725"/>
            <a:ext cx="719138" cy="3603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FF0000"/>
                </a:solidFill>
              </a:rPr>
              <a:t>Ы</a:t>
            </a:r>
          </a:p>
        </p:txBody>
      </p:sp>
      <p:sp>
        <p:nvSpPr>
          <p:cNvPr id="37921" name="AutoShape 33"/>
          <p:cNvSpPr>
            <a:spLocks noChangeArrowheads="1"/>
          </p:cNvSpPr>
          <p:nvPr/>
        </p:nvSpPr>
        <p:spPr bwMode="auto">
          <a:xfrm>
            <a:off x="4067175" y="981075"/>
            <a:ext cx="1439863" cy="720725"/>
          </a:xfrm>
          <a:prstGeom prst="irregularSeal1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37925" name="AutoShape 37"/>
          <p:cNvSpPr>
            <a:spLocks noChangeArrowheads="1"/>
          </p:cNvSpPr>
          <p:nvPr/>
        </p:nvSpPr>
        <p:spPr bwMode="auto">
          <a:xfrm>
            <a:off x="2484438" y="1773238"/>
            <a:ext cx="863600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 b="1"/>
              <a:t>20</a:t>
            </a:r>
          </a:p>
        </p:txBody>
      </p:sp>
      <p:sp>
        <p:nvSpPr>
          <p:cNvPr id="37926" name="AutoShape 38"/>
          <p:cNvSpPr>
            <a:spLocks noChangeArrowheads="1"/>
          </p:cNvSpPr>
          <p:nvPr/>
        </p:nvSpPr>
        <p:spPr bwMode="auto">
          <a:xfrm>
            <a:off x="2484438" y="2492375"/>
            <a:ext cx="863600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 b="1"/>
              <a:t>40</a:t>
            </a:r>
          </a:p>
        </p:txBody>
      </p:sp>
      <p:sp>
        <p:nvSpPr>
          <p:cNvPr id="37927" name="AutoShape 39"/>
          <p:cNvSpPr>
            <a:spLocks noChangeArrowheads="1"/>
          </p:cNvSpPr>
          <p:nvPr/>
        </p:nvSpPr>
        <p:spPr bwMode="auto">
          <a:xfrm>
            <a:off x="2484438" y="3213100"/>
            <a:ext cx="863600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 b="1"/>
              <a:t>20</a:t>
            </a:r>
          </a:p>
        </p:txBody>
      </p:sp>
      <p:sp>
        <p:nvSpPr>
          <p:cNvPr id="37928" name="AutoShape 40"/>
          <p:cNvSpPr>
            <a:spLocks noChangeArrowheads="1"/>
          </p:cNvSpPr>
          <p:nvPr/>
        </p:nvSpPr>
        <p:spPr bwMode="auto">
          <a:xfrm>
            <a:off x="2484438" y="3860800"/>
            <a:ext cx="863600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 b="1"/>
              <a:t>60</a:t>
            </a:r>
          </a:p>
        </p:txBody>
      </p:sp>
      <p:sp>
        <p:nvSpPr>
          <p:cNvPr id="37929" name="AutoShape 41"/>
          <p:cNvSpPr>
            <a:spLocks noChangeArrowheads="1"/>
          </p:cNvSpPr>
          <p:nvPr/>
        </p:nvSpPr>
        <p:spPr bwMode="auto">
          <a:xfrm>
            <a:off x="2484438" y="4508500"/>
            <a:ext cx="863600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 b="1"/>
              <a:t>30</a:t>
            </a:r>
          </a:p>
        </p:txBody>
      </p:sp>
      <p:sp>
        <p:nvSpPr>
          <p:cNvPr id="37930" name="AutoShape 42"/>
          <p:cNvSpPr>
            <a:spLocks noChangeArrowheads="1"/>
          </p:cNvSpPr>
          <p:nvPr/>
        </p:nvSpPr>
        <p:spPr bwMode="auto">
          <a:xfrm>
            <a:off x="2484438" y="5229225"/>
            <a:ext cx="863600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 b="1"/>
              <a:t>70</a:t>
            </a:r>
          </a:p>
        </p:txBody>
      </p:sp>
      <p:sp>
        <p:nvSpPr>
          <p:cNvPr id="4129" name="Line 44"/>
          <p:cNvSpPr>
            <a:spLocks noChangeShapeType="1"/>
          </p:cNvSpPr>
          <p:nvPr/>
        </p:nvSpPr>
        <p:spPr bwMode="auto">
          <a:xfrm>
            <a:off x="7740650" y="17732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30" name="Line 45"/>
          <p:cNvSpPr>
            <a:spLocks noChangeShapeType="1"/>
          </p:cNvSpPr>
          <p:nvPr/>
        </p:nvSpPr>
        <p:spPr bwMode="auto">
          <a:xfrm>
            <a:off x="7740650" y="22764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31" name="Line 46"/>
          <p:cNvSpPr>
            <a:spLocks noChangeShapeType="1"/>
          </p:cNvSpPr>
          <p:nvPr/>
        </p:nvSpPr>
        <p:spPr bwMode="auto">
          <a:xfrm>
            <a:off x="7740650" y="27813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32" name="Line 47"/>
          <p:cNvSpPr>
            <a:spLocks noChangeShapeType="1"/>
          </p:cNvSpPr>
          <p:nvPr/>
        </p:nvSpPr>
        <p:spPr bwMode="auto">
          <a:xfrm>
            <a:off x="7740650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33" name="Line 48"/>
          <p:cNvSpPr>
            <a:spLocks noChangeShapeType="1"/>
          </p:cNvSpPr>
          <p:nvPr/>
        </p:nvSpPr>
        <p:spPr bwMode="auto">
          <a:xfrm>
            <a:off x="7740650" y="37893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37" name="AutoShape 49"/>
          <p:cNvSpPr>
            <a:spLocks noChangeArrowheads="1"/>
          </p:cNvSpPr>
          <p:nvPr/>
        </p:nvSpPr>
        <p:spPr bwMode="auto">
          <a:xfrm>
            <a:off x="2484438" y="1125538"/>
            <a:ext cx="863600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600" b="1"/>
              <a:t>50</a:t>
            </a:r>
          </a:p>
        </p:txBody>
      </p:sp>
      <p:sp>
        <p:nvSpPr>
          <p:cNvPr id="4135" name="Rectangle 51"/>
          <p:cNvSpPr>
            <a:spLocks noChangeArrowheads="1"/>
          </p:cNvSpPr>
          <p:nvPr/>
        </p:nvSpPr>
        <p:spPr bwMode="auto">
          <a:xfrm>
            <a:off x="7019925" y="3644900"/>
            <a:ext cx="719138" cy="360363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/>
              <a:t>60</a:t>
            </a:r>
          </a:p>
        </p:txBody>
      </p:sp>
      <p:sp>
        <p:nvSpPr>
          <p:cNvPr id="4136" name="Rectangle 52"/>
          <p:cNvSpPr>
            <a:spLocks noChangeArrowheads="1"/>
          </p:cNvSpPr>
          <p:nvPr/>
        </p:nvSpPr>
        <p:spPr bwMode="auto">
          <a:xfrm>
            <a:off x="7019925" y="3141663"/>
            <a:ext cx="719138" cy="360362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/>
              <a:t>50</a:t>
            </a:r>
          </a:p>
        </p:txBody>
      </p:sp>
      <p:sp>
        <p:nvSpPr>
          <p:cNvPr id="4137" name="Line 53"/>
          <p:cNvSpPr>
            <a:spLocks noChangeShapeType="1"/>
          </p:cNvSpPr>
          <p:nvPr/>
        </p:nvSpPr>
        <p:spPr bwMode="auto">
          <a:xfrm>
            <a:off x="7740650" y="42926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7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79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7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37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37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7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1000"/>
                                        <p:tgtEl>
                                          <p:spTgt spid="37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1000"/>
                                        <p:tgtEl>
                                          <p:spTgt spid="37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7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7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7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1000"/>
                                        <p:tgtEl>
                                          <p:spTgt spid="379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7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7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7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1000"/>
                                        <p:tgtEl>
                                          <p:spTgt spid="37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632</TotalTime>
  <Words>198</Words>
  <Application>Microsoft Office PowerPoint</Application>
  <PresentationFormat>Экран (4:3)</PresentationFormat>
  <Paragraphs>79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Оформление по умолчанию</vt:lpstr>
      <vt:lpstr>Презентация PowerPoint</vt:lpstr>
      <vt:lpstr>Математический телефон. </vt:lpstr>
      <vt:lpstr>№ 497 (4, 5)</vt:lpstr>
      <vt:lpstr> Расшифруй слово.                                                    Ключ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ринат</cp:lastModifiedBy>
  <cp:revision>35</cp:revision>
  <dcterms:created xsi:type="dcterms:W3CDTF">2009-12-10T18:59:28Z</dcterms:created>
  <dcterms:modified xsi:type="dcterms:W3CDTF">2014-08-07T11:29:15Z</dcterms:modified>
</cp:coreProperties>
</file>