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57" r:id="rId5"/>
    <p:sldId id="259" r:id="rId6"/>
    <p:sldId id="260" r:id="rId7"/>
    <p:sldId id="261" r:id="rId8"/>
    <p:sldId id="262" r:id="rId9"/>
    <p:sldId id="265" r:id="rId10"/>
    <p:sldId id="268" r:id="rId11"/>
    <p:sldId id="263" r:id="rId12"/>
    <p:sldId id="273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B680-8A98-409E-B8FF-ACCC73D4C826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8BA0-F1F8-43D8-804A-61E1D39A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71EA-A94A-4080-8382-A0E69DA4CCA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86D3-67FA-4883-90F4-F61851AC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4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2FE8-55E7-4965-8E7B-A5890B5C14D7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3E5A-28CE-4E9D-AA66-D423F523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9C5F-465B-4FF6-9D00-506F5943A96B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E19D-E33F-4230-8E5E-7530A291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7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2AF2-6D2C-4A3D-8BA8-D40F17B5AA1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5435-8212-4EDA-A51B-AA5BCB3F5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6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4316-5D27-42AB-93FC-9390AD8FDBD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79E6-ADFE-465B-8336-E7637B863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AC47-D930-469C-B5A9-85AF980AA7CE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1030-53D1-4936-83E0-AC7498D97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BDE6-6020-4021-BD30-F04843EF4FF8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716F-DC75-48AE-AB94-D1EDFD791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D75-84FA-4603-911A-ED6962E33246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0C65-3E22-4778-9005-69B226AD8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0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82B8-CC53-4B44-B34F-FF2F81C13427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33AC-2573-445E-A63E-2768DCBD2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43EC-EFCB-4791-88CA-33B701F9C6B8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A772-F70F-428D-A0B8-8D8E65E2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3B1D0-A9DA-4511-8401-A1F70D32E36A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BACC2-EBD5-47A2-A507-7BC0AE726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15925" y="706438"/>
            <a:ext cx="837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2060"/>
                </a:solidFill>
              </a:rPr>
              <a:t>Тема :     Правописание личных  окончаний глагола   </a:t>
            </a:r>
          </a:p>
        </p:txBody>
      </p:sp>
      <p:pic>
        <p:nvPicPr>
          <p:cNvPr id="7" name="Picture 5" descr="http://kultura.kurganobl.ru/assets/images/photo/pisateli_zaurale/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85975"/>
            <a:ext cx="1355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84437" y="2348880"/>
            <a:ext cx="5786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 dirty="0"/>
              <a:t> </a:t>
            </a:r>
            <a:r>
              <a:rPr lang="ru-RU" altLang="ru-RU" b="1" i="1" dirty="0">
                <a:solidFill>
                  <a:srgbClr val="C00000"/>
                </a:solidFill>
              </a:rPr>
              <a:t>В глаголе   струится   самая алая, самая</a:t>
            </a:r>
            <a:br>
              <a:rPr lang="ru-RU" altLang="ru-RU" b="1" i="1" dirty="0">
                <a:solidFill>
                  <a:srgbClr val="C00000"/>
                </a:solidFill>
              </a:rPr>
            </a:br>
            <a:r>
              <a:rPr lang="ru-RU" altLang="ru-RU" b="1" i="1" dirty="0">
                <a:solidFill>
                  <a:srgbClr val="C00000"/>
                </a:solidFill>
              </a:rPr>
              <a:t>свежая, артериальная кровь языка. Да ведь </a:t>
            </a:r>
          </a:p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и назначение глагола –  ... ?</a:t>
            </a:r>
            <a:br>
              <a:rPr lang="ru-RU" altLang="ru-RU" b="1" i="1" dirty="0">
                <a:solidFill>
                  <a:srgbClr val="C00000"/>
                </a:solidFill>
              </a:rPr>
            </a:br>
            <a:r>
              <a:rPr lang="ru-RU" altLang="ru-RU" b="1" i="1" dirty="0">
                <a:solidFill>
                  <a:srgbClr val="C00000"/>
                </a:solidFill>
              </a:rPr>
              <a:t>                               </a:t>
            </a:r>
            <a:r>
              <a:rPr lang="ru-RU" altLang="ru-RU" sz="1400" b="1" i="1" dirty="0"/>
              <a:t>А. Югов. Думы о русском слове.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" y="116632"/>
            <a:ext cx="7873016" cy="406349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457200" y="573325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173BD3"/>
                </a:solidFill>
                <a:latin typeface="Times New Roman"/>
                <a:ea typeface="Times New Roman"/>
              </a:rPr>
              <a:t>17 августа  2014 г. Вторая летняя Всероссийская  конференция 2014 года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173BD3"/>
                </a:solidFill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4800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Апина Наталья Владимировна</a:t>
            </a:r>
          </a:p>
          <a:p>
            <a:pPr algn="r"/>
            <a:r>
              <a:rPr lang="ru-RU" dirty="0" smtClean="0"/>
              <a:t>учитель русского языка и литературы</a:t>
            </a:r>
          </a:p>
          <a:p>
            <a:pPr algn="r"/>
            <a:r>
              <a:rPr lang="ru-RU" dirty="0" smtClean="0"/>
              <a:t>БОО Республики Алтай "Республиканская гимназия имени </a:t>
            </a:r>
            <a:r>
              <a:rPr lang="ru-RU" dirty="0" err="1" smtClean="0"/>
              <a:t>В.К.Плакаса</a:t>
            </a:r>
            <a:r>
              <a:rPr lang="ru-RU" dirty="0" smtClean="0"/>
              <a:t>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301208"/>
            <a:ext cx="359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Республика Алтай, </a:t>
            </a:r>
            <a:r>
              <a:rPr lang="ru-RU" dirty="0" err="1" smtClean="0"/>
              <a:t>г.Горно-Алтайск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960438" y="1268413"/>
            <a:ext cx="77057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1</a:t>
            </a:r>
            <a:r>
              <a:rPr lang="ru-RU" altLang="ru-RU" sz="2800" b="1" i="1"/>
              <a:t>) За двумя зайцами погон</a:t>
            </a:r>
            <a:r>
              <a:rPr lang="ru-RU" altLang="ru-RU" sz="2800" b="1" i="1">
                <a:solidFill>
                  <a:srgbClr val="C00000"/>
                </a:solidFill>
              </a:rPr>
              <a:t>и</a:t>
            </a:r>
            <a:r>
              <a:rPr lang="ru-RU" altLang="ru-RU" sz="2800" b="1" i="1"/>
              <a:t>шься — ни одного не пойма</a:t>
            </a:r>
            <a:r>
              <a:rPr lang="ru-RU" altLang="ru-RU" sz="2800" b="1" i="1">
                <a:solidFill>
                  <a:srgbClr val="C00000"/>
                </a:solidFill>
              </a:rPr>
              <a:t>е</a:t>
            </a:r>
            <a:r>
              <a:rPr lang="ru-RU" altLang="ru-RU" sz="2800" b="1" i="1"/>
              <a:t>шь. (</a:t>
            </a:r>
            <a:r>
              <a:rPr lang="ru-RU" altLang="ru-RU" sz="2000" b="1" i="1"/>
              <a:t>погн</a:t>
            </a:r>
            <a:r>
              <a:rPr lang="ru-RU" altLang="ru-RU" sz="2000" b="1" i="1" u="sng"/>
              <a:t>ать</a:t>
            </a:r>
            <a:r>
              <a:rPr lang="ru-RU" altLang="ru-RU" sz="2000" b="1" i="1"/>
              <a:t>ся –искл, 2спр. Пойм</a:t>
            </a:r>
            <a:r>
              <a:rPr lang="ru-RU" altLang="ru-RU" sz="2000" b="1" i="1" u="sng"/>
              <a:t>ать</a:t>
            </a:r>
            <a:r>
              <a:rPr lang="ru-RU" altLang="ru-RU" sz="2000" b="1" i="1"/>
              <a:t>-1 спр</a:t>
            </a:r>
          </a:p>
          <a:p>
            <a:pPr eaLnBrk="1" hangingPunct="1"/>
            <a:endParaRPr lang="ru-RU" altLang="ru-RU" sz="2800" b="1" i="1"/>
          </a:p>
          <a:p>
            <a:pPr eaLnBrk="1" hangingPunct="1"/>
            <a:r>
              <a:rPr lang="ru-RU" altLang="ru-RU" sz="2800" b="1" i="1"/>
              <a:t>2) Много буд</a:t>
            </a:r>
            <a:r>
              <a:rPr lang="ru-RU" altLang="ru-RU" sz="2800" b="1" i="1">
                <a:solidFill>
                  <a:srgbClr val="C00000"/>
                </a:solidFill>
              </a:rPr>
              <a:t>е</a:t>
            </a:r>
            <a:r>
              <a:rPr lang="ru-RU" altLang="ru-RU" sz="2800" b="1" i="1"/>
              <a:t>шь знать — скоро состар</a:t>
            </a:r>
            <a:r>
              <a:rPr lang="ru-RU" altLang="ru-RU" sz="2800" b="1" i="1">
                <a:solidFill>
                  <a:srgbClr val="C00000"/>
                </a:solidFill>
              </a:rPr>
              <a:t>и</a:t>
            </a:r>
            <a:r>
              <a:rPr lang="ru-RU" altLang="ru-RU" sz="2800" b="1" i="1"/>
              <a:t>шься.</a:t>
            </a:r>
            <a:r>
              <a:rPr lang="ru-RU" altLang="ru-RU" sz="2800" i="1"/>
              <a:t> </a:t>
            </a:r>
          </a:p>
          <a:p>
            <a:pPr eaLnBrk="1" hangingPunct="1"/>
            <a:r>
              <a:rPr lang="ru-RU" altLang="ru-RU" sz="2000" b="1" i="1"/>
              <a:t>(б</a:t>
            </a:r>
            <a:r>
              <a:rPr lang="ru-RU" altLang="ru-RU" sz="2000" b="1" i="1" u="sng"/>
              <a:t>ыт</a:t>
            </a:r>
            <a:r>
              <a:rPr lang="ru-RU" altLang="ru-RU" sz="2000" b="1" i="1"/>
              <a:t>ь -1 спр, состар</a:t>
            </a:r>
            <a:r>
              <a:rPr lang="ru-RU" altLang="ru-RU" sz="2000" b="1" i="1" u="sng"/>
              <a:t>ить</a:t>
            </a:r>
            <a:r>
              <a:rPr lang="ru-RU" altLang="ru-RU" sz="2000" b="1" i="1"/>
              <a:t>ся – 2спр)</a:t>
            </a:r>
          </a:p>
          <a:p>
            <a:pPr eaLnBrk="1" hangingPunct="1"/>
            <a:r>
              <a:rPr lang="ru-RU" altLang="ru-RU" sz="2800" b="1" i="1"/>
              <a:t>3) Правда глаза кол</a:t>
            </a:r>
            <a:r>
              <a:rPr lang="ru-RU" altLang="ru-RU" sz="2800" b="1" i="1">
                <a:solidFill>
                  <a:srgbClr val="C00000"/>
                </a:solidFill>
              </a:rPr>
              <a:t>е</a:t>
            </a:r>
            <a:r>
              <a:rPr lang="ru-RU" altLang="ru-RU" sz="2800" b="1" i="1"/>
              <a:t>т</a:t>
            </a:r>
            <a:r>
              <a:rPr lang="ru-RU" altLang="ru-RU" sz="2800" i="1"/>
              <a:t>. (</a:t>
            </a:r>
            <a:r>
              <a:rPr lang="ru-RU" altLang="ru-RU" sz="2000" b="1" i="1"/>
              <a:t>кол</a:t>
            </a:r>
            <a:r>
              <a:rPr lang="ru-RU" altLang="ru-RU" sz="2000" b="1" i="1" u="sng"/>
              <a:t>оть</a:t>
            </a:r>
            <a:r>
              <a:rPr lang="ru-RU" altLang="ru-RU" sz="2000" b="1" i="1"/>
              <a:t> – 1 спр)</a:t>
            </a:r>
          </a:p>
          <a:p>
            <a:pPr eaLnBrk="1" hangingPunct="1"/>
            <a:endParaRPr lang="ru-RU" altLang="ru-RU" sz="2800" i="1"/>
          </a:p>
          <a:p>
            <a:pPr eaLnBrk="1" hangingPunct="1"/>
            <a:r>
              <a:rPr lang="ru-RU" altLang="ru-RU" sz="2800" i="1"/>
              <a:t>4) </a:t>
            </a:r>
            <a:r>
              <a:rPr lang="ru-RU" altLang="ru-RU" sz="2800" b="1" i="1"/>
              <a:t>Конь вырв</a:t>
            </a:r>
            <a:r>
              <a:rPr lang="ru-RU" altLang="ru-RU" sz="2800" b="1" i="1">
                <a:solidFill>
                  <a:srgbClr val="C00000"/>
                </a:solidFill>
              </a:rPr>
              <a:t>е</a:t>
            </a:r>
            <a:r>
              <a:rPr lang="ru-RU" altLang="ru-RU" sz="2800" b="1" i="1"/>
              <a:t>тся — догон</a:t>
            </a:r>
            <a:r>
              <a:rPr lang="ru-RU" altLang="ru-RU" sz="2800" b="1" i="1">
                <a:solidFill>
                  <a:srgbClr val="C00000"/>
                </a:solidFill>
              </a:rPr>
              <a:t>и</a:t>
            </a:r>
            <a:r>
              <a:rPr lang="ru-RU" altLang="ru-RU" sz="2800" b="1" i="1"/>
              <a:t>шь, слова сказанного не ворот</a:t>
            </a:r>
            <a:r>
              <a:rPr lang="ru-RU" altLang="ru-RU" sz="2800" b="1" i="1">
                <a:solidFill>
                  <a:srgbClr val="C00000"/>
                </a:solidFill>
              </a:rPr>
              <a:t>и</a:t>
            </a:r>
            <a:r>
              <a:rPr lang="ru-RU" altLang="ru-RU" sz="2800" b="1" i="1"/>
              <a:t>шь</a:t>
            </a:r>
            <a:r>
              <a:rPr lang="ru-RU" altLang="ru-RU" sz="2000" b="1" i="1"/>
              <a:t>.(вы/: рвАться-1 спр., догнать –искл,2 спр., ворот</a:t>
            </a:r>
            <a:r>
              <a:rPr lang="ru-RU" altLang="ru-RU" sz="2000" b="1" i="1" u="sng"/>
              <a:t>ить</a:t>
            </a:r>
            <a:r>
              <a:rPr lang="ru-RU" altLang="ru-RU" sz="2000" b="1" i="1"/>
              <a:t>-2 спр.)</a:t>
            </a:r>
            <a:r>
              <a:rPr lang="ru-RU" altLang="ru-RU" sz="2000" i="1"/>
              <a:t> </a:t>
            </a:r>
            <a:endParaRPr lang="ru-RU" altLang="ru-RU" sz="20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47813" y="363538"/>
            <a:ext cx="5565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Вставить  пропущенные буквы, мотивировать  выбор</a:t>
            </a: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</a:rPr>
              <a:t>                                     (проверь себя)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2488" y="5695950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2. Устное  рассуждение-блиц:</a:t>
            </a: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 b="1">
                <a:solidFill>
                  <a:srgbClr val="002060"/>
                </a:solidFill>
              </a:rPr>
              <a:t>«В справедливости какой пословицы вам 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                                                          пришлось убедиться   на личном опыте?»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9600" y="260350"/>
            <a:ext cx="2436813" cy="5762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Различай !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733800" y="1982788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</a:rPr>
              <a:t>Написать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9750" y="2384425"/>
            <a:ext cx="3046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Напиш-</a:t>
            </a:r>
            <a:r>
              <a:rPr lang="ru-RU" altLang="ru-RU" sz="2400" b="1">
                <a:solidFill>
                  <a:srgbClr val="C00000"/>
                </a:solidFill>
              </a:rPr>
              <a:t>и</a:t>
            </a:r>
            <a:r>
              <a:rPr lang="ru-RU" altLang="ru-RU" sz="2400" b="1"/>
              <a:t>- те  письмо!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619250" y="2332038"/>
            <a:ext cx="73025" cy="274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704975" y="2332038"/>
            <a:ext cx="107950" cy="274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51038" y="2482850"/>
            <a:ext cx="0" cy="293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951038" y="2776538"/>
            <a:ext cx="325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4572000" y="2397125"/>
            <a:ext cx="407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Если напиш- </a:t>
            </a:r>
            <a:r>
              <a:rPr lang="ru-RU" altLang="ru-RU" sz="2400" b="1">
                <a:solidFill>
                  <a:srgbClr val="C00000"/>
                </a:solidFill>
              </a:rPr>
              <a:t>ете</a:t>
            </a:r>
            <a:r>
              <a:rPr lang="ru-RU" altLang="ru-RU" sz="2400" b="1"/>
              <a:t>  ,  буду  рад.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369050" y="2751138"/>
            <a:ext cx="45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376988" y="2463800"/>
            <a:ext cx="45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369050" y="2463800"/>
            <a:ext cx="0" cy="31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827838" y="2462213"/>
            <a:ext cx="0" cy="2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22"/>
          <p:cNvSpPr txBox="1">
            <a:spLocks noChangeArrowheads="1"/>
          </p:cNvSpPr>
          <p:nvPr/>
        </p:nvSpPr>
        <p:spPr bwMode="auto">
          <a:xfrm>
            <a:off x="5619750" y="3055938"/>
            <a:ext cx="1963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Напис</a:t>
            </a:r>
            <a:r>
              <a:rPr lang="ru-RU" altLang="ru-RU" sz="1600" b="1" u="sng">
                <a:solidFill>
                  <a:srgbClr val="002060"/>
                </a:solidFill>
              </a:rPr>
              <a:t>ать </a:t>
            </a:r>
            <a:r>
              <a:rPr lang="ru-RU" altLang="ru-RU" sz="1600" b="1">
                <a:solidFill>
                  <a:srgbClr val="002060"/>
                </a:solidFill>
              </a:rPr>
              <a:t> - 1 спряж.</a:t>
            </a:r>
          </a:p>
        </p:txBody>
      </p:sp>
      <p:sp>
        <p:nvSpPr>
          <p:cNvPr id="12303" name="TextBox 24"/>
          <p:cNvSpPr txBox="1">
            <a:spLocks noChangeArrowheads="1"/>
          </p:cNvSpPr>
          <p:nvPr/>
        </p:nvSpPr>
        <p:spPr bwMode="auto">
          <a:xfrm>
            <a:off x="3635375" y="2862263"/>
            <a:ext cx="136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002060"/>
                </a:solidFill>
              </a:rPr>
              <a:t>Стукнуть</a:t>
            </a:r>
          </a:p>
        </p:txBody>
      </p:sp>
      <p:sp>
        <p:nvSpPr>
          <p:cNvPr id="12304" name="TextBox 28"/>
          <p:cNvSpPr txBox="1">
            <a:spLocks noChangeArrowheads="1"/>
          </p:cNvSpPr>
          <p:nvPr/>
        </p:nvSpPr>
        <p:spPr bwMode="auto">
          <a:xfrm>
            <a:off x="722313" y="3481388"/>
            <a:ext cx="2792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Стукн- </a:t>
            </a:r>
            <a:r>
              <a:rPr lang="ru-RU" altLang="ru-RU" sz="2400" b="1">
                <a:solidFill>
                  <a:srgbClr val="C00000"/>
                </a:solidFill>
              </a:rPr>
              <a:t>и</a:t>
            </a:r>
            <a:r>
              <a:rPr lang="ru-RU" altLang="ru-RU" sz="2400" b="1"/>
              <a:t>- те  в окно!</a:t>
            </a:r>
          </a:p>
        </p:txBody>
      </p:sp>
      <p:sp>
        <p:nvSpPr>
          <p:cNvPr id="12305" name="TextBox 30"/>
          <p:cNvSpPr txBox="1">
            <a:spLocks noChangeArrowheads="1"/>
          </p:cNvSpPr>
          <p:nvPr/>
        </p:nvSpPr>
        <p:spPr bwMode="auto">
          <a:xfrm>
            <a:off x="4705350" y="3602038"/>
            <a:ext cx="383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Когда стукн - </a:t>
            </a:r>
            <a:r>
              <a:rPr lang="ru-RU" altLang="ru-RU" sz="2400" b="1">
                <a:solidFill>
                  <a:srgbClr val="C00000"/>
                </a:solidFill>
              </a:rPr>
              <a:t>ете</a:t>
            </a:r>
            <a:r>
              <a:rPr lang="ru-RU" altLang="ru-RU" sz="2400" b="1"/>
              <a:t>  , я выйду.</a:t>
            </a:r>
          </a:p>
        </p:txBody>
      </p:sp>
      <p:cxnSp>
        <p:nvCxnSpPr>
          <p:cNvPr id="14337" name="Прямая со стрелкой 14336"/>
          <p:cNvCxnSpPr/>
          <p:nvPr/>
        </p:nvCxnSpPr>
        <p:spPr>
          <a:xfrm>
            <a:off x="5251450" y="806450"/>
            <a:ext cx="379413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044825" y="830263"/>
            <a:ext cx="458788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1773238" y="3370263"/>
            <a:ext cx="107950" cy="274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690688" y="3368675"/>
            <a:ext cx="82550" cy="274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515100" y="4013200"/>
            <a:ext cx="511175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521450" y="3711575"/>
            <a:ext cx="49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521450" y="3711575"/>
            <a:ext cx="0" cy="307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7024688" y="3711575"/>
            <a:ext cx="1587" cy="307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4" name="TextBox 14360"/>
          <p:cNvSpPr txBox="1">
            <a:spLocks noChangeArrowheads="1"/>
          </p:cNvSpPr>
          <p:nvPr/>
        </p:nvSpPr>
        <p:spPr bwMode="auto">
          <a:xfrm>
            <a:off x="5843588" y="4257675"/>
            <a:ext cx="1560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u="sng"/>
              <a:t>Стукн</a:t>
            </a:r>
            <a:r>
              <a:rPr lang="ru-RU" altLang="ru-RU" sz="1600" b="1" u="sng">
                <a:solidFill>
                  <a:srgbClr val="002060"/>
                </a:solidFill>
              </a:rPr>
              <a:t>уть- 1 спр</a:t>
            </a:r>
            <a:r>
              <a:rPr lang="ru-RU" altLang="ru-RU" sz="1600"/>
              <a:t> </a:t>
            </a:r>
          </a:p>
        </p:txBody>
      </p:sp>
      <p:sp>
        <p:nvSpPr>
          <p:cNvPr id="12315" name="TextBox 14361"/>
          <p:cNvSpPr txBox="1">
            <a:spLocks noChangeArrowheads="1"/>
          </p:cNvSpPr>
          <p:nvPr/>
        </p:nvSpPr>
        <p:spPr bwMode="auto">
          <a:xfrm>
            <a:off x="539750" y="4765675"/>
            <a:ext cx="363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Вспомн – </a:t>
            </a:r>
            <a:r>
              <a:rPr lang="ru-RU" altLang="ru-RU" sz="2400" b="1">
                <a:solidFill>
                  <a:srgbClr val="C00000"/>
                </a:solidFill>
              </a:rPr>
              <a:t>и</a:t>
            </a:r>
            <a:r>
              <a:rPr lang="ru-RU" altLang="ru-RU" sz="2400" b="1"/>
              <a:t> - те  эти стихи!</a:t>
            </a:r>
          </a:p>
        </p:txBody>
      </p:sp>
      <p:sp>
        <p:nvSpPr>
          <p:cNvPr id="12316" name="TextBox 14362"/>
          <p:cNvSpPr txBox="1">
            <a:spLocks noChangeArrowheads="1"/>
          </p:cNvSpPr>
          <p:nvPr/>
        </p:nvSpPr>
        <p:spPr bwMode="auto">
          <a:xfrm>
            <a:off x="3657600" y="4203700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</a:rPr>
              <a:t>Вспомнить 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92313" y="4589463"/>
            <a:ext cx="107950" cy="274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927225" y="4557713"/>
            <a:ext cx="65088" cy="2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014538" y="3887788"/>
            <a:ext cx="3381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992313" y="3617913"/>
            <a:ext cx="35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276475" y="5130800"/>
            <a:ext cx="374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268538" y="4846638"/>
            <a:ext cx="361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276475" y="4864100"/>
            <a:ext cx="3175" cy="269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651125" y="486410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352675" y="3617913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2014538" y="3605213"/>
            <a:ext cx="4762" cy="282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7" name="TextBox 106"/>
          <p:cNvSpPr txBox="1">
            <a:spLocks noChangeArrowheads="1"/>
          </p:cNvSpPr>
          <p:nvPr/>
        </p:nvSpPr>
        <p:spPr bwMode="auto">
          <a:xfrm>
            <a:off x="4767263" y="4724400"/>
            <a:ext cx="411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Как вспомн - </a:t>
            </a:r>
            <a:r>
              <a:rPr lang="ru-RU" altLang="ru-RU" sz="2400" b="1">
                <a:solidFill>
                  <a:srgbClr val="C00000"/>
                </a:solidFill>
              </a:rPr>
              <a:t>ите</a:t>
            </a:r>
            <a:r>
              <a:rPr lang="ru-RU" altLang="ru-RU" sz="2400" b="1"/>
              <a:t> ,   прочтите</a:t>
            </a: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V="1">
            <a:off x="6623050" y="5133975"/>
            <a:ext cx="452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6627813" y="4846638"/>
            <a:ext cx="450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 flipV="1">
            <a:off x="6610350" y="4846638"/>
            <a:ext cx="0" cy="284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7089775" y="4846638"/>
            <a:ext cx="0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2" name="TextBox 111"/>
          <p:cNvSpPr txBox="1">
            <a:spLocks noChangeArrowheads="1"/>
          </p:cNvSpPr>
          <p:nvPr/>
        </p:nvSpPr>
        <p:spPr bwMode="auto">
          <a:xfrm>
            <a:off x="5999163" y="5467350"/>
            <a:ext cx="185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Вспомн</a:t>
            </a:r>
            <a:r>
              <a:rPr lang="ru-RU" altLang="ru-RU" sz="1600" b="1" u="sng">
                <a:solidFill>
                  <a:srgbClr val="002060"/>
                </a:solidFill>
              </a:rPr>
              <a:t>ить – 2 спр.</a:t>
            </a:r>
          </a:p>
        </p:txBody>
      </p:sp>
      <p:sp>
        <p:nvSpPr>
          <p:cNvPr id="12333" name="TextBox 114"/>
          <p:cNvSpPr txBox="1">
            <a:spLocks noChangeArrowheads="1"/>
          </p:cNvSpPr>
          <p:nvPr/>
        </p:nvSpPr>
        <p:spPr bwMode="auto">
          <a:xfrm>
            <a:off x="858838" y="5927725"/>
            <a:ext cx="731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2. Сделайте   вывод </a:t>
            </a:r>
            <a:r>
              <a:rPr lang="ru-RU" altLang="ru-RU" b="1">
                <a:solidFill>
                  <a:srgbClr val="002060"/>
                </a:solidFill>
              </a:rPr>
              <a:t>:  От чего зависит правописание данных глаголов? </a:t>
            </a:r>
          </a:p>
        </p:txBody>
      </p:sp>
      <p:pic>
        <p:nvPicPr>
          <p:cNvPr id="12334" name="Picture 1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903288"/>
            <a:ext cx="13541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" name="Прямая соединительная линия 162"/>
          <p:cNvCxnSpPr/>
          <p:nvPr/>
        </p:nvCxnSpPr>
        <p:spPr>
          <a:xfrm flipV="1">
            <a:off x="2273300" y="2482850"/>
            <a:ext cx="4763" cy="293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1951038" y="2482850"/>
            <a:ext cx="325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Скругленный прямоугольник 142"/>
          <p:cNvSpPr/>
          <p:nvPr/>
        </p:nvSpPr>
        <p:spPr>
          <a:xfrm>
            <a:off x="539750" y="1257300"/>
            <a:ext cx="2552700" cy="587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глаголы </a:t>
            </a:r>
            <a:r>
              <a:rPr lang="ru-RU" sz="1400" b="1" dirty="0">
                <a:solidFill>
                  <a:srgbClr val="C00000"/>
                </a:solidFill>
              </a:rPr>
              <a:t>2-го лица мн. ч.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повелительного</a:t>
            </a:r>
            <a:r>
              <a:rPr lang="ru-RU" sz="1400" b="1" dirty="0">
                <a:solidFill>
                  <a:schemeClr val="tx1"/>
                </a:solidFill>
              </a:rPr>
              <a:t> накл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5741988" y="1258888"/>
            <a:ext cx="2552700" cy="587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глаголы </a:t>
            </a:r>
            <a:r>
              <a:rPr lang="ru-RU" sz="1400" b="1" dirty="0">
                <a:solidFill>
                  <a:srgbClr val="C00000"/>
                </a:solidFill>
              </a:rPr>
              <a:t>2-го лица мн. ч.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изъявительного </a:t>
            </a:r>
            <a:r>
              <a:rPr lang="ru-RU" sz="1400" b="1" dirty="0">
                <a:solidFill>
                  <a:schemeClr val="tx1"/>
                </a:solidFill>
              </a:rPr>
              <a:t> накл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94425" y="214313"/>
            <a:ext cx="269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1.  </a:t>
            </a:r>
            <a:r>
              <a:rPr lang="ru-RU" altLang="ru-RU" sz="1600" b="1">
                <a:solidFill>
                  <a:srgbClr val="002060"/>
                </a:solidFill>
              </a:rPr>
              <a:t> Проанализируйте  данные  пары  примеров </a:t>
            </a:r>
            <a:r>
              <a:rPr lang="ru-RU" altLang="ru-RU" sz="1400">
                <a:solidFill>
                  <a:srgbClr val="002060"/>
                </a:solidFill>
              </a:rPr>
              <a:t>(значение, морфемный состав) </a:t>
            </a:r>
            <a:endParaRPr lang="ru-RU" altLang="ru-RU" sz="1400"/>
          </a:p>
        </p:txBody>
      </p:sp>
      <p:sp>
        <p:nvSpPr>
          <p:cNvPr id="12340" name="TextBox 6"/>
          <p:cNvSpPr txBox="1">
            <a:spLocks noChangeArrowheads="1"/>
          </p:cNvSpPr>
          <p:nvPr/>
        </p:nvSpPr>
        <p:spPr bwMode="auto">
          <a:xfrm>
            <a:off x="544513" y="265113"/>
            <a:ext cx="1755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C00000"/>
                </a:solidFill>
              </a:rPr>
              <a:t>Лингвистическое </a:t>
            </a:r>
          </a:p>
          <a:p>
            <a:pPr eaLnBrk="1" hangingPunct="1"/>
            <a:r>
              <a:rPr lang="ru-RU" altLang="ru-RU" sz="1600" b="1">
                <a:solidFill>
                  <a:srgbClr val="C00000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33" grpId="0"/>
      <p:bldP spid="143" grpId="0" animBg="1"/>
      <p:bldP spid="18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840" y="237600"/>
            <a:ext cx="74523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свою работу на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555875" y="847725"/>
            <a:ext cx="393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Расшифруй метафоры, используя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глаголы  и их производные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481">
            <a:off x="533400" y="855663"/>
            <a:ext cx="13938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4" descr="&amp;Mcy;&amp;acy;&amp;tcy;&amp;iecy;&amp;mcy;&amp;acy;&amp;tcy;&amp;icy;&amp;chcy;&amp;iecy;&amp;scy;&amp;kcy;&amp;icy;&amp;jcy; &amp;fcy;&amp;ocy;&amp;rcy;&amp;ucy;&amp;mcy; &amp;dcy;&amp;lcy;&amp;yacy; &amp;ucy;&amp;chcy;&amp;icy;&amp;tcy;&amp;iecy;&amp;lcy;&amp;iecy;&amp;jcy; &amp;icy; &amp;shcy;&amp;kcy;&amp;ocy;&amp;lcy;&amp;softcy;&amp;ncy;&amp;icy;&amp;kcy;&amp;ocy;&amp;vcy; :: &amp;Pcy;&amp;rcy;&amp;ocy;&amp;scy;&amp;mcy;&amp;ocy;&amp;tcy;&amp;rcy; &amp;tcy;&amp;iecy;&amp;mcy;&amp;ycy; - &amp;Pcy;&amp;rcy;&amp;iecy;&amp;zcy;&amp;iecy;&amp;ncy;&amp;tcy;&amp;acy;&amp;tscy;&amp;icy;&amp;icy; &amp;dcy;&amp;lcy;&amp;yacy; 5 &amp;kcy;&amp;lcy;&amp;acy;&amp;scy;&amp;scy;&amp;a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1089">
            <a:off x="6969125" y="275272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550988"/>
            <a:ext cx="6762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038600"/>
            <a:ext cx="10604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6" descr="http://s57.radikal.ru/i157/1208/a9/19cb9792630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5187950"/>
            <a:ext cx="17954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8" descr="http://s53.radikal.ru/i139/1208/b8/41a3e90ef44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95688"/>
            <a:ext cx="16573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0" descr="http://s51.radikal.ru/i132/1208/14/8e5542da0c8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562600"/>
            <a:ext cx="12652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http://s019.radikal.ru/i627/1208/93/0a7aa3b905ab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838325"/>
            <a:ext cx="13049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http://s07.radikal.ru/i180/1208/c7/1095d872fa5f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489575"/>
            <a:ext cx="2019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 descr="http://s019.radikal.ru/i619/1208/10/01bd74f2019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32050"/>
            <a:ext cx="11334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http://s017.radikal.ru/i413/1208/3e/c02e723db8a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5451475"/>
            <a:ext cx="18081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0" descr="http://s019.radikal.ru/i629/1208/be/3bc014e8f690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133600"/>
            <a:ext cx="13731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4" descr="&amp;Tcy;&amp;iecy;&amp;scy;&amp;tcy;&amp;ycy;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315913"/>
            <a:ext cx="12033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6" descr="&amp;Ocy;&amp;bcy;&amp;icy;&amp;dcy;&amp;acy;. - &amp;Scy;&amp;tcy;&amp;rcy;&amp;acy;&amp;ncy;&amp;icy;&amp;tscy;&amp;acy; 7 - &amp;Kcy;&amp;lcy;&amp;ucy;&amp;bcy; &quot;&amp;Mcy;&amp;iecy;&amp;scy;&amp;tcy;&amp;ocy;, &amp;gcy;&amp;dcy;&amp;iecy; &amp;scy;&amp;vcy;&amp;iecy;&amp;tcy;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4075113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Box 5"/>
          <p:cNvSpPr txBox="1">
            <a:spLocks noChangeArrowheads="1"/>
          </p:cNvSpPr>
          <p:nvPr/>
        </p:nvSpPr>
        <p:spPr bwMode="auto">
          <a:xfrm>
            <a:off x="1522413" y="144938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  <p:sp>
        <p:nvSpPr>
          <p:cNvPr id="13333" name="TextBox 7"/>
          <p:cNvSpPr txBox="1">
            <a:spLocks noChangeArrowheads="1"/>
          </p:cNvSpPr>
          <p:nvPr/>
        </p:nvSpPr>
        <p:spPr bwMode="auto">
          <a:xfrm>
            <a:off x="7521575" y="6746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sp>
        <p:nvSpPr>
          <p:cNvPr id="13334" name="TextBox 8"/>
          <p:cNvSpPr txBox="1">
            <a:spLocks noChangeArrowheads="1"/>
          </p:cNvSpPr>
          <p:nvPr/>
        </p:nvSpPr>
        <p:spPr bwMode="auto">
          <a:xfrm>
            <a:off x="3708400" y="1892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3</a:t>
            </a:r>
          </a:p>
        </p:txBody>
      </p:sp>
      <p:sp>
        <p:nvSpPr>
          <p:cNvPr id="13335" name="TextBox 9"/>
          <p:cNvSpPr txBox="1">
            <a:spLocks noChangeArrowheads="1"/>
          </p:cNvSpPr>
          <p:nvPr/>
        </p:nvSpPr>
        <p:spPr bwMode="auto">
          <a:xfrm>
            <a:off x="8108950" y="31369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13336" name="TextBox 10"/>
          <p:cNvSpPr txBox="1">
            <a:spLocks noChangeArrowheads="1"/>
          </p:cNvSpPr>
          <p:nvPr/>
        </p:nvSpPr>
        <p:spPr bwMode="auto">
          <a:xfrm>
            <a:off x="8297863" y="53768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13337" name="TextBox 11"/>
          <p:cNvSpPr txBox="1">
            <a:spLocks noChangeArrowheads="1"/>
          </p:cNvSpPr>
          <p:nvPr/>
        </p:nvSpPr>
        <p:spPr bwMode="auto">
          <a:xfrm>
            <a:off x="5260975" y="2155825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6</a:t>
            </a:r>
          </a:p>
        </p:txBody>
      </p:sp>
      <p:sp>
        <p:nvSpPr>
          <p:cNvPr id="13338" name="TextBox 12"/>
          <p:cNvSpPr txBox="1">
            <a:spLocks noChangeArrowheads="1"/>
          </p:cNvSpPr>
          <p:nvPr/>
        </p:nvSpPr>
        <p:spPr bwMode="auto">
          <a:xfrm>
            <a:off x="3065463" y="2389188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7</a:t>
            </a: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7094538" y="43957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8</a:t>
            </a:r>
          </a:p>
        </p:txBody>
      </p:sp>
      <p:sp>
        <p:nvSpPr>
          <p:cNvPr id="13340" name="TextBox 14"/>
          <p:cNvSpPr txBox="1">
            <a:spLocks noChangeArrowheads="1"/>
          </p:cNvSpPr>
          <p:nvPr/>
        </p:nvSpPr>
        <p:spPr bwMode="auto">
          <a:xfrm>
            <a:off x="388938" y="26939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9</a:t>
            </a:r>
          </a:p>
        </p:txBody>
      </p:sp>
      <p:sp>
        <p:nvSpPr>
          <p:cNvPr id="13341" name="TextBox 15"/>
          <p:cNvSpPr txBox="1">
            <a:spLocks noChangeArrowheads="1"/>
          </p:cNvSpPr>
          <p:nvPr/>
        </p:nvSpPr>
        <p:spPr bwMode="auto">
          <a:xfrm>
            <a:off x="4191000" y="417988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13342" name="TextBox 16"/>
          <p:cNvSpPr txBox="1">
            <a:spLocks noChangeArrowheads="1"/>
          </p:cNvSpPr>
          <p:nvPr/>
        </p:nvSpPr>
        <p:spPr bwMode="auto">
          <a:xfrm>
            <a:off x="1522413" y="42973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11</a:t>
            </a:r>
          </a:p>
        </p:txBody>
      </p:sp>
      <p:sp>
        <p:nvSpPr>
          <p:cNvPr id="13343" name="TextBox 17"/>
          <p:cNvSpPr txBox="1">
            <a:spLocks noChangeArrowheads="1"/>
          </p:cNvSpPr>
          <p:nvPr/>
        </p:nvSpPr>
        <p:spPr bwMode="auto">
          <a:xfrm>
            <a:off x="693738" y="52244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12</a:t>
            </a:r>
          </a:p>
        </p:txBody>
      </p:sp>
      <p:sp>
        <p:nvSpPr>
          <p:cNvPr id="13344" name="TextBox 18"/>
          <p:cNvSpPr txBox="1">
            <a:spLocks noChangeArrowheads="1"/>
          </p:cNvSpPr>
          <p:nvPr/>
        </p:nvSpPr>
        <p:spPr bwMode="auto">
          <a:xfrm>
            <a:off x="3498850" y="5635625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13</a:t>
            </a:r>
          </a:p>
        </p:txBody>
      </p:sp>
      <p:sp>
        <p:nvSpPr>
          <p:cNvPr id="13345" name="TextBox 19"/>
          <p:cNvSpPr txBox="1">
            <a:spLocks noChangeArrowheads="1"/>
          </p:cNvSpPr>
          <p:nvPr/>
        </p:nvSpPr>
        <p:spPr bwMode="auto">
          <a:xfrm>
            <a:off x="5441950" y="511968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14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774700" y="5578475"/>
            <a:ext cx="751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http://im1-tub-ru.yandex.net/i?id=841b0558f8342b33a0bef722cc6adad5-132-144&amp;n=21</a:t>
            </a:r>
            <a:endParaRPr lang="ru-RU" altLang="ru-RU" sz="140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765175" y="4722813"/>
            <a:ext cx="735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http://img0.liveinternet.ru/images/attach/c/1/58/197/58197580_Sad.jpg</a:t>
            </a:r>
            <a:endParaRPr lang="ru-RU" altLang="ru-RU" sz="140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746125" y="5981700"/>
            <a:ext cx="750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http://www.greenmama.ru/dn_images/01/75/93/32/1251376000big_smiles_138.gif</a:t>
            </a:r>
            <a:endParaRPr lang="ru-RU" altLang="ru-RU" sz="1400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736600" y="5127625"/>
            <a:ext cx="751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http://forum.na-svyazi.ru/uploads/201401/post-11969-1390626699.gif</a:t>
            </a:r>
            <a:endParaRPr lang="ru-RU" altLang="ru-RU" sz="1400"/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711200" y="4081463"/>
            <a:ext cx="834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http://chelyabinsk.cr-car.ru/published/publicdata/CRCAR/attachments/SC/products_pictures/Smile</a:t>
            </a:r>
            <a:endParaRPr lang="ru-RU" altLang="ru-RU" sz="1400"/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731838" y="4414838"/>
            <a:ext cx="751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http://www.bglions.com/wp-content/uploads/2013/08/smile-500x328.jpg</a:t>
            </a:r>
            <a:endParaRPr lang="ru-RU" altLang="ru-RU" sz="1400"/>
          </a:p>
        </p:txBody>
      </p:sp>
      <p:sp>
        <p:nvSpPr>
          <p:cNvPr id="14344" name="Прямоугольник 1"/>
          <p:cNvSpPr>
            <a:spLocks noChangeArrowheads="1"/>
          </p:cNvSpPr>
          <p:nvPr/>
        </p:nvSpPr>
        <p:spPr bwMode="auto">
          <a:xfrm>
            <a:off x="725488" y="3773488"/>
            <a:ext cx="684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http://s56.radikal.ru/i151/1208/53/ecf46bcdf551.gif</a:t>
            </a:r>
            <a:endParaRPr lang="ru-RU" altLang="ru-RU" sz="1400"/>
          </a:p>
        </p:txBody>
      </p:sp>
      <p:sp>
        <p:nvSpPr>
          <p:cNvPr id="14345" name="Прямоугольник 2"/>
          <p:cNvSpPr>
            <a:spLocks noChangeArrowheads="1"/>
          </p:cNvSpPr>
          <p:nvPr/>
        </p:nvSpPr>
        <p:spPr bwMode="auto">
          <a:xfrm>
            <a:off x="774700" y="3135313"/>
            <a:ext cx="699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http://s51.radikal.ru/i132/1208/14/8e5542da0c84.gif</a:t>
            </a:r>
            <a:endParaRPr lang="ru-RU" altLang="ru-RU" sz="1400"/>
          </a:p>
        </p:txBody>
      </p:sp>
      <p:sp>
        <p:nvSpPr>
          <p:cNvPr id="14346" name="Прямоугольник 3"/>
          <p:cNvSpPr>
            <a:spLocks noChangeArrowheads="1"/>
          </p:cNvSpPr>
          <p:nvPr/>
        </p:nvSpPr>
        <p:spPr bwMode="auto">
          <a:xfrm>
            <a:off x="714375" y="3443288"/>
            <a:ext cx="712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http://s07.radikal.ru/i180/1208/c7/1095d872fa5f.gif</a:t>
            </a:r>
            <a:endParaRPr lang="ru-RU" altLang="ru-RU" sz="1400"/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760413" y="2276475"/>
            <a:ext cx="669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http://s019.radikal.ru/i619/1208/10/01bd74f20198.gif</a:t>
            </a:r>
            <a:endParaRPr lang="ru-RU" altLang="ru-RU" sz="1400"/>
          </a:p>
        </p:txBody>
      </p:sp>
      <p:sp>
        <p:nvSpPr>
          <p:cNvPr id="14348" name="Прямоугольник 5"/>
          <p:cNvSpPr>
            <a:spLocks noChangeArrowheads="1"/>
          </p:cNvSpPr>
          <p:nvPr/>
        </p:nvSpPr>
        <p:spPr bwMode="auto">
          <a:xfrm>
            <a:off x="765175" y="2689225"/>
            <a:ext cx="638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/>
              <a:t>http://s019.radikal.ru/i629/1208/be/3bc014e8f690.gif</a:t>
            </a:r>
            <a:endParaRPr lang="ru-RU" altLang="ru-RU" sz="1400"/>
          </a:p>
        </p:txBody>
      </p:sp>
      <p:sp>
        <p:nvSpPr>
          <p:cNvPr id="14349" name="TextBox 6"/>
          <p:cNvSpPr txBox="1">
            <a:spLocks noChangeArrowheads="1"/>
          </p:cNvSpPr>
          <p:nvPr/>
        </p:nvSpPr>
        <p:spPr bwMode="auto">
          <a:xfrm>
            <a:off x="936625" y="733425"/>
            <a:ext cx="731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Иллюстрации  взяты из общедоступных  бесплатных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источников  в поисковой  системе  </a:t>
            </a:r>
            <a:r>
              <a:rPr lang="ru-RU" altLang="ru-RU" sz="2400" b="1">
                <a:solidFill>
                  <a:srgbClr val="C00000"/>
                </a:solidFill>
              </a:rPr>
              <a:t>Яндекс </a:t>
            </a:r>
            <a:r>
              <a:rPr lang="ru-RU" altLang="ru-RU" sz="2400" b="1">
                <a:solidFill>
                  <a:srgbClr val="002060"/>
                </a:solidFill>
              </a:rPr>
              <a:t>по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 лингвистическому запросу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6186309"/>
          </a:xfrm>
          <a:prstGeom prst="rect">
            <a:avLst/>
          </a:prstGeom>
        </p:spPr>
        <p:txBody>
          <a:bodyPr wrap="square" numCol="1" spcCol="720000" anchor="t">
            <a:spAutoFit/>
          </a:bodyPr>
          <a:lstStyle/>
          <a:p>
            <a:pPr algn="ctr"/>
            <a:r>
              <a:rPr lang="ru-RU" b="1" dirty="0" smtClean="0"/>
              <a:t>Пояснение к презентации</a:t>
            </a:r>
          </a:p>
          <a:p>
            <a:pPr algn="just"/>
            <a:r>
              <a:rPr lang="ru-RU" dirty="0" smtClean="0"/>
              <a:t>Предлагаю вашему вниманию презентацию-сопровождение урока в 10 классе по теме «Правописание личных окончаний глагола». Это одна из иллюстраций моего опыта по созданию электронных (динамичных) таблиц по различным темам русского языка и литературы. Их можно включать в презентацию-сопровождение уроков или использовать при необходимости отдельные кадры как самостоятельные таблицы. Поскольку на уроках русского языка мы учимся представлять материал лингвистических статей учебника в виде таблиц, схем, вычленяя главное, это очень удобно.</a:t>
            </a:r>
          </a:p>
          <a:p>
            <a:pPr algn="just"/>
            <a:r>
              <a:rPr lang="ru-RU" dirty="0" smtClean="0"/>
              <a:t>   Я не привожу сценария урока по заявленной теме,  поскольку  все задания даны на слайдах, и как их  словесно «одеть», будет целиком зависеть от   учителя, обучающихся, многочисленных ситуаций, которые могут возникнуть на уроке. </a:t>
            </a:r>
          </a:p>
          <a:p>
            <a:pPr algn="just"/>
            <a:r>
              <a:rPr lang="ru-RU" dirty="0" smtClean="0"/>
              <a:t>1 слайд – эпиграф к уроку с заданием закончить мысль </a:t>
            </a:r>
            <a:r>
              <a:rPr lang="ru-RU" dirty="0" err="1" smtClean="0"/>
              <a:t>А.Югова</a:t>
            </a:r>
            <a:endParaRPr lang="ru-RU" dirty="0" smtClean="0"/>
          </a:p>
          <a:p>
            <a:pPr algn="just"/>
            <a:r>
              <a:rPr lang="ru-RU" dirty="0" smtClean="0"/>
              <a:t>2 слайд – высказывание </a:t>
            </a:r>
            <a:r>
              <a:rPr lang="ru-RU" dirty="0" err="1" smtClean="0"/>
              <a:t>Ю.Бондарева</a:t>
            </a:r>
            <a:r>
              <a:rPr lang="ru-RU" dirty="0" smtClean="0"/>
              <a:t> с творческим заданием-разминкой (на перемене было предложено подумать над этими глаголами) </a:t>
            </a:r>
          </a:p>
          <a:p>
            <a:pPr algn="just"/>
            <a:r>
              <a:rPr lang="ru-RU" dirty="0" smtClean="0"/>
              <a:t>3-8 кадры – собственно таблицы по теме, включающие лингвистические наблюдения, задания и вопросы</a:t>
            </a:r>
          </a:p>
          <a:p>
            <a:pPr algn="just"/>
            <a:r>
              <a:rPr lang="ru-RU" dirty="0" smtClean="0"/>
              <a:t>9-10 практикум + творческое задание</a:t>
            </a:r>
          </a:p>
          <a:p>
            <a:pPr algn="just"/>
            <a:r>
              <a:rPr lang="ru-RU" dirty="0" smtClean="0"/>
              <a:t>11 – лингвистическое наблюдение (по этому правилу дается домашнее задание)</a:t>
            </a:r>
          </a:p>
          <a:p>
            <a:pPr algn="just"/>
            <a:r>
              <a:rPr lang="ru-RU" dirty="0" smtClean="0"/>
              <a:t>12. Оценка своей работы, настроения на уроке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76325" y="47625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2060"/>
                </a:solidFill>
              </a:rPr>
              <a:t>Правописание личных  окончаний глагола   </a:t>
            </a:r>
          </a:p>
        </p:txBody>
      </p:sp>
      <p:pic>
        <p:nvPicPr>
          <p:cNvPr id="3075" name="Picture 5" descr="http://kultura.kurganobl.ru/assets/images/photo/pisateli_zaurale/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12875"/>
            <a:ext cx="12128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dretem.ru/xml_my_shop_new/img/94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632200"/>
            <a:ext cx="12144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www.e-bookshok.ru/rulit/data/programs/images/bereg-l-f_204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632200"/>
            <a:ext cx="9525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proskurin.moy.su/bo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582863"/>
            <a:ext cx="1133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2271713" y="1412875"/>
            <a:ext cx="5786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 </a:t>
            </a:r>
            <a:r>
              <a:rPr lang="ru-RU" altLang="ru-RU" b="1" i="1">
                <a:solidFill>
                  <a:srgbClr val="C00000"/>
                </a:solidFill>
              </a:rPr>
              <a:t>В глаголе   струится   самая алая, самая</a:t>
            </a:r>
            <a:br>
              <a:rPr lang="ru-RU" altLang="ru-RU" b="1" i="1">
                <a:solidFill>
                  <a:srgbClr val="C00000"/>
                </a:solidFill>
              </a:rPr>
            </a:br>
            <a:r>
              <a:rPr lang="ru-RU" altLang="ru-RU" b="1" i="1">
                <a:solidFill>
                  <a:srgbClr val="C00000"/>
                </a:solidFill>
              </a:rPr>
              <a:t>свежая, артериальная кровь языка. Да ведь </a:t>
            </a:r>
          </a:p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и назначение глагола – выражать само действие</a:t>
            </a:r>
            <a:br>
              <a:rPr lang="ru-RU" altLang="ru-RU" b="1" i="1">
                <a:solidFill>
                  <a:srgbClr val="C00000"/>
                </a:solidFill>
              </a:rPr>
            </a:br>
            <a:r>
              <a:rPr lang="ru-RU" altLang="ru-RU" b="1" i="1">
                <a:solidFill>
                  <a:srgbClr val="C00000"/>
                </a:solidFill>
              </a:rPr>
              <a:t>                               </a:t>
            </a:r>
            <a:r>
              <a:rPr lang="ru-RU" altLang="ru-RU" sz="1400" b="1" i="1"/>
              <a:t>А. Югов. Думы о русском слове.</a:t>
            </a:r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22338" y="3340100"/>
            <a:ext cx="561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</a:rPr>
              <a:t>Вся выразительность прозы – в глаголе, ибо … глагол — это  </a:t>
            </a:r>
            <a:r>
              <a:rPr lang="ru-RU" altLang="ru-RU" b="1" i="1" u="sng">
                <a:solidFill>
                  <a:srgbClr val="002060"/>
                </a:solidFill>
              </a:rPr>
              <a:t>действенность</a:t>
            </a:r>
            <a:r>
              <a:rPr lang="ru-RU" altLang="ru-RU" b="1" i="1">
                <a:solidFill>
                  <a:srgbClr val="002060"/>
                </a:solidFill>
              </a:rPr>
              <a:t> характера...</a:t>
            </a:r>
          </a:p>
          <a:p>
            <a:r>
              <a:rPr lang="ru-RU" altLang="ru-RU" b="1" i="1"/>
              <a:t>                                   </a:t>
            </a:r>
            <a:r>
              <a:rPr lang="ru-RU" altLang="ru-RU" sz="1200" b="1" i="1"/>
              <a:t>Ю. Бондарев</a:t>
            </a:r>
            <a:endParaRPr lang="ru-RU" altLang="ru-RU" sz="12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0550" y="4462463"/>
            <a:ext cx="558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Блиц-этюд:</a:t>
            </a:r>
            <a:r>
              <a:rPr lang="ru-RU" altLang="ru-RU"/>
              <a:t>    </a:t>
            </a:r>
            <a:r>
              <a:rPr lang="ru-RU" altLang="ru-RU" b="1">
                <a:solidFill>
                  <a:srgbClr val="C00000"/>
                </a:solidFill>
              </a:rPr>
              <a:t>Глаголы, определяющие  действенность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    </a:t>
            </a:r>
            <a:r>
              <a:rPr lang="ru-RU" altLang="ru-RU" sz="1600" b="1">
                <a:solidFill>
                  <a:srgbClr val="002060"/>
                </a:solidFill>
              </a:rPr>
              <a:t>разминка  </a:t>
            </a:r>
            <a:r>
              <a:rPr lang="ru-RU" altLang="ru-RU" sz="1600">
                <a:solidFill>
                  <a:srgbClr val="C00000"/>
                </a:solidFill>
              </a:rPr>
              <a:t> </a:t>
            </a:r>
            <a:r>
              <a:rPr lang="ru-RU" altLang="ru-RU" b="1">
                <a:solidFill>
                  <a:srgbClr val="C00000"/>
                </a:solidFill>
              </a:rPr>
              <a:t>                 (статику?)моего  характера…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0350" y="5597525"/>
            <a:ext cx="667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</a:rPr>
              <a:t>Задание</a:t>
            </a:r>
            <a:r>
              <a:rPr lang="ru-RU" altLang="ru-RU" i="1">
                <a:solidFill>
                  <a:srgbClr val="002060"/>
                </a:solidFill>
              </a:rPr>
              <a:t> </a:t>
            </a:r>
            <a:r>
              <a:rPr lang="ru-RU" altLang="ru-RU"/>
              <a:t>: По  ходу урока обдумывайте глаголы  (и  производные),</a:t>
            </a:r>
          </a:p>
          <a:p>
            <a:pPr eaLnBrk="1" hangingPunct="1"/>
            <a:r>
              <a:rPr lang="ru-RU" altLang="ru-RU"/>
              <a:t>которые отразят вашу работу на уроке </a:t>
            </a:r>
          </a:p>
        </p:txBody>
      </p:sp>
      <p:pic>
        <p:nvPicPr>
          <p:cNvPr id="3083" name="Picture 2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549900"/>
            <a:ext cx="124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31913" y="1549400"/>
            <a:ext cx="75612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1. Инфинитив (</a:t>
            </a:r>
            <a:r>
              <a:rPr lang="ru-RU" altLang="ru-RU" sz="2000" b="1" i="1"/>
              <a:t>Что делать? Что сделать</a:t>
            </a:r>
            <a:r>
              <a:rPr lang="ru-RU" altLang="ru-RU" sz="2000" b="1"/>
              <a:t>?)  - </a:t>
            </a:r>
            <a:r>
              <a:rPr lang="ru-RU" altLang="ru-RU" sz="1600" i="1"/>
              <a:t>начальная форма </a:t>
            </a:r>
            <a:r>
              <a:rPr lang="ru-RU" altLang="ru-RU" sz="2000" b="1"/>
              <a:t>глагола </a:t>
            </a:r>
            <a:r>
              <a:rPr lang="ru-RU" altLang="ru-RU" sz="1600"/>
              <a:t>(</a:t>
            </a:r>
            <a:r>
              <a:rPr lang="ru-RU" altLang="ru-RU" sz="1600" i="1"/>
              <a:t>обобщенное значение действия, без проявления лица, числа, рода)   </a:t>
            </a:r>
          </a:p>
          <a:p>
            <a:pPr eaLnBrk="1" hangingPunct="1"/>
            <a:r>
              <a:rPr lang="ru-RU" altLang="ru-RU" sz="2000" b="1"/>
              <a:t>2. вид </a:t>
            </a:r>
            <a:r>
              <a:rPr lang="ru-RU" altLang="ru-RU" sz="1600"/>
              <a:t>(</a:t>
            </a:r>
            <a:r>
              <a:rPr lang="ru-RU" altLang="ru-RU" sz="1600" i="1"/>
              <a:t>совершенный – что сделать? несовершенный – что делать?)</a:t>
            </a:r>
          </a:p>
          <a:p>
            <a:pPr eaLnBrk="1" hangingPunct="1"/>
            <a:r>
              <a:rPr lang="ru-RU" altLang="ru-RU" sz="2000" b="1"/>
              <a:t>3. спряжение </a:t>
            </a:r>
            <a:r>
              <a:rPr lang="ru-RU" altLang="ru-RU" sz="2000"/>
              <a:t>(</a:t>
            </a:r>
            <a:r>
              <a:rPr lang="ru-RU" altLang="ru-RU" sz="1600" i="1"/>
              <a:t>изменение по лицам и числам, 1,2</a:t>
            </a:r>
            <a:r>
              <a:rPr lang="ru-RU" altLang="ru-RU" sz="1600" b="1"/>
              <a:t>)</a:t>
            </a:r>
          </a:p>
          <a:p>
            <a:pPr eaLnBrk="1" hangingPunct="1"/>
            <a:r>
              <a:rPr lang="ru-RU" altLang="ru-RU" sz="2000" b="1"/>
              <a:t>4. Переходность  </a:t>
            </a:r>
            <a:r>
              <a:rPr lang="ru-RU" altLang="ru-RU" sz="1600" i="1"/>
              <a:t>(способность сочетаться с сущ. в вин. пад.без предлога)</a:t>
            </a:r>
          </a:p>
          <a:p>
            <a:pPr eaLnBrk="1" hangingPunct="1"/>
            <a:r>
              <a:rPr lang="ru-RU" altLang="ru-RU" sz="2000" b="1"/>
              <a:t>5. Возвратность </a:t>
            </a:r>
            <a:r>
              <a:rPr lang="ru-RU" altLang="ru-RU" sz="1600"/>
              <a:t>(</a:t>
            </a:r>
            <a:r>
              <a:rPr lang="ru-RU" altLang="ru-RU" sz="1600" i="1"/>
              <a:t>наличие или отсутствие суф-са  </a:t>
            </a:r>
            <a:r>
              <a:rPr lang="ru-RU" altLang="ru-RU" sz="1600" b="1"/>
              <a:t>-</a:t>
            </a:r>
            <a:r>
              <a:rPr lang="ru-RU" altLang="ru-RU" sz="1600"/>
              <a:t>СЯ, -СЬ</a:t>
            </a:r>
            <a:r>
              <a:rPr lang="ru-RU" altLang="ru-RU" sz="1600" b="1"/>
              <a:t>)</a:t>
            </a:r>
          </a:p>
          <a:p>
            <a:pPr eaLnBrk="1" hangingPunct="1"/>
            <a:r>
              <a:rPr lang="ru-RU" altLang="ru-RU" sz="2000" b="1"/>
              <a:t>6. Наклонение </a:t>
            </a:r>
            <a:r>
              <a:rPr lang="ru-RU" altLang="ru-RU" sz="1600"/>
              <a:t>(</a:t>
            </a:r>
            <a:r>
              <a:rPr lang="ru-RU" altLang="ru-RU" sz="1600" i="1"/>
              <a:t>изъявительное, условное, повелительное)</a:t>
            </a:r>
          </a:p>
          <a:p>
            <a:pPr eaLnBrk="1" hangingPunct="1"/>
            <a:r>
              <a:rPr lang="ru-RU" altLang="ru-RU" sz="2000" b="1"/>
              <a:t>7. Время </a:t>
            </a:r>
            <a:r>
              <a:rPr lang="ru-RU" altLang="ru-RU" sz="1600"/>
              <a:t>(</a:t>
            </a:r>
            <a:r>
              <a:rPr lang="ru-RU" altLang="ru-RU" sz="1600" i="1"/>
              <a:t>прошедшее, настоящее, будущее)</a:t>
            </a:r>
          </a:p>
          <a:p>
            <a:pPr eaLnBrk="1" hangingPunct="1"/>
            <a:r>
              <a:rPr lang="ru-RU" altLang="ru-RU" sz="2000" b="1"/>
              <a:t>8. лицо </a:t>
            </a:r>
            <a:r>
              <a:rPr lang="ru-RU" altLang="ru-RU" sz="1600"/>
              <a:t>(</a:t>
            </a:r>
            <a:r>
              <a:rPr lang="ru-RU" altLang="ru-RU" sz="1600" i="1"/>
              <a:t>если есть</a:t>
            </a:r>
            <a:r>
              <a:rPr lang="ru-RU" altLang="ru-RU" sz="1600"/>
              <a:t>)</a:t>
            </a:r>
          </a:p>
          <a:p>
            <a:pPr eaLnBrk="1" hangingPunct="1"/>
            <a:r>
              <a:rPr lang="ru-RU" altLang="ru-RU" sz="2000" b="1"/>
              <a:t>9. число </a:t>
            </a:r>
            <a:r>
              <a:rPr lang="ru-RU" altLang="ru-RU" sz="1600"/>
              <a:t>(</a:t>
            </a:r>
            <a:r>
              <a:rPr lang="ru-RU" altLang="ru-RU" sz="1600" i="1"/>
              <a:t>если есть</a:t>
            </a:r>
            <a:r>
              <a:rPr lang="ru-RU" altLang="ru-RU" sz="1600"/>
              <a:t>)</a:t>
            </a:r>
          </a:p>
          <a:p>
            <a:pPr eaLnBrk="1" hangingPunct="1"/>
            <a:r>
              <a:rPr lang="ru-RU" altLang="ru-RU" sz="2000" b="1"/>
              <a:t>10. род </a:t>
            </a:r>
            <a:r>
              <a:rPr lang="ru-RU" altLang="ru-RU" sz="1600"/>
              <a:t>(</a:t>
            </a:r>
            <a:r>
              <a:rPr lang="ru-RU" altLang="ru-RU" sz="1600" i="1"/>
              <a:t>если есть</a:t>
            </a:r>
            <a:r>
              <a:rPr lang="ru-RU" altLang="ru-RU" sz="1600"/>
              <a:t>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9825" y="728663"/>
            <a:ext cx="71342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Какие из  признаков (категорий) и понятий  глагола  необходимы , для  раскрытия  темы?</a:t>
            </a:r>
          </a:p>
        </p:txBody>
      </p:sp>
      <p:pic>
        <p:nvPicPr>
          <p:cNvPr id="4100" name="Picture 4" descr="C:\Users\Наталья Владимировна\мои документы\мое\документы, публикации\для оформления\анимация\понял!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28" y="4365624"/>
            <a:ext cx="15113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06563" y="1936750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39888" y="2852738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20850" y="3716338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39888" y="4076700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39888" y="4365625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20850" y="4652963"/>
            <a:ext cx="1352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39888" y="2565400"/>
            <a:ext cx="135255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4872038" y="981075"/>
            <a:ext cx="0" cy="3667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00800" y="981075"/>
            <a:ext cx="382588" cy="2968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3913" y="1409700"/>
            <a:ext cx="1771650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Изъявительное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7525" y="1470025"/>
            <a:ext cx="1171575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Условное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1163" y="1406525"/>
            <a:ext cx="1782762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Повелительное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89213" y="1046163"/>
            <a:ext cx="346075" cy="2381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6538" y="1857375"/>
            <a:ext cx="258762" cy="3190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63588" y="1949450"/>
            <a:ext cx="287337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20"/>
          <p:cNvSpPr txBox="1">
            <a:spLocks noChangeArrowheads="1"/>
          </p:cNvSpPr>
          <p:nvPr/>
        </p:nvSpPr>
        <p:spPr bwMode="auto">
          <a:xfrm>
            <a:off x="200025" y="1993900"/>
            <a:ext cx="11541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 sz="1400" b="1" u="sng">
                <a:solidFill>
                  <a:srgbClr val="C00000"/>
                </a:solidFill>
              </a:rPr>
              <a:t>прошедшем</a:t>
            </a:r>
          </a:p>
          <a:p>
            <a:pPr algn="ctr" eaLnBrk="1" hangingPunct="1"/>
            <a:r>
              <a:rPr lang="ru-RU" altLang="ru-RU" sz="1400"/>
              <a:t>времени</a:t>
            </a:r>
          </a:p>
        </p:txBody>
      </p:sp>
      <p:sp>
        <p:nvSpPr>
          <p:cNvPr id="4107" name="TextBox 21"/>
          <p:cNvSpPr txBox="1">
            <a:spLocks noChangeArrowheads="1"/>
          </p:cNvSpPr>
          <p:nvPr/>
        </p:nvSpPr>
        <p:spPr bwMode="auto">
          <a:xfrm>
            <a:off x="1484313" y="2254250"/>
            <a:ext cx="1057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u="sng">
                <a:solidFill>
                  <a:srgbClr val="C00000"/>
                </a:solidFill>
              </a:rPr>
              <a:t>настоящем</a:t>
            </a:r>
          </a:p>
          <a:p>
            <a:pPr algn="ctr" eaLnBrk="1" hangingPunct="1"/>
            <a:r>
              <a:rPr lang="ru-RU" altLang="ru-RU" sz="1400"/>
              <a:t>времени</a:t>
            </a:r>
          </a:p>
        </p:txBody>
      </p:sp>
      <p:sp>
        <p:nvSpPr>
          <p:cNvPr id="4108" name="TextBox 22"/>
          <p:cNvSpPr txBox="1">
            <a:spLocks noChangeArrowheads="1"/>
          </p:cNvSpPr>
          <p:nvPr/>
        </p:nvSpPr>
        <p:spPr bwMode="auto">
          <a:xfrm>
            <a:off x="2776538" y="2241550"/>
            <a:ext cx="90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u="sng">
                <a:solidFill>
                  <a:srgbClr val="C00000"/>
                </a:solidFill>
              </a:rPr>
              <a:t>будущем</a:t>
            </a:r>
          </a:p>
          <a:p>
            <a:pPr eaLnBrk="1" hangingPunct="1"/>
            <a:r>
              <a:rPr lang="ru-RU" altLang="ru-RU" sz="1400"/>
              <a:t> времени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306638" y="2794000"/>
            <a:ext cx="144462" cy="261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68613" y="2774950"/>
            <a:ext cx="160337" cy="300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60413" y="2838450"/>
            <a:ext cx="0" cy="303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32"/>
          <p:cNvSpPr txBox="1">
            <a:spLocks noChangeArrowheads="1"/>
          </p:cNvSpPr>
          <p:nvPr/>
        </p:nvSpPr>
        <p:spPr bwMode="auto">
          <a:xfrm>
            <a:off x="2136775" y="3028950"/>
            <a:ext cx="1184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Изменяютс</a:t>
            </a:r>
            <a:r>
              <a:rPr lang="ru-RU" altLang="ru-RU" sz="1600">
                <a:solidFill>
                  <a:srgbClr val="002060"/>
                </a:solidFill>
              </a:rPr>
              <a:t>я</a:t>
            </a:r>
            <a:r>
              <a:rPr lang="ru-RU" altLang="ru-RU" sz="1600" b="1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1400" b="1" u="sng"/>
              <a:t>по </a:t>
            </a:r>
            <a:r>
              <a:rPr lang="ru-RU" altLang="ru-RU" sz="1400" b="1" i="1" u="sng"/>
              <a:t>лицам</a:t>
            </a:r>
            <a:r>
              <a:rPr lang="ru-RU" altLang="ru-RU" sz="1400" b="1" u="sng"/>
              <a:t> </a:t>
            </a:r>
          </a:p>
          <a:p>
            <a:pPr algn="ctr" eaLnBrk="1" hangingPunct="1"/>
            <a:r>
              <a:rPr lang="ru-RU" altLang="ru-RU" sz="1400" b="1" u="sng"/>
              <a:t>и </a:t>
            </a:r>
            <a:r>
              <a:rPr lang="ru-RU" altLang="ru-RU" sz="1400" b="1" i="1" u="sng"/>
              <a:t>числам</a:t>
            </a:r>
          </a:p>
        </p:txBody>
      </p:sp>
      <p:sp>
        <p:nvSpPr>
          <p:cNvPr id="4113" name="TextBox 33"/>
          <p:cNvSpPr txBox="1">
            <a:spLocks noChangeArrowheads="1"/>
          </p:cNvSpPr>
          <p:nvPr/>
        </p:nvSpPr>
        <p:spPr bwMode="auto">
          <a:xfrm>
            <a:off x="187325" y="3089275"/>
            <a:ext cx="147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2060"/>
                </a:solidFill>
              </a:rPr>
              <a:t>Изменяются</a:t>
            </a:r>
          </a:p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 </a:t>
            </a:r>
            <a:r>
              <a:rPr lang="ru-RU" altLang="ru-RU" sz="1400" b="1" u="sng"/>
              <a:t>по числам,</a:t>
            </a:r>
          </a:p>
          <a:p>
            <a:pPr eaLnBrk="1" hangingPunct="1"/>
            <a:r>
              <a:rPr lang="ru-RU" altLang="ru-RU" sz="1400" b="1" u="sng"/>
              <a:t>в ед.ч -по родам</a:t>
            </a:r>
          </a:p>
        </p:txBody>
      </p:sp>
      <p:sp>
        <p:nvSpPr>
          <p:cNvPr id="3091" name="TextBox 38"/>
          <p:cNvSpPr txBox="1">
            <a:spLocks noChangeArrowheads="1"/>
          </p:cNvSpPr>
          <p:nvPr/>
        </p:nvSpPr>
        <p:spPr bwMode="auto">
          <a:xfrm>
            <a:off x="4302125" y="2605088"/>
            <a:ext cx="14763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u="sng"/>
              <a:t>Действи</a:t>
            </a:r>
            <a:r>
              <a:rPr lang="ru-RU" altLang="ru-RU" sz="1600" b="1"/>
              <a:t>е,</a:t>
            </a:r>
          </a:p>
          <a:p>
            <a:pPr algn="ctr" eaLnBrk="1" hangingPunct="1"/>
            <a:r>
              <a:rPr lang="ru-RU" altLang="ru-RU" sz="1600" b="1"/>
              <a:t>которое</a:t>
            </a:r>
          </a:p>
          <a:p>
            <a:pPr algn="ctr" eaLnBrk="1" hangingPunct="1"/>
            <a:r>
              <a:rPr lang="ru-RU" altLang="ru-RU" sz="1600" b="1" i="1" u="sng"/>
              <a:t>могло</a:t>
            </a:r>
            <a:r>
              <a:rPr lang="ru-RU" altLang="ru-RU" sz="1600" b="1"/>
              <a:t> </a:t>
            </a:r>
            <a:r>
              <a:rPr lang="ru-RU" altLang="ru-RU" sz="2000" b="1">
                <a:solidFill>
                  <a:srgbClr val="C00000"/>
                </a:solidFill>
              </a:rPr>
              <a:t>бы</a:t>
            </a:r>
          </a:p>
          <a:p>
            <a:pPr algn="ctr" eaLnBrk="1" hangingPunct="1"/>
            <a:r>
              <a:rPr lang="ru-RU" altLang="ru-RU" sz="1600" b="1"/>
              <a:t>   совершиться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913313" y="2039938"/>
            <a:ext cx="0" cy="4032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TextBox 42"/>
          <p:cNvSpPr txBox="1">
            <a:spLocks noChangeArrowheads="1"/>
          </p:cNvSpPr>
          <p:nvPr/>
        </p:nvSpPr>
        <p:spPr bwMode="auto">
          <a:xfrm>
            <a:off x="6826250" y="2605088"/>
            <a:ext cx="1652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/>
              <a:t>Просьба, приказ</a:t>
            </a:r>
          </a:p>
          <a:p>
            <a:pPr algn="ctr" eaLnBrk="1" hangingPunct="1"/>
            <a:r>
              <a:rPr lang="ru-RU" altLang="ru-RU" sz="1600" b="1" i="1" u="sng"/>
              <a:t>побуждение</a:t>
            </a:r>
            <a:r>
              <a:rPr lang="ru-RU" altLang="ru-RU" sz="1600" b="1"/>
              <a:t> к</a:t>
            </a:r>
          </a:p>
          <a:p>
            <a:pPr algn="ctr" eaLnBrk="1" hangingPunct="1"/>
            <a:r>
              <a:rPr lang="ru-RU" altLang="ru-RU" sz="1600" b="1" u="sng"/>
              <a:t>действию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7553325" y="2014538"/>
            <a:ext cx="0" cy="4032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27000" y="4941888"/>
            <a:ext cx="8826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924300" y="2112963"/>
            <a:ext cx="0" cy="25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6196013" y="2081213"/>
            <a:ext cx="55562" cy="263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12725" y="115888"/>
            <a:ext cx="8740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58"/>
          <p:cNvSpPr txBox="1">
            <a:spLocks noChangeArrowheads="1"/>
          </p:cNvSpPr>
          <p:nvPr/>
        </p:nvSpPr>
        <p:spPr bwMode="auto">
          <a:xfrm>
            <a:off x="3917950" y="3940175"/>
            <a:ext cx="2303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Учился   бы, училась бы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Сделал  бы, сделали бы</a:t>
            </a:r>
          </a:p>
        </p:txBody>
      </p:sp>
      <p:sp>
        <p:nvSpPr>
          <p:cNvPr id="4123" name="TextBox 59"/>
          <p:cNvSpPr txBox="1">
            <a:spLocks noChangeArrowheads="1"/>
          </p:cNvSpPr>
          <p:nvPr/>
        </p:nvSpPr>
        <p:spPr bwMode="auto">
          <a:xfrm>
            <a:off x="6521450" y="3838575"/>
            <a:ext cx="206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</a:rPr>
              <a:t>Учись, учитесь 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</a:rPr>
              <a:t>Сделай , сделайте</a:t>
            </a:r>
          </a:p>
        </p:txBody>
      </p:sp>
      <p:sp>
        <p:nvSpPr>
          <p:cNvPr id="4124" name="TextBox 65"/>
          <p:cNvSpPr txBox="1">
            <a:spLocks noChangeArrowheads="1"/>
          </p:cNvSpPr>
          <p:nvPr/>
        </p:nvSpPr>
        <p:spPr bwMode="auto">
          <a:xfrm>
            <a:off x="301625" y="3970338"/>
            <a:ext cx="109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2060"/>
                </a:solidFill>
              </a:rPr>
              <a:t>Учился</a:t>
            </a:r>
          </a:p>
          <a:p>
            <a:pPr eaLnBrk="1" hangingPunct="1"/>
            <a:r>
              <a:rPr lang="ru-RU" altLang="ru-RU" sz="1600" b="1" i="1">
                <a:solidFill>
                  <a:srgbClr val="002060"/>
                </a:solidFill>
              </a:rPr>
              <a:t>научился  </a:t>
            </a:r>
          </a:p>
        </p:txBody>
      </p:sp>
      <p:sp>
        <p:nvSpPr>
          <p:cNvPr id="4125" name="TextBox 66"/>
          <p:cNvSpPr txBox="1">
            <a:spLocks noChangeArrowheads="1"/>
          </p:cNvSpPr>
          <p:nvPr/>
        </p:nvSpPr>
        <p:spPr bwMode="auto">
          <a:xfrm>
            <a:off x="1489075" y="4075113"/>
            <a:ext cx="668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2060"/>
                </a:solidFill>
              </a:rPr>
              <a:t>учусь</a:t>
            </a:r>
          </a:p>
        </p:txBody>
      </p:sp>
      <p:sp>
        <p:nvSpPr>
          <p:cNvPr id="4126" name="TextBox 67"/>
          <p:cNvSpPr txBox="1">
            <a:spLocks noChangeArrowheads="1"/>
          </p:cNvSpPr>
          <p:nvPr/>
        </p:nvSpPr>
        <p:spPr bwMode="auto">
          <a:xfrm>
            <a:off x="2338388" y="3981450"/>
            <a:ext cx="1404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2060"/>
                </a:solidFill>
              </a:rPr>
              <a:t>Буду учиться</a:t>
            </a:r>
          </a:p>
          <a:p>
            <a:pPr eaLnBrk="1" hangingPunct="1"/>
            <a:r>
              <a:rPr lang="ru-RU" altLang="ru-RU" sz="1600" b="1" i="1">
                <a:solidFill>
                  <a:srgbClr val="002060"/>
                </a:solidFill>
              </a:rPr>
              <a:t>научишься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728913" y="487363"/>
            <a:ext cx="3806825" cy="4095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    </a:t>
            </a:r>
            <a:r>
              <a:rPr lang="ru-RU" sz="2400" b="1" dirty="0">
                <a:solidFill>
                  <a:srgbClr val="C00000"/>
                </a:solidFill>
              </a:rPr>
              <a:t>Наклонение  глагола</a:t>
            </a:r>
          </a:p>
        </p:txBody>
      </p:sp>
      <p:sp>
        <p:nvSpPr>
          <p:cNvPr id="5152" name="TextBox 26"/>
          <p:cNvSpPr txBox="1">
            <a:spLocks noChangeArrowheads="1"/>
          </p:cNvSpPr>
          <p:nvPr/>
        </p:nvSpPr>
        <p:spPr bwMode="auto">
          <a:xfrm>
            <a:off x="384175" y="5070475"/>
            <a:ext cx="593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Кв</a:t>
            </a:r>
            <a:r>
              <a:rPr lang="ru-RU" altLang="ru-RU" sz="2400" b="1">
                <a:solidFill>
                  <a:srgbClr val="002060"/>
                </a:solidFill>
              </a:rPr>
              <a:t> . </a:t>
            </a:r>
            <a:r>
              <a:rPr lang="ru-RU" altLang="ru-RU" sz="2000" b="1">
                <a:solidFill>
                  <a:srgbClr val="002060"/>
                </a:solidFill>
              </a:rPr>
              <a:t>1.  </a:t>
            </a:r>
            <a:r>
              <a:rPr lang="ru-RU" altLang="ru-RU" sz="2000" b="1" i="1" u="sng">
                <a:solidFill>
                  <a:srgbClr val="002060"/>
                </a:solidFill>
              </a:rPr>
              <a:t>Все ли  </a:t>
            </a:r>
            <a:r>
              <a:rPr lang="ru-RU" altLang="ru-RU" sz="2000" b="1">
                <a:solidFill>
                  <a:srgbClr val="002060"/>
                </a:solidFill>
              </a:rPr>
              <a:t>глаголы имеют  </a:t>
            </a:r>
            <a:r>
              <a:rPr lang="ru-RU" altLang="ru-RU" sz="2000" b="1" i="1" u="sng">
                <a:solidFill>
                  <a:srgbClr val="002060"/>
                </a:solidFill>
              </a:rPr>
              <a:t>личные  окончания</a:t>
            </a:r>
            <a:r>
              <a:rPr lang="ru-RU" altLang="ru-RU" sz="2000" b="1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7163" y="6453188"/>
            <a:ext cx="8796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27000" y="115888"/>
            <a:ext cx="60325" cy="633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8953500" y="115888"/>
            <a:ext cx="0" cy="633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6" name="TextBox 49"/>
          <p:cNvSpPr txBox="1">
            <a:spLocks noChangeArrowheads="1"/>
          </p:cNvSpPr>
          <p:nvPr/>
        </p:nvSpPr>
        <p:spPr bwMode="auto">
          <a:xfrm>
            <a:off x="6238875" y="5146675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(проявляют лицо = спрягаются)</a:t>
            </a:r>
          </a:p>
        </p:txBody>
      </p:sp>
      <p:sp>
        <p:nvSpPr>
          <p:cNvPr id="4133" name="TextBox 52"/>
          <p:cNvSpPr txBox="1">
            <a:spLocks noChangeArrowheads="1"/>
          </p:cNvSpPr>
          <p:nvPr/>
        </p:nvSpPr>
        <p:spPr bwMode="auto">
          <a:xfrm>
            <a:off x="925513" y="5661025"/>
            <a:ext cx="7596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Вывод</a:t>
            </a:r>
            <a:r>
              <a:rPr lang="ru-RU" altLang="ru-RU" b="1">
                <a:solidFill>
                  <a:srgbClr val="C00000"/>
                </a:solidFill>
              </a:rPr>
              <a:t>:  </a:t>
            </a:r>
            <a:r>
              <a:rPr lang="ru-RU" altLang="ru-RU">
                <a:solidFill>
                  <a:srgbClr val="C00000"/>
                </a:solidFill>
              </a:rPr>
              <a:t>По </a:t>
            </a:r>
            <a:r>
              <a:rPr lang="ru-RU" altLang="ru-RU" b="1">
                <a:solidFill>
                  <a:srgbClr val="C00000"/>
                </a:solidFill>
              </a:rPr>
              <a:t> лицам </a:t>
            </a:r>
            <a:r>
              <a:rPr lang="ru-RU" altLang="ru-RU">
                <a:solidFill>
                  <a:srgbClr val="C00000"/>
                </a:solidFill>
              </a:rPr>
              <a:t>и</a:t>
            </a:r>
            <a:r>
              <a:rPr lang="ru-RU" altLang="ru-RU" b="1">
                <a:solidFill>
                  <a:srgbClr val="C00000"/>
                </a:solidFill>
              </a:rPr>
              <a:t> числам  </a:t>
            </a:r>
            <a:r>
              <a:rPr lang="ru-RU" altLang="ru-RU">
                <a:solidFill>
                  <a:srgbClr val="C00000"/>
                </a:solidFill>
              </a:rPr>
              <a:t>изменяются  (</a:t>
            </a:r>
            <a:r>
              <a:rPr lang="ru-RU" altLang="ru-RU" sz="1600" i="1">
                <a:solidFill>
                  <a:srgbClr val="C00000"/>
                </a:solidFill>
              </a:rPr>
              <a:t>спрягаются)</a:t>
            </a:r>
            <a:r>
              <a:rPr lang="ru-RU" altLang="ru-RU">
                <a:solidFill>
                  <a:srgbClr val="C00000"/>
                </a:solidFill>
              </a:rPr>
              <a:t> </a:t>
            </a:r>
            <a:r>
              <a:rPr lang="ru-RU" altLang="ru-RU" b="1">
                <a:solidFill>
                  <a:srgbClr val="C00000"/>
                </a:solidFill>
              </a:rPr>
              <a:t>только </a:t>
            </a:r>
            <a:r>
              <a:rPr lang="ru-RU" altLang="ru-RU">
                <a:solidFill>
                  <a:srgbClr val="C00000"/>
                </a:solidFill>
              </a:rPr>
              <a:t>глаголы  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               изъявительного    </a:t>
            </a:r>
            <a:r>
              <a:rPr lang="ru-RU" altLang="ru-RU">
                <a:solidFill>
                  <a:srgbClr val="C00000"/>
                </a:solidFill>
              </a:rPr>
              <a:t>наклонения</a:t>
            </a:r>
            <a:r>
              <a:rPr lang="ru-RU" altLang="ru-RU" b="1">
                <a:solidFill>
                  <a:srgbClr val="C00000"/>
                </a:solidFill>
              </a:rPr>
              <a:t>   в </a:t>
            </a:r>
            <a:r>
              <a:rPr lang="ru-RU" altLang="ru-RU" b="1" i="1">
                <a:solidFill>
                  <a:srgbClr val="C00000"/>
                </a:solidFill>
              </a:rPr>
              <a:t>настоящем </a:t>
            </a:r>
            <a:r>
              <a:rPr lang="ru-RU" altLang="ru-RU" i="1">
                <a:solidFill>
                  <a:srgbClr val="C00000"/>
                </a:solidFill>
              </a:rPr>
              <a:t>и</a:t>
            </a:r>
            <a:r>
              <a:rPr lang="ru-RU" altLang="ru-RU" b="1" i="1">
                <a:solidFill>
                  <a:srgbClr val="C00000"/>
                </a:solidFill>
              </a:rPr>
              <a:t> будущем </a:t>
            </a:r>
            <a:r>
              <a:rPr lang="ru-RU" altLang="ru-RU">
                <a:solidFill>
                  <a:srgbClr val="C00000"/>
                </a:solidFill>
              </a:rPr>
              <a:t>времени </a:t>
            </a:r>
          </a:p>
        </p:txBody>
      </p:sp>
      <p:sp>
        <p:nvSpPr>
          <p:cNvPr id="4134" name="TextBox 53"/>
          <p:cNvSpPr txBox="1">
            <a:spLocks noChangeArrowheads="1"/>
          </p:cNvSpPr>
          <p:nvPr/>
        </p:nvSpPr>
        <p:spPr bwMode="auto">
          <a:xfrm>
            <a:off x="384175" y="307975"/>
            <a:ext cx="2208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Как значение наклонения</a:t>
            </a:r>
          </a:p>
          <a:p>
            <a:pPr eaLnBrk="1" hangingPunct="1"/>
            <a:r>
              <a:rPr lang="ru-RU" altLang="ru-RU" sz="1400" b="1"/>
              <a:t>влияет на способность</a:t>
            </a:r>
          </a:p>
          <a:p>
            <a:pPr eaLnBrk="1" hangingPunct="1"/>
            <a:r>
              <a:rPr lang="ru-RU" altLang="ru-RU" sz="1400" b="1"/>
              <a:t>глагола к изменению?</a:t>
            </a:r>
          </a:p>
        </p:txBody>
      </p:sp>
      <p:sp>
        <p:nvSpPr>
          <p:cNvPr id="4135" name="TextBox 55"/>
          <p:cNvSpPr txBox="1">
            <a:spLocks noChangeArrowheads="1"/>
          </p:cNvSpPr>
          <p:nvPr/>
        </p:nvSpPr>
        <p:spPr bwMode="auto">
          <a:xfrm>
            <a:off x="1330325" y="1922463"/>
            <a:ext cx="121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u="sng"/>
              <a:t>Действие  в</a:t>
            </a:r>
          </a:p>
        </p:txBody>
      </p:sp>
      <p:pic>
        <p:nvPicPr>
          <p:cNvPr id="5160" name="Picture 59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66700"/>
            <a:ext cx="124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106" grpId="0"/>
      <p:bldP spid="4107" grpId="0"/>
      <p:bldP spid="4108" grpId="0"/>
      <p:bldP spid="4112" grpId="0"/>
      <p:bldP spid="4113" grpId="0"/>
      <p:bldP spid="3091" grpId="0"/>
      <p:bldP spid="3093" grpId="0"/>
      <p:bldP spid="4122" grpId="0"/>
      <p:bldP spid="4123" grpId="0"/>
      <p:bldP spid="4124" grpId="0"/>
      <p:bldP spid="4125" grpId="0"/>
      <p:bldP spid="4126" grpId="0"/>
      <p:bldP spid="70" grpId="0" animBg="1"/>
      <p:bldP spid="4133" grpId="0"/>
      <p:bldP spid="4134" grpId="0"/>
      <p:bldP spid="4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кругленный прямоугольник 76"/>
          <p:cNvSpPr/>
          <p:nvPr/>
        </p:nvSpPr>
        <p:spPr>
          <a:xfrm>
            <a:off x="3051175" y="212725"/>
            <a:ext cx="3003550" cy="444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       Лицо  глагола </a:t>
            </a:r>
          </a:p>
        </p:txBody>
      </p:sp>
      <p:sp>
        <p:nvSpPr>
          <p:cNvPr id="3106" name="TextBox 77"/>
          <p:cNvSpPr txBox="1">
            <a:spLocks noChangeArrowheads="1"/>
          </p:cNvSpPr>
          <p:nvPr/>
        </p:nvSpPr>
        <p:spPr bwMode="auto">
          <a:xfrm>
            <a:off x="588963" y="1535113"/>
            <a:ext cx="113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 лицо.  </a:t>
            </a:r>
            <a:r>
              <a:rPr lang="ru-RU" altLang="ru-RU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3107" name="TextBox 78"/>
          <p:cNvSpPr txBox="1">
            <a:spLocks noChangeArrowheads="1"/>
          </p:cNvSpPr>
          <p:nvPr/>
        </p:nvSpPr>
        <p:spPr bwMode="auto">
          <a:xfrm>
            <a:off x="866775" y="817563"/>
            <a:ext cx="1855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 u="sng">
                <a:solidFill>
                  <a:srgbClr val="002060"/>
                </a:solidFill>
              </a:rPr>
              <a:t>Единственное  число</a:t>
            </a:r>
          </a:p>
        </p:txBody>
      </p:sp>
      <p:sp>
        <p:nvSpPr>
          <p:cNvPr id="3108" name="TextBox 79"/>
          <p:cNvSpPr txBox="1">
            <a:spLocks noChangeArrowheads="1"/>
          </p:cNvSpPr>
          <p:nvPr/>
        </p:nvSpPr>
        <p:spPr bwMode="auto">
          <a:xfrm>
            <a:off x="6296025" y="793750"/>
            <a:ext cx="206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 u="sng">
                <a:solidFill>
                  <a:srgbClr val="002060"/>
                </a:solidFill>
              </a:rPr>
              <a:t>Множественное  число</a:t>
            </a:r>
          </a:p>
        </p:txBody>
      </p:sp>
      <p:sp>
        <p:nvSpPr>
          <p:cNvPr id="3109" name="TextBox 80"/>
          <p:cNvSpPr txBox="1">
            <a:spLocks noChangeArrowheads="1"/>
          </p:cNvSpPr>
          <p:nvPr/>
        </p:nvSpPr>
        <p:spPr bwMode="auto">
          <a:xfrm>
            <a:off x="4651375" y="1527175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 лицо   </a:t>
            </a:r>
            <a:r>
              <a:rPr lang="ru-RU" altLang="ru-RU" b="1">
                <a:solidFill>
                  <a:srgbClr val="C00000"/>
                </a:solidFill>
              </a:rPr>
              <a:t>МЫ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4532313" y="1196975"/>
            <a:ext cx="0" cy="157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TextBox 83"/>
          <p:cNvSpPr txBox="1">
            <a:spLocks noChangeArrowheads="1"/>
          </p:cNvSpPr>
          <p:nvPr/>
        </p:nvSpPr>
        <p:spPr bwMode="auto">
          <a:xfrm>
            <a:off x="560388" y="2009775"/>
            <a:ext cx="128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 лицо   </a:t>
            </a:r>
            <a:r>
              <a:rPr lang="ru-RU" altLang="ru-RU" b="1">
                <a:solidFill>
                  <a:srgbClr val="C00000"/>
                </a:solidFill>
              </a:rPr>
              <a:t>ТЫ</a:t>
            </a:r>
          </a:p>
        </p:txBody>
      </p:sp>
      <p:sp>
        <p:nvSpPr>
          <p:cNvPr id="3112" name="Прямоугольник 84"/>
          <p:cNvSpPr>
            <a:spLocks noChangeArrowheads="1"/>
          </p:cNvSpPr>
          <p:nvPr/>
        </p:nvSpPr>
        <p:spPr bwMode="auto">
          <a:xfrm>
            <a:off x="4683125" y="2009775"/>
            <a:ext cx="141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 лицо   </a:t>
            </a:r>
            <a:r>
              <a:rPr lang="ru-RU" altLang="ru-RU" b="1">
                <a:solidFill>
                  <a:srgbClr val="C00000"/>
                </a:solidFill>
              </a:rPr>
              <a:t>ВЫ </a:t>
            </a:r>
          </a:p>
        </p:txBody>
      </p:sp>
      <p:sp>
        <p:nvSpPr>
          <p:cNvPr id="3113" name="TextBox 87"/>
          <p:cNvSpPr txBox="1">
            <a:spLocks noChangeArrowheads="1"/>
          </p:cNvSpPr>
          <p:nvPr/>
        </p:nvSpPr>
        <p:spPr bwMode="auto">
          <a:xfrm>
            <a:off x="571500" y="244951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3 лицо   </a:t>
            </a:r>
            <a:r>
              <a:rPr lang="ru-RU" altLang="ru-RU" b="1">
                <a:solidFill>
                  <a:srgbClr val="C00000"/>
                </a:solidFill>
              </a:rPr>
              <a:t>ОН</a:t>
            </a:r>
          </a:p>
          <a:p>
            <a:pPr eaLnBrk="1" hangingPunct="1"/>
            <a:r>
              <a:rPr lang="ru-RU" altLang="ru-RU"/>
              <a:t>      </a:t>
            </a:r>
            <a:r>
              <a:rPr lang="ru-RU" altLang="ru-RU" sz="1000"/>
              <a:t>(ОНА,ОНО)</a:t>
            </a:r>
          </a:p>
        </p:txBody>
      </p:sp>
      <p:sp>
        <p:nvSpPr>
          <p:cNvPr id="3114" name="Прямоугольник 88"/>
          <p:cNvSpPr>
            <a:spLocks noChangeArrowheads="1"/>
          </p:cNvSpPr>
          <p:nvPr/>
        </p:nvSpPr>
        <p:spPr bwMode="auto">
          <a:xfrm>
            <a:off x="4700588" y="2447925"/>
            <a:ext cx="1452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3 лицо   </a:t>
            </a:r>
            <a:r>
              <a:rPr lang="ru-RU" altLang="ru-RU" b="1">
                <a:solidFill>
                  <a:srgbClr val="C00000"/>
                </a:solidFill>
              </a:rPr>
              <a:t>ОНИ</a:t>
            </a:r>
          </a:p>
        </p:txBody>
      </p:sp>
      <p:sp>
        <p:nvSpPr>
          <p:cNvPr id="3115" name="TextBox 95"/>
          <p:cNvSpPr txBox="1">
            <a:spLocks noChangeArrowheads="1"/>
          </p:cNvSpPr>
          <p:nvPr/>
        </p:nvSpPr>
        <p:spPr bwMode="auto">
          <a:xfrm>
            <a:off x="1847850" y="1528763"/>
            <a:ext cx="874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ю</a:t>
            </a:r>
          </a:p>
        </p:txBody>
      </p:sp>
      <p:sp>
        <p:nvSpPr>
          <p:cNvPr id="3116" name="TextBox 96"/>
          <p:cNvSpPr txBox="1">
            <a:spLocks noChangeArrowheads="1"/>
          </p:cNvSpPr>
          <p:nvPr/>
        </p:nvSpPr>
        <p:spPr bwMode="auto">
          <a:xfrm>
            <a:off x="3062288" y="1535113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ю</a:t>
            </a:r>
          </a:p>
        </p:txBody>
      </p:sp>
      <p:sp>
        <p:nvSpPr>
          <p:cNvPr id="3117" name="TextBox 97"/>
          <p:cNvSpPr txBox="1">
            <a:spLocks noChangeArrowheads="1"/>
          </p:cNvSpPr>
          <p:nvPr/>
        </p:nvSpPr>
        <p:spPr bwMode="auto">
          <a:xfrm>
            <a:off x="1847850" y="19843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ешь</a:t>
            </a:r>
          </a:p>
        </p:txBody>
      </p:sp>
      <p:sp>
        <p:nvSpPr>
          <p:cNvPr id="3118" name="TextBox 98"/>
          <p:cNvSpPr txBox="1">
            <a:spLocks noChangeArrowheads="1"/>
          </p:cNvSpPr>
          <p:nvPr/>
        </p:nvSpPr>
        <p:spPr bwMode="auto">
          <a:xfrm>
            <a:off x="3062288" y="1984375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ишь</a:t>
            </a:r>
          </a:p>
        </p:txBody>
      </p:sp>
      <p:sp>
        <p:nvSpPr>
          <p:cNvPr id="3119" name="TextBox 100"/>
          <p:cNvSpPr txBox="1">
            <a:spLocks noChangeArrowheads="1"/>
          </p:cNvSpPr>
          <p:nvPr/>
        </p:nvSpPr>
        <p:spPr bwMode="auto">
          <a:xfrm>
            <a:off x="1873250" y="2460625"/>
            <a:ext cx="91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ет</a:t>
            </a:r>
          </a:p>
        </p:txBody>
      </p:sp>
      <p:sp>
        <p:nvSpPr>
          <p:cNvPr id="3120" name="TextBox 101"/>
          <p:cNvSpPr txBox="1">
            <a:spLocks noChangeArrowheads="1"/>
          </p:cNvSpPr>
          <p:nvPr/>
        </p:nvSpPr>
        <p:spPr bwMode="auto">
          <a:xfrm>
            <a:off x="3062288" y="2449513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ит</a:t>
            </a:r>
          </a:p>
        </p:txBody>
      </p:sp>
      <p:sp>
        <p:nvSpPr>
          <p:cNvPr id="3121" name="TextBox 102"/>
          <p:cNvSpPr txBox="1">
            <a:spLocks noChangeArrowheads="1"/>
          </p:cNvSpPr>
          <p:nvPr/>
        </p:nvSpPr>
        <p:spPr bwMode="auto">
          <a:xfrm>
            <a:off x="6348413" y="152717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ем</a:t>
            </a:r>
          </a:p>
        </p:txBody>
      </p:sp>
      <p:sp>
        <p:nvSpPr>
          <p:cNvPr id="3122" name="TextBox 103"/>
          <p:cNvSpPr txBox="1">
            <a:spLocks noChangeArrowheads="1"/>
          </p:cNvSpPr>
          <p:nvPr/>
        </p:nvSpPr>
        <p:spPr bwMode="auto">
          <a:xfrm>
            <a:off x="7594600" y="15398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им</a:t>
            </a:r>
          </a:p>
        </p:txBody>
      </p:sp>
      <p:sp>
        <p:nvSpPr>
          <p:cNvPr id="3123" name="TextBox 104"/>
          <p:cNvSpPr txBox="1">
            <a:spLocks noChangeArrowheads="1"/>
          </p:cNvSpPr>
          <p:nvPr/>
        </p:nvSpPr>
        <p:spPr bwMode="auto">
          <a:xfrm>
            <a:off x="6327775" y="19685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ете</a:t>
            </a:r>
          </a:p>
        </p:txBody>
      </p:sp>
      <p:sp>
        <p:nvSpPr>
          <p:cNvPr id="3124" name="TextBox 105"/>
          <p:cNvSpPr txBox="1">
            <a:spLocks noChangeArrowheads="1"/>
          </p:cNvSpPr>
          <p:nvPr/>
        </p:nvSpPr>
        <p:spPr bwMode="auto">
          <a:xfrm>
            <a:off x="7639050" y="19685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ите</a:t>
            </a:r>
          </a:p>
        </p:txBody>
      </p:sp>
      <p:sp>
        <p:nvSpPr>
          <p:cNvPr id="3125" name="TextBox 106"/>
          <p:cNvSpPr txBox="1">
            <a:spLocks noChangeArrowheads="1"/>
          </p:cNvSpPr>
          <p:nvPr/>
        </p:nvSpPr>
        <p:spPr bwMode="auto">
          <a:xfrm>
            <a:off x="6391275" y="2449513"/>
            <a:ext cx="96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ют</a:t>
            </a:r>
          </a:p>
        </p:txBody>
      </p:sp>
      <p:sp>
        <p:nvSpPr>
          <p:cNvPr id="3126" name="TextBox 107"/>
          <p:cNvSpPr txBox="1">
            <a:spLocks noChangeArrowheads="1"/>
          </p:cNvSpPr>
          <p:nvPr/>
        </p:nvSpPr>
        <p:spPr bwMode="auto">
          <a:xfrm>
            <a:off x="7594600" y="2449513"/>
            <a:ext cx="938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 стро-</a:t>
            </a:r>
            <a:r>
              <a:rPr lang="ru-RU" altLang="ru-RU" b="1">
                <a:solidFill>
                  <a:srgbClr val="002060"/>
                </a:solidFill>
              </a:rPr>
              <a:t>ят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2475" y="3219450"/>
            <a:ext cx="7756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56000" y="793750"/>
            <a:ext cx="219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читать,   строить</a:t>
            </a:r>
          </a:p>
        </p:txBody>
      </p:sp>
      <p:sp>
        <p:nvSpPr>
          <p:cNvPr id="6170" name="TextBox 16"/>
          <p:cNvSpPr txBox="1">
            <a:spLocks noChangeArrowheads="1"/>
          </p:cNvSpPr>
          <p:nvPr/>
        </p:nvSpPr>
        <p:spPr bwMode="auto">
          <a:xfrm>
            <a:off x="292100" y="3565525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</a:rPr>
              <a:t>Кв</a:t>
            </a:r>
            <a:r>
              <a:rPr lang="ru-RU" altLang="ru-RU" sz="2000" b="1">
                <a:solidFill>
                  <a:srgbClr val="002060"/>
                </a:solidFill>
              </a:rPr>
              <a:t>   1. На что   указывает   </a:t>
            </a:r>
            <a:r>
              <a:rPr lang="ru-RU" altLang="ru-RU" sz="2000" b="1" i="1">
                <a:solidFill>
                  <a:srgbClr val="002060"/>
                </a:solidFill>
              </a:rPr>
              <a:t>лицо </a:t>
            </a:r>
            <a:r>
              <a:rPr lang="ru-RU" altLang="ru-RU" sz="2000" b="1">
                <a:solidFill>
                  <a:srgbClr val="002060"/>
                </a:solidFill>
              </a:rPr>
              <a:t> глагола?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443288"/>
            <a:ext cx="3233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     Указывает на </a:t>
            </a:r>
            <a:r>
              <a:rPr lang="ru-RU" altLang="ru-RU" sz="1600" b="1" i="1"/>
              <a:t>производителя </a:t>
            </a:r>
            <a:r>
              <a:rPr lang="ru-RU" altLang="ru-RU" sz="1600"/>
              <a:t>действия    только  в  глаголах  </a:t>
            </a:r>
            <a:r>
              <a:rPr lang="ru-RU" altLang="ru-RU" sz="1600" b="1"/>
              <a:t>изъяв.</a:t>
            </a:r>
            <a:r>
              <a:rPr lang="ru-RU" altLang="ru-RU" sz="1600"/>
              <a:t>накл.</a:t>
            </a:r>
            <a:r>
              <a:rPr lang="ru-RU" altLang="ru-RU" sz="1600" b="1"/>
              <a:t>наст</a:t>
            </a:r>
            <a:r>
              <a:rPr lang="ru-RU" altLang="ru-RU" sz="1600"/>
              <a:t>.и </a:t>
            </a:r>
            <a:r>
              <a:rPr lang="ru-RU" altLang="ru-RU" sz="1600" b="1"/>
              <a:t>будущ</a:t>
            </a:r>
            <a:r>
              <a:rPr lang="ru-RU" altLang="ru-RU" sz="1600"/>
              <a:t>.времени</a:t>
            </a:r>
          </a:p>
        </p:txBody>
      </p:sp>
      <p:sp>
        <p:nvSpPr>
          <p:cNvPr id="6172" name="TextBox 18"/>
          <p:cNvSpPr txBox="1">
            <a:spLocks noChangeArrowheads="1"/>
          </p:cNvSpPr>
          <p:nvPr/>
        </p:nvSpPr>
        <p:spPr bwMode="auto">
          <a:xfrm>
            <a:off x="704850" y="4740275"/>
            <a:ext cx="451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2. Что выражают  личные  окончания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13425" y="4756150"/>
            <a:ext cx="180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  значение  </a:t>
            </a:r>
            <a:r>
              <a:rPr lang="ru-RU" altLang="ru-RU" b="1"/>
              <a:t>лица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8138" y="5456238"/>
            <a:ext cx="1730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00000"/>
                </a:solidFill>
              </a:rPr>
              <a:t>Задани</a:t>
            </a:r>
            <a:r>
              <a:rPr lang="ru-RU" altLang="ru-RU" sz="1400" b="1"/>
              <a:t>е : Назовите </a:t>
            </a:r>
          </a:p>
          <a:p>
            <a:pPr eaLnBrk="1" hangingPunct="1"/>
            <a:r>
              <a:rPr lang="ru-RU" altLang="ru-RU" sz="1400" i="1"/>
              <a:t>значение  лица</a:t>
            </a:r>
          </a:p>
          <a:p>
            <a:pPr eaLnBrk="1" hangingPunct="1"/>
            <a:r>
              <a:rPr lang="ru-RU" altLang="ru-RU" sz="1400" b="1"/>
              <a:t> у глаголов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62150" y="5434013"/>
            <a:ext cx="6057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Выигра-</a:t>
            </a:r>
            <a:r>
              <a:rPr lang="ru-RU" altLang="ru-RU" sz="2000" b="1">
                <a:solidFill>
                  <a:srgbClr val="C00000"/>
                </a:solidFill>
              </a:rPr>
              <a:t>ет</a:t>
            </a:r>
            <a:r>
              <a:rPr lang="ru-RU" altLang="ru-RU" sz="2000" b="1"/>
              <a:t>,                отлич-</a:t>
            </a:r>
            <a:r>
              <a:rPr lang="ru-RU" altLang="ru-RU" sz="2000" b="1">
                <a:solidFill>
                  <a:srgbClr val="C00000"/>
                </a:solidFill>
              </a:rPr>
              <a:t>ат</a:t>
            </a:r>
            <a:r>
              <a:rPr lang="ru-RU" altLang="ru-RU" sz="2000" b="1"/>
              <a:t>-ся</a:t>
            </a:r>
            <a:r>
              <a:rPr lang="ru-RU" altLang="ru-RU" sz="2000" b="1">
                <a:solidFill>
                  <a:srgbClr val="C00000"/>
                </a:solidFill>
              </a:rPr>
              <a:t>,                      </a:t>
            </a:r>
            <a:r>
              <a:rPr lang="ru-RU" altLang="ru-RU" sz="2000" b="1"/>
              <a:t>выхож-</a:t>
            </a:r>
            <a:r>
              <a:rPr lang="ru-RU" altLang="ru-RU" sz="2000" b="1">
                <a:solidFill>
                  <a:srgbClr val="C00000"/>
                </a:solidFill>
              </a:rPr>
              <a:t>у</a:t>
            </a:r>
            <a:r>
              <a:rPr lang="ru-RU" altLang="ru-RU" sz="2000" b="1"/>
              <a:t>,   </a:t>
            </a:r>
          </a:p>
          <a:p>
            <a:pPr eaLnBrk="1" hangingPunct="1"/>
            <a:endParaRPr lang="ru-RU" altLang="ru-RU" sz="2000" b="1"/>
          </a:p>
          <a:p>
            <a:pPr eaLnBrk="1" hangingPunct="1"/>
            <a:r>
              <a:rPr lang="ru-RU" altLang="ru-RU" sz="2000" b="1"/>
              <a:t>отвеча-</a:t>
            </a:r>
            <a:r>
              <a:rPr lang="ru-RU" altLang="ru-RU" sz="2000" b="1">
                <a:solidFill>
                  <a:srgbClr val="C00000"/>
                </a:solidFill>
              </a:rPr>
              <a:t>ешь</a:t>
            </a:r>
            <a:r>
              <a:rPr lang="ru-RU" altLang="ru-RU" sz="2000" b="1"/>
              <a:t>,                 приготов-</a:t>
            </a:r>
            <a:r>
              <a:rPr lang="ru-RU" altLang="ru-RU" sz="2000" b="1">
                <a:solidFill>
                  <a:srgbClr val="C00000"/>
                </a:solidFill>
              </a:rPr>
              <a:t>ите</a:t>
            </a:r>
            <a:r>
              <a:rPr lang="ru-RU" altLang="ru-RU" sz="2000" b="1"/>
              <a:t>,               законч-</a:t>
            </a:r>
            <a:r>
              <a:rPr lang="ru-RU" altLang="ru-RU" sz="2000" b="1">
                <a:solidFill>
                  <a:srgbClr val="C00000"/>
                </a:solidFill>
              </a:rPr>
              <a:t>им</a:t>
            </a:r>
            <a:r>
              <a:rPr lang="ru-RU" altLang="ru-RU" sz="2000" b="1"/>
              <a:t>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197225" y="54562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(он)     </a:t>
            </a:r>
            <a:endParaRPr lang="ru-RU" alt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392738" y="5451475"/>
            <a:ext cx="706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(они)</a:t>
            </a:r>
            <a:endParaRPr lang="ru-RU" alt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702550" y="5456238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(я)</a:t>
            </a:r>
            <a:endParaRPr lang="ru-RU" alt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317875" y="608012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(ты)    </a:t>
            </a:r>
            <a:endParaRPr lang="ru-RU" alt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813425" y="607853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(вы)  </a:t>
            </a:r>
            <a:endParaRPr lang="ru-RU" alt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829550" y="6078538"/>
            <a:ext cx="712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(мы )</a:t>
            </a:r>
            <a:endParaRPr lang="ru-RU" altLang="ru-RU"/>
          </a:p>
        </p:txBody>
      </p:sp>
      <p:pic>
        <p:nvPicPr>
          <p:cNvPr id="6182" name="Picture 1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951288"/>
            <a:ext cx="124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106" grpId="0"/>
      <p:bldP spid="3107" grpId="0"/>
      <p:bldP spid="3108" grpId="0"/>
      <p:bldP spid="3109" grpId="0"/>
      <p:bldP spid="3111" grpId="0"/>
      <p:bldP spid="3112" grpId="0"/>
      <p:bldP spid="3113" grpId="0"/>
      <p:bldP spid="3114" grpId="0"/>
      <p:bldP spid="3115" grpId="0"/>
      <p:bldP spid="3116" grpId="0"/>
      <p:bldP spid="3117" grpId="0"/>
      <p:bldP spid="3118" grpId="0"/>
      <p:bldP spid="3119" grpId="0"/>
      <p:bldP spid="3120" grpId="0"/>
      <p:bldP spid="3121" grpId="0"/>
      <p:bldP spid="3122" grpId="0"/>
      <p:bldP spid="3123" grpId="0"/>
      <p:bldP spid="3124" grpId="0"/>
      <p:bldP spid="3125" grpId="0"/>
      <p:bldP spid="3126" grpId="0"/>
      <p:bldP spid="9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кругленный прямоугольник 76"/>
          <p:cNvSpPr/>
          <p:nvPr/>
        </p:nvSpPr>
        <p:spPr>
          <a:xfrm>
            <a:off x="2517775" y="204788"/>
            <a:ext cx="4522788" cy="444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      Личные окончания   глагола </a:t>
            </a:r>
          </a:p>
        </p:txBody>
      </p:sp>
      <p:sp>
        <p:nvSpPr>
          <p:cNvPr id="7171" name="TextBox 77"/>
          <p:cNvSpPr txBox="1">
            <a:spLocks noChangeArrowheads="1"/>
          </p:cNvSpPr>
          <p:nvPr/>
        </p:nvSpPr>
        <p:spPr bwMode="auto">
          <a:xfrm>
            <a:off x="588963" y="1535113"/>
            <a:ext cx="113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 лицо.  </a:t>
            </a:r>
            <a:r>
              <a:rPr lang="ru-RU" altLang="ru-RU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7172" name="TextBox 78"/>
          <p:cNvSpPr txBox="1">
            <a:spLocks noChangeArrowheads="1"/>
          </p:cNvSpPr>
          <p:nvPr/>
        </p:nvSpPr>
        <p:spPr bwMode="auto">
          <a:xfrm>
            <a:off x="250825" y="984250"/>
            <a:ext cx="1087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 i="1" u="sng">
                <a:solidFill>
                  <a:srgbClr val="002060"/>
                </a:solidFill>
              </a:rPr>
              <a:t>Единственное</a:t>
            </a:r>
          </a:p>
          <a:p>
            <a:pPr eaLnBrk="1" hangingPunct="1"/>
            <a:r>
              <a:rPr lang="ru-RU" altLang="ru-RU" sz="1100" b="1" i="1" u="sng">
                <a:solidFill>
                  <a:srgbClr val="002060"/>
                </a:solidFill>
              </a:rPr>
              <a:t>  число</a:t>
            </a:r>
          </a:p>
        </p:txBody>
      </p:sp>
      <p:sp>
        <p:nvSpPr>
          <p:cNvPr id="7173" name="TextBox 79"/>
          <p:cNvSpPr txBox="1">
            <a:spLocks noChangeArrowheads="1"/>
          </p:cNvSpPr>
          <p:nvPr/>
        </p:nvSpPr>
        <p:spPr bwMode="auto">
          <a:xfrm>
            <a:off x="4700588" y="989013"/>
            <a:ext cx="1252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 i="1" u="sng">
                <a:solidFill>
                  <a:srgbClr val="002060"/>
                </a:solidFill>
              </a:rPr>
              <a:t>Множественное</a:t>
            </a:r>
          </a:p>
          <a:p>
            <a:pPr eaLnBrk="1" hangingPunct="1"/>
            <a:r>
              <a:rPr lang="ru-RU" altLang="ru-RU" sz="1100" b="1" i="1" u="sng">
                <a:solidFill>
                  <a:srgbClr val="002060"/>
                </a:solidFill>
              </a:rPr>
              <a:t>  число</a:t>
            </a:r>
          </a:p>
        </p:txBody>
      </p:sp>
      <p:sp>
        <p:nvSpPr>
          <p:cNvPr id="7174" name="TextBox 80"/>
          <p:cNvSpPr txBox="1">
            <a:spLocks noChangeArrowheads="1"/>
          </p:cNvSpPr>
          <p:nvPr/>
        </p:nvSpPr>
        <p:spPr bwMode="auto">
          <a:xfrm>
            <a:off x="4651375" y="1527175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 лицо   </a:t>
            </a:r>
            <a:r>
              <a:rPr lang="ru-RU" altLang="ru-RU" b="1">
                <a:solidFill>
                  <a:srgbClr val="C00000"/>
                </a:solidFill>
              </a:rPr>
              <a:t>МЫ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4532313" y="1196975"/>
            <a:ext cx="0" cy="157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83"/>
          <p:cNvSpPr txBox="1">
            <a:spLocks noChangeArrowheads="1"/>
          </p:cNvSpPr>
          <p:nvPr/>
        </p:nvSpPr>
        <p:spPr bwMode="auto">
          <a:xfrm>
            <a:off x="560388" y="2009775"/>
            <a:ext cx="128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 лицо   </a:t>
            </a:r>
            <a:r>
              <a:rPr lang="ru-RU" altLang="ru-RU" b="1">
                <a:solidFill>
                  <a:srgbClr val="C00000"/>
                </a:solidFill>
              </a:rPr>
              <a:t>ТЫ</a:t>
            </a:r>
          </a:p>
        </p:txBody>
      </p:sp>
      <p:sp>
        <p:nvSpPr>
          <p:cNvPr id="7177" name="Прямоугольник 84"/>
          <p:cNvSpPr>
            <a:spLocks noChangeArrowheads="1"/>
          </p:cNvSpPr>
          <p:nvPr/>
        </p:nvSpPr>
        <p:spPr bwMode="auto">
          <a:xfrm>
            <a:off x="4683125" y="2009775"/>
            <a:ext cx="141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 лицо   </a:t>
            </a:r>
            <a:r>
              <a:rPr lang="ru-RU" altLang="ru-RU" b="1">
                <a:solidFill>
                  <a:srgbClr val="C00000"/>
                </a:solidFill>
              </a:rPr>
              <a:t>ВЫ </a:t>
            </a:r>
          </a:p>
        </p:txBody>
      </p:sp>
      <p:sp>
        <p:nvSpPr>
          <p:cNvPr id="7178" name="TextBox 87"/>
          <p:cNvSpPr txBox="1">
            <a:spLocks noChangeArrowheads="1"/>
          </p:cNvSpPr>
          <p:nvPr/>
        </p:nvSpPr>
        <p:spPr bwMode="auto">
          <a:xfrm>
            <a:off x="571500" y="244951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3 лицо   </a:t>
            </a:r>
            <a:r>
              <a:rPr lang="ru-RU" altLang="ru-RU" b="1">
                <a:solidFill>
                  <a:srgbClr val="C00000"/>
                </a:solidFill>
              </a:rPr>
              <a:t>ОН</a:t>
            </a:r>
          </a:p>
          <a:p>
            <a:pPr eaLnBrk="1" hangingPunct="1"/>
            <a:r>
              <a:rPr lang="ru-RU" altLang="ru-RU"/>
              <a:t>      </a:t>
            </a:r>
            <a:r>
              <a:rPr lang="ru-RU" altLang="ru-RU" sz="1000"/>
              <a:t>(ОНА,ОНО)</a:t>
            </a:r>
          </a:p>
        </p:txBody>
      </p:sp>
      <p:sp>
        <p:nvSpPr>
          <p:cNvPr id="7179" name="Прямоугольник 88"/>
          <p:cNvSpPr>
            <a:spLocks noChangeArrowheads="1"/>
          </p:cNvSpPr>
          <p:nvPr/>
        </p:nvSpPr>
        <p:spPr bwMode="auto">
          <a:xfrm>
            <a:off x="4700588" y="2447925"/>
            <a:ext cx="1452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3 лицо   </a:t>
            </a:r>
            <a:r>
              <a:rPr lang="ru-RU" altLang="ru-RU" b="1">
                <a:solidFill>
                  <a:srgbClr val="C00000"/>
                </a:solidFill>
              </a:rPr>
              <a:t>ОНИ</a:t>
            </a:r>
          </a:p>
        </p:txBody>
      </p:sp>
      <p:sp>
        <p:nvSpPr>
          <p:cNvPr id="7180" name="TextBox 95"/>
          <p:cNvSpPr txBox="1">
            <a:spLocks noChangeArrowheads="1"/>
          </p:cNvSpPr>
          <p:nvPr/>
        </p:nvSpPr>
        <p:spPr bwMode="auto">
          <a:xfrm>
            <a:off x="1847850" y="1528763"/>
            <a:ext cx="874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002060"/>
                </a:solidFill>
              </a:rPr>
              <a:t>ю</a:t>
            </a:r>
          </a:p>
        </p:txBody>
      </p:sp>
      <p:sp>
        <p:nvSpPr>
          <p:cNvPr id="7181" name="TextBox 96"/>
          <p:cNvSpPr txBox="1">
            <a:spLocks noChangeArrowheads="1"/>
          </p:cNvSpPr>
          <p:nvPr/>
        </p:nvSpPr>
        <p:spPr bwMode="auto">
          <a:xfrm>
            <a:off x="3062288" y="1535113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2060"/>
                </a:solidFill>
              </a:rPr>
              <a:t>ю</a:t>
            </a:r>
          </a:p>
        </p:txBody>
      </p:sp>
      <p:sp>
        <p:nvSpPr>
          <p:cNvPr id="7182" name="TextBox 97"/>
          <p:cNvSpPr txBox="1">
            <a:spLocks noChangeArrowheads="1"/>
          </p:cNvSpPr>
          <p:nvPr/>
        </p:nvSpPr>
        <p:spPr bwMode="auto">
          <a:xfrm>
            <a:off x="1847850" y="19843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FF0000"/>
                </a:solidFill>
              </a:rPr>
              <a:t>е</a:t>
            </a:r>
            <a:r>
              <a:rPr lang="ru-RU" altLang="ru-RU" b="1">
                <a:solidFill>
                  <a:srgbClr val="002060"/>
                </a:solidFill>
              </a:rPr>
              <a:t>шь</a:t>
            </a:r>
          </a:p>
        </p:txBody>
      </p:sp>
      <p:sp>
        <p:nvSpPr>
          <p:cNvPr id="7183" name="TextBox 98"/>
          <p:cNvSpPr txBox="1">
            <a:spLocks noChangeArrowheads="1"/>
          </p:cNvSpPr>
          <p:nvPr/>
        </p:nvSpPr>
        <p:spPr bwMode="auto">
          <a:xfrm>
            <a:off x="3062288" y="1984375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B0F0"/>
                </a:solidFill>
              </a:rPr>
              <a:t>и</a:t>
            </a:r>
            <a:r>
              <a:rPr lang="ru-RU" altLang="ru-RU" b="1">
                <a:solidFill>
                  <a:srgbClr val="002060"/>
                </a:solidFill>
              </a:rPr>
              <a:t>шь</a:t>
            </a:r>
          </a:p>
        </p:txBody>
      </p:sp>
      <p:sp>
        <p:nvSpPr>
          <p:cNvPr id="7184" name="TextBox 100"/>
          <p:cNvSpPr txBox="1">
            <a:spLocks noChangeArrowheads="1"/>
          </p:cNvSpPr>
          <p:nvPr/>
        </p:nvSpPr>
        <p:spPr bwMode="auto">
          <a:xfrm>
            <a:off x="1873250" y="2460625"/>
            <a:ext cx="91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FF0000"/>
                </a:solidFill>
              </a:rPr>
              <a:t>е</a:t>
            </a:r>
            <a:r>
              <a:rPr lang="ru-RU" altLang="ru-RU" b="1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7185" name="TextBox 101"/>
          <p:cNvSpPr txBox="1">
            <a:spLocks noChangeArrowheads="1"/>
          </p:cNvSpPr>
          <p:nvPr/>
        </p:nvSpPr>
        <p:spPr bwMode="auto">
          <a:xfrm>
            <a:off x="3062288" y="2449513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B0F0"/>
                </a:solidFill>
              </a:rPr>
              <a:t>и</a:t>
            </a:r>
            <a:r>
              <a:rPr lang="ru-RU" altLang="ru-RU" b="1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7186" name="TextBox 102"/>
          <p:cNvSpPr txBox="1">
            <a:spLocks noChangeArrowheads="1"/>
          </p:cNvSpPr>
          <p:nvPr/>
        </p:nvSpPr>
        <p:spPr bwMode="auto">
          <a:xfrm>
            <a:off x="6348413" y="152717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FF0000"/>
                </a:solidFill>
              </a:rPr>
              <a:t>е</a:t>
            </a:r>
            <a:r>
              <a:rPr lang="ru-RU" altLang="ru-RU" b="1">
                <a:solidFill>
                  <a:srgbClr val="002060"/>
                </a:solidFill>
              </a:rPr>
              <a:t>м</a:t>
            </a:r>
          </a:p>
        </p:txBody>
      </p:sp>
      <p:sp>
        <p:nvSpPr>
          <p:cNvPr id="7187" name="TextBox 103"/>
          <p:cNvSpPr txBox="1">
            <a:spLocks noChangeArrowheads="1"/>
          </p:cNvSpPr>
          <p:nvPr/>
        </p:nvSpPr>
        <p:spPr bwMode="auto">
          <a:xfrm>
            <a:off x="7594600" y="15398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B0F0"/>
                </a:solidFill>
              </a:rPr>
              <a:t>и</a:t>
            </a:r>
            <a:r>
              <a:rPr lang="ru-RU" altLang="ru-RU" b="1">
                <a:solidFill>
                  <a:srgbClr val="002060"/>
                </a:solidFill>
              </a:rPr>
              <a:t>м</a:t>
            </a:r>
          </a:p>
        </p:txBody>
      </p:sp>
      <p:sp>
        <p:nvSpPr>
          <p:cNvPr id="7188" name="TextBox 104"/>
          <p:cNvSpPr txBox="1">
            <a:spLocks noChangeArrowheads="1"/>
          </p:cNvSpPr>
          <p:nvPr/>
        </p:nvSpPr>
        <p:spPr bwMode="auto">
          <a:xfrm>
            <a:off x="6327775" y="1968500"/>
            <a:ext cx="102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FF0000"/>
                </a:solidFill>
              </a:rPr>
              <a:t>е</a:t>
            </a:r>
            <a:r>
              <a:rPr lang="ru-RU" altLang="ru-RU" b="1">
                <a:solidFill>
                  <a:srgbClr val="002060"/>
                </a:solidFill>
              </a:rPr>
              <a:t>те</a:t>
            </a:r>
          </a:p>
        </p:txBody>
      </p:sp>
      <p:sp>
        <p:nvSpPr>
          <p:cNvPr id="7189" name="TextBox 105"/>
          <p:cNvSpPr txBox="1">
            <a:spLocks noChangeArrowheads="1"/>
          </p:cNvSpPr>
          <p:nvPr/>
        </p:nvSpPr>
        <p:spPr bwMode="auto">
          <a:xfrm>
            <a:off x="7639050" y="19685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стро-</a:t>
            </a:r>
            <a:r>
              <a:rPr lang="ru-RU" altLang="ru-RU" b="1">
                <a:solidFill>
                  <a:srgbClr val="00B0F0"/>
                </a:solidFill>
              </a:rPr>
              <a:t>и</a:t>
            </a:r>
            <a:r>
              <a:rPr lang="ru-RU" altLang="ru-RU" b="1">
                <a:solidFill>
                  <a:srgbClr val="002060"/>
                </a:solidFill>
              </a:rPr>
              <a:t>те</a:t>
            </a:r>
          </a:p>
        </p:txBody>
      </p:sp>
      <p:sp>
        <p:nvSpPr>
          <p:cNvPr id="7190" name="TextBox 106"/>
          <p:cNvSpPr txBox="1">
            <a:spLocks noChangeArrowheads="1"/>
          </p:cNvSpPr>
          <p:nvPr/>
        </p:nvSpPr>
        <p:spPr bwMode="auto">
          <a:xfrm>
            <a:off x="6391275" y="2449513"/>
            <a:ext cx="96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Чита-</a:t>
            </a:r>
            <a:r>
              <a:rPr lang="ru-RU" altLang="ru-RU" b="1">
                <a:solidFill>
                  <a:srgbClr val="FF0000"/>
                </a:solidFill>
              </a:rPr>
              <a:t>ю</a:t>
            </a:r>
            <a:r>
              <a:rPr lang="ru-RU" altLang="ru-RU" b="1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7191" name="TextBox 107"/>
          <p:cNvSpPr txBox="1">
            <a:spLocks noChangeArrowheads="1"/>
          </p:cNvSpPr>
          <p:nvPr/>
        </p:nvSpPr>
        <p:spPr bwMode="auto">
          <a:xfrm>
            <a:off x="7656513" y="2405063"/>
            <a:ext cx="938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 стро-</a:t>
            </a:r>
            <a:r>
              <a:rPr lang="ru-RU" altLang="ru-RU" b="1">
                <a:solidFill>
                  <a:srgbClr val="00B0F0"/>
                </a:solidFill>
              </a:rPr>
              <a:t>я</a:t>
            </a:r>
            <a:r>
              <a:rPr lang="ru-RU" altLang="ru-RU" b="1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3127" name="TextBox 108"/>
          <p:cNvSpPr txBox="1">
            <a:spLocks noChangeArrowheads="1"/>
          </p:cNvSpPr>
          <p:nvPr/>
        </p:nvSpPr>
        <p:spPr bwMode="auto">
          <a:xfrm>
            <a:off x="1909763" y="925513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rgbClr val="FF0000"/>
                </a:solidFill>
              </a:rPr>
              <a:t>1 спряж</a:t>
            </a:r>
          </a:p>
        </p:txBody>
      </p:sp>
      <p:sp>
        <p:nvSpPr>
          <p:cNvPr id="3128" name="Прямоугольник 110"/>
          <p:cNvSpPr>
            <a:spLocks noChangeArrowheads="1"/>
          </p:cNvSpPr>
          <p:nvPr/>
        </p:nvSpPr>
        <p:spPr bwMode="auto">
          <a:xfrm>
            <a:off x="3048000" y="925513"/>
            <a:ext cx="895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rgbClr val="00B0F0"/>
                </a:solidFill>
              </a:rPr>
              <a:t>2 спряж</a:t>
            </a:r>
          </a:p>
        </p:txBody>
      </p:sp>
      <p:sp>
        <p:nvSpPr>
          <p:cNvPr id="3129" name="Прямоугольник 111"/>
          <p:cNvSpPr>
            <a:spLocks noChangeArrowheads="1"/>
          </p:cNvSpPr>
          <p:nvPr/>
        </p:nvSpPr>
        <p:spPr bwMode="auto">
          <a:xfrm>
            <a:off x="7656513" y="939800"/>
            <a:ext cx="89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rgbClr val="00B0F0"/>
                </a:solidFill>
              </a:rPr>
              <a:t>2 спряж</a:t>
            </a:r>
          </a:p>
        </p:txBody>
      </p:sp>
      <p:sp>
        <p:nvSpPr>
          <p:cNvPr id="3130" name="Прямоугольник 112"/>
          <p:cNvSpPr>
            <a:spLocks noChangeArrowheads="1"/>
          </p:cNvSpPr>
          <p:nvPr/>
        </p:nvSpPr>
        <p:spPr bwMode="auto">
          <a:xfrm>
            <a:off x="6364288" y="927100"/>
            <a:ext cx="893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rgbClr val="FF0000"/>
                </a:solidFill>
              </a:rPr>
              <a:t>1 спряж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288" y="3095625"/>
            <a:ext cx="842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8963" y="3176588"/>
            <a:ext cx="801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Чем   объясняется  </a:t>
            </a:r>
            <a:r>
              <a:rPr lang="ru-RU" altLang="ru-RU" i="1">
                <a:solidFill>
                  <a:srgbClr val="002060"/>
                </a:solidFill>
              </a:rPr>
              <a:t>различие</a:t>
            </a:r>
            <a:r>
              <a:rPr lang="ru-RU" altLang="ru-RU" b="1">
                <a:solidFill>
                  <a:srgbClr val="002060"/>
                </a:solidFill>
              </a:rPr>
              <a:t>  в  окончаниях  глаголов  </a:t>
            </a:r>
            <a:r>
              <a:rPr lang="ru-RU" altLang="ru-RU" i="1">
                <a:solidFill>
                  <a:srgbClr val="002060"/>
                </a:solidFill>
              </a:rPr>
              <a:t>одного и того </a:t>
            </a:r>
            <a:r>
              <a:rPr lang="ru-RU" altLang="ru-RU" b="1">
                <a:solidFill>
                  <a:srgbClr val="002060"/>
                </a:solidFill>
              </a:rPr>
              <a:t>же  лица?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3789363"/>
          <a:ext cx="8229600" cy="2133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8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Личные окончания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I спряжения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Личные окончания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II спряжения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ед.ч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мн.ч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ед.ч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мн.ч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</a:tr>
              <a:tr h="405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лицо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у (-ю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ем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        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у(-ю</a:t>
                      </a:r>
                      <a:r>
                        <a:rPr lang="ru-RU" sz="1200" dirty="0">
                          <a:effectLst/>
                        </a:rPr>
                        <a:t>) </a:t>
                      </a:r>
                      <a:r>
                        <a:rPr lang="ru-RU" sz="1200" dirty="0" smtClean="0">
                          <a:effectLst/>
                        </a:rPr>
                        <a:t>                 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им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</a:tr>
              <a:tr h="405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r>
                        <a:rPr lang="ru-RU" sz="1200" dirty="0" smtClean="0">
                          <a:effectLst/>
                        </a:rPr>
                        <a:t>лицо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ешь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ете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      ТЫ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ишь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                 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ите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</a:tr>
              <a:tr h="405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лицо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ОН (она</a:t>
                      </a:r>
                      <a:r>
                        <a:rPr lang="ru-RU" sz="1200" b="1" dirty="0" smtClean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ет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   </a:t>
                      </a:r>
                      <a:r>
                        <a:rPr lang="ru-RU" sz="1200" dirty="0" smtClean="0">
                          <a:effectLst/>
                        </a:rPr>
                        <a:t>                  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ОНИ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ут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 (-ют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ит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ru-RU" sz="1200" dirty="0" smtClean="0">
                          <a:effectLst/>
                        </a:rPr>
                        <a:t>                  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ОНИ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ат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 (-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</a:rPr>
                        <a:t>ят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04" marB="60904" anchor="ctr"/>
                </a:tc>
              </a:tr>
            </a:tbl>
          </a:graphicData>
        </a:graphic>
      </p:graphicFrame>
      <p:sp>
        <p:nvSpPr>
          <p:cNvPr id="7234" name="Rectangle 1"/>
          <p:cNvSpPr>
            <a:spLocks noChangeArrowheads="1"/>
          </p:cNvSpPr>
          <p:nvPr/>
        </p:nvSpPr>
        <p:spPr bwMode="auto">
          <a:xfrm>
            <a:off x="250825" y="2941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32363" y="4005263"/>
            <a:ext cx="34925" cy="1944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5438" y="3409950"/>
            <a:ext cx="260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В  окончании  </a:t>
            </a:r>
            <a:r>
              <a:rPr lang="ru-RU" altLang="ru-RU"/>
              <a:t>-  </a:t>
            </a:r>
            <a:r>
              <a:rPr lang="ru-RU" altLang="ru-RU" b="1">
                <a:solidFill>
                  <a:srgbClr val="C00000"/>
                </a:solidFill>
              </a:rPr>
              <a:t>Е ,  У ( Ю 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91225" y="3409950"/>
            <a:ext cx="243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В окончании </a:t>
            </a:r>
            <a:r>
              <a:rPr lang="ru-RU" altLang="ru-RU" b="1"/>
              <a:t>-  </a:t>
            </a:r>
            <a:r>
              <a:rPr lang="ru-RU" altLang="ru-RU" b="1">
                <a:solidFill>
                  <a:srgbClr val="0070C0"/>
                </a:solidFill>
              </a:rPr>
              <a:t>И ,  А (Я )</a:t>
            </a:r>
          </a:p>
        </p:txBody>
      </p:sp>
      <p:sp>
        <p:nvSpPr>
          <p:cNvPr id="7238" name="TextBox 15"/>
          <p:cNvSpPr txBox="1">
            <a:spLocks noChangeArrowheads="1"/>
          </p:cNvSpPr>
          <p:nvPr/>
        </p:nvSpPr>
        <p:spPr bwMode="auto">
          <a:xfrm>
            <a:off x="4213225" y="6032500"/>
            <a:ext cx="438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Ид-…шь,   крич-…те,   сид-…шь,   вид-…м,  </a:t>
            </a:r>
          </a:p>
          <a:p>
            <a:pPr eaLnBrk="1" hangingPunct="1"/>
            <a:r>
              <a:rPr lang="ru-RU" altLang="ru-RU" b="1"/>
              <a:t> (</a:t>
            </a:r>
            <a:r>
              <a:rPr lang="ru-RU" altLang="ru-RU" sz="1400" b="1"/>
              <a:t>они</a:t>
            </a:r>
            <a:r>
              <a:rPr lang="ru-RU" altLang="ru-RU" b="1"/>
              <a:t>)  просе -…т ,   (</a:t>
            </a:r>
            <a:r>
              <a:rPr lang="ru-RU" altLang="ru-RU" sz="1400" b="1"/>
              <a:t>они</a:t>
            </a:r>
            <a:r>
              <a:rPr lang="ru-RU" altLang="ru-RU" b="1"/>
              <a:t>) кле- …т        </a:t>
            </a:r>
          </a:p>
        </p:txBody>
      </p:sp>
      <p:pic>
        <p:nvPicPr>
          <p:cNvPr id="7239" name="Picture 2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588"/>
            <a:ext cx="124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5940425"/>
            <a:ext cx="3548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Определить  </a:t>
            </a:r>
            <a:r>
              <a:rPr lang="ru-RU" altLang="ru-RU" sz="1400" b="1">
                <a:solidFill>
                  <a:srgbClr val="C00000"/>
                </a:solidFill>
              </a:rPr>
              <a:t>лицо </a:t>
            </a:r>
            <a:r>
              <a:rPr lang="ru-RU" altLang="ru-RU" sz="1400" b="1">
                <a:solidFill>
                  <a:srgbClr val="002060"/>
                </a:solidFill>
              </a:rPr>
              <a:t>и</a:t>
            </a:r>
            <a:r>
              <a:rPr lang="ru-RU" altLang="ru-RU" sz="1400" b="1">
                <a:solidFill>
                  <a:srgbClr val="C00000"/>
                </a:solidFill>
              </a:rPr>
              <a:t> спряжение </a:t>
            </a:r>
            <a:r>
              <a:rPr lang="ru-RU" altLang="ru-RU" sz="1400" b="1">
                <a:solidFill>
                  <a:srgbClr val="002060"/>
                </a:solidFill>
              </a:rPr>
              <a:t>глаголов.</a:t>
            </a:r>
          </a:p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Когда возникает проблема выбора  окончания?  От чего это зависит?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7" grpId="0"/>
      <p:bldP spid="3128" grpId="0"/>
      <p:bldP spid="3129" grpId="0"/>
      <p:bldP spid="3130" grpId="0"/>
      <p:bldP spid="7" grpId="0"/>
      <p:bldP spid="14" grpId="0"/>
      <p:bldP spid="15" grpId="0"/>
      <p:bldP spid="723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93938" y="365125"/>
            <a:ext cx="4176712" cy="3603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Как  определить спряжение глагола?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73563" y="893763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4475" y="1239838"/>
            <a:ext cx="3271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Является ли окончание  </a:t>
            </a:r>
            <a:r>
              <a:rPr lang="ru-RU" altLang="ru-RU" sz="1600" b="1" i="1">
                <a:solidFill>
                  <a:srgbClr val="002060"/>
                </a:solidFill>
              </a:rPr>
              <a:t>ударным?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94375" y="1577975"/>
            <a:ext cx="261938" cy="3603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784475" y="1577975"/>
            <a:ext cx="242888" cy="3603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43138" y="1851025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</a:rPr>
              <a:t>Да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02350" y="180975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</a:rPr>
              <a:t>Нет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303463" y="2244725"/>
            <a:ext cx="234950" cy="3587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78563" y="2209800"/>
            <a:ext cx="211137" cy="3603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05700" y="3127375"/>
            <a:ext cx="166688" cy="222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56550" y="3833813"/>
            <a:ext cx="0" cy="368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224588" y="3144838"/>
            <a:ext cx="158750" cy="2047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64188" y="3838575"/>
            <a:ext cx="255587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4825" y="2603500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/>
              <a:t>Определяем   спряжение </a:t>
            </a:r>
          </a:p>
          <a:p>
            <a:pPr algn="ctr" eaLnBrk="1" hangingPunct="1"/>
            <a:r>
              <a:rPr lang="ru-RU" altLang="ru-RU" sz="1400" b="1" i="1" u="sng">
                <a:solidFill>
                  <a:srgbClr val="002060"/>
                </a:solidFill>
              </a:rPr>
              <a:t>по окончанию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1813" y="314166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С  - </a:t>
            </a:r>
            <a:r>
              <a:rPr lang="ru-RU" altLang="ru-RU" sz="1600" b="1">
                <a:solidFill>
                  <a:srgbClr val="C00000"/>
                </a:solidFill>
              </a:rPr>
              <a:t>Е</a:t>
            </a:r>
            <a:r>
              <a:rPr lang="ru-RU" altLang="ru-RU" sz="1600" b="1"/>
              <a:t>..,  </a:t>
            </a:r>
            <a:r>
              <a:rPr lang="ru-RU" altLang="ru-RU" sz="1600" b="1">
                <a:solidFill>
                  <a:srgbClr val="C00000"/>
                </a:solidFill>
              </a:rPr>
              <a:t>У (Ю)</a:t>
            </a:r>
            <a:r>
              <a:rPr lang="ru-RU" altLang="ru-RU" sz="1600" b="1"/>
              <a:t> -  1 спряж.</a:t>
            </a:r>
          </a:p>
          <a:p>
            <a:pPr eaLnBrk="1" hangingPunct="1"/>
            <a:endParaRPr lang="ru-RU" altLang="ru-RU" sz="1600" b="1"/>
          </a:p>
          <a:p>
            <a:pPr eaLnBrk="1" hangingPunct="1"/>
            <a:r>
              <a:rPr lang="ru-RU" altLang="ru-RU" sz="1600" b="1"/>
              <a:t>С  - </a:t>
            </a:r>
            <a:r>
              <a:rPr lang="ru-RU" altLang="ru-RU" sz="1600" b="1">
                <a:solidFill>
                  <a:srgbClr val="0070C0"/>
                </a:solidFill>
              </a:rPr>
              <a:t>И..,  А (Я) </a:t>
            </a:r>
            <a:r>
              <a:rPr lang="ru-RU" altLang="ru-RU" sz="1600" b="1"/>
              <a:t>-  2 спряж.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07088" y="2603500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/>
              <a:t>Поставить  в  </a:t>
            </a:r>
            <a:r>
              <a:rPr lang="ru-RU" altLang="ru-RU" sz="1400" b="1" i="1" u="sng">
                <a:solidFill>
                  <a:srgbClr val="002060"/>
                </a:solidFill>
              </a:rPr>
              <a:t>инфинитив</a:t>
            </a:r>
          </a:p>
          <a:p>
            <a:pPr algn="ctr" eaLnBrk="1" hangingPunct="1"/>
            <a:r>
              <a:rPr lang="ru-RU" altLang="ru-RU" sz="1400"/>
              <a:t>(не меняя вида)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73650" y="3294063"/>
            <a:ext cx="134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/>
              <a:t>Оканчивается  </a:t>
            </a:r>
          </a:p>
          <a:p>
            <a:pPr algn="ctr" eaLnBrk="1" hangingPunct="1"/>
            <a:r>
              <a:rPr lang="ru-RU" altLang="ru-RU" sz="1400" b="1"/>
              <a:t>на - </a:t>
            </a:r>
            <a:r>
              <a:rPr lang="ru-RU" altLang="ru-RU" sz="1400" b="1">
                <a:solidFill>
                  <a:srgbClr val="0070C0"/>
                </a:solidFill>
              </a:rPr>
              <a:t>ИТЬ</a:t>
            </a:r>
            <a:r>
              <a:rPr lang="ru-RU" altLang="ru-RU" sz="1400" b="1"/>
              <a:t>?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242175" y="3349625"/>
            <a:ext cx="171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/>
              <a:t>Оканчивается  </a:t>
            </a:r>
          </a:p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</a:rPr>
              <a:t>НЕ  </a:t>
            </a:r>
            <a:r>
              <a:rPr lang="ru-RU" altLang="ru-RU" sz="1400" b="1"/>
              <a:t>на - </a:t>
            </a:r>
            <a:r>
              <a:rPr lang="ru-RU" altLang="ru-RU" sz="1400" b="1">
                <a:solidFill>
                  <a:srgbClr val="C00000"/>
                </a:solidFill>
              </a:rPr>
              <a:t>ИТЬ</a:t>
            </a:r>
            <a:r>
              <a:rPr lang="ru-RU" altLang="ru-RU" sz="1400" b="1"/>
              <a:t>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440238" y="4219575"/>
            <a:ext cx="140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Глагол  </a:t>
            </a:r>
            <a:r>
              <a:rPr lang="ru-RU" altLang="ru-RU" b="1">
                <a:solidFill>
                  <a:srgbClr val="0070C0"/>
                </a:solidFill>
              </a:rPr>
              <a:t>2</a:t>
            </a:r>
            <a:r>
              <a:rPr lang="ru-RU" altLang="ru-RU" sz="1400" b="1"/>
              <a:t> спряж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29488" y="4187825"/>
            <a:ext cx="1462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Глагол  </a:t>
            </a:r>
            <a:r>
              <a:rPr lang="ru-RU" altLang="ru-RU" b="1">
                <a:solidFill>
                  <a:srgbClr val="C00000"/>
                </a:solidFill>
              </a:rPr>
              <a:t>1</a:t>
            </a:r>
            <a:r>
              <a:rPr lang="ru-RU" altLang="ru-RU" sz="1400" b="1"/>
              <a:t> спряж</a:t>
            </a:r>
            <a:r>
              <a:rPr lang="ru-RU" altLang="ru-RU"/>
              <a:t>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02063" y="4587875"/>
            <a:ext cx="1298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Кроме</a:t>
            </a:r>
            <a:r>
              <a:rPr lang="ru-RU" altLang="ru-RU" sz="1400"/>
              <a:t>  </a:t>
            </a:r>
            <a:r>
              <a:rPr lang="ru-RU" altLang="ru-RU" sz="1400" b="1"/>
              <a:t>бр</a:t>
            </a:r>
            <a:r>
              <a:rPr lang="ru-RU" altLang="ru-RU" sz="1400" b="1">
                <a:solidFill>
                  <a:srgbClr val="0070C0"/>
                </a:solidFill>
              </a:rPr>
              <a:t>ить</a:t>
            </a:r>
          </a:p>
          <a:p>
            <a:pPr eaLnBrk="1" hangingPunct="1"/>
            <a:r>
              <a:rPr lang="ru-RU" altLang="ru-RU" sz="1400" b="1"/>
              <a:t>            стел</a:t>
            </a:r>
            <a:r>
              <a:rPr lang="ru-RU" altLang="ru-RU" sz="1400" b="1">
                <a:solidFill>
                  <a:srgbClr val="0070C0"/>
                </a:solidFill>
              </a:rPr>
              <a:t>ит</a:t>
            </a:r>
            <a:r>
              <a:rPr lang="ru-RU" altLang="ru-RU" sz="1400" b="1">
                <a:solidFill>
                  <a:srgbClr val="C00000"/>
                </a:solidFill>
              </a:rPr>
              <a:t>ь</a:t>
            </a:r>
          </a:p>
          <a:p>
            <a:pPr eaLnBrk="1" hangingPunct="1"/>
            <a:r>
              <a:rPr lang="ru-RU" altLang="ru-RU" sz="1400" b="1"/>
              <a:t>      зижд</a:t>
            </a:r>
            <a:r>
              <a:rPr lang="ru-RU" altLang="ru-RU" sz="1400" b="1">
                <a:solidFill>
                  <a:srgbClr val="0070C0"/>
                </a:solidFill>
              </a:rPr>
              <a:t>ить</a:t>
            </a:r>
            <a:r>
              <a:rPr lang="ru-RU" altLang="ru-RU" sz="1400" b="1"/>
              <a:t>ся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067300" y="4637088"/>
            <a:ext cx="7938" cy="690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38725" y="4849813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C00000"/>
                </a:solidFill>
              </a:rPr>
              <a:t>1</a:t>
            </a:r>
            <a:r>
              <a:rPr lang="ru-RU" altLang="ru-RU" sz="1400"/>
              <a:t> </a:t>
            </a:r>
            <a:r>
              <a:rPr lang="ru-RU" altLang="ru-RU" sz="1400" b="1"/>
              <a:t>спряж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75425" y="4587875"/>
            <a:ext cx="1739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>
                <a:solidFill>
                  <a:srgbClr val="00B0F0"/>
                </a:solidFill>
              </a:rPr>
              <a:t>Кроме</a:t>
            </a:r>
            <a:r>
              <a:rPr lang="ru-RU" altLang="ru-RU" sz="1400" b="1" i="1">
                <a:solidFill>
                  <a:srgbClr val="002060"/>
                </a:solidFill>
              </a:rPr>
              <a:t> </a:t>
            </a:r>
            <a:r>
              <a:rPr lang="ru-RU" altLang="ru-RU" sz="1400"/>
              <a:t> </a:t>
            </a:r>
            <a:r>
              <a:rPr lang="ru-RU" altLang="ru-RU" sz="1400" b="1"/>
              <a:t>гн</a:t>
            </a:r>
            <a:r>
              <a:rPr lang="ru-RU" altLang="ru-RU" sz="1400" b="1">
                <a:solidFill>
                  <a:srgbClr val="C00000"/>
                </a:solidFill>
              </a:rPr>
              <a:t>ат</a:t>
            </a:r>
            <a:r>
              <a:rPr lang="ru-RU" altLang="ru-RU" sz="1400" b="1"/>
              <a:t>ь, дыш</a:t>
            </a:r>
            <a:r>
              <a:rPr lang="ru-RU" altLang="ru-RU" sz="1400" b="1">
                <a:solidFill>
                  <a:srgbClr val="C00000"/>
                </a:solidFill>
              </a:rPr>
              <a:t>ать</a:t>
            </a:r>
          </a:p>
          <a:p>
            <a:pPr eaLnBrk="1" hangingPunct="1"/>
            <a:r>
              <a:rPr lang="ru-RU" altLang="ru-RU" sz="1400" b="1"/>
              <a:t>держ</a:t>
            </a:r>
            <a:r>
              <a:rPr lang="ru-RU" altLang="ru-RU" sz="1400" b="1">
                <a:solidFill>
                  <a:srgbClr val="C00000"/>
                </a:solidFill>
              </a:rPr>
              <a:t>ать</a:t>
            </a:r>
            <a:r>
              <a:rPr lang="ru-RU" altLang="ru-RU" sz="1400" b="1"/>
              <a:t>, вид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</a:p>
          <a:p>
            <a:pPr eaLnBrk="1" hangingPunct="1"/>
            <a:r>
              <a:rPr lang="ru-RU" altLang="ru-RU" sz="1400" b="1"/>
              <a:t>терпеть, завис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  <a:r>
              <a:rPr lang="ru-RU" altLang="ru-RU" sz="1400" b="1"/>
              <a:t>,</a:t>
            </a:r>
          </a:p>
          <a:p>
            <a:pPr eaLnBrk="1" hangingPunct="1"/>
            <a:r>
              <a:rPr lang="ru-RU" altLang="ru-RU" sz="1400" b="1"/>
              <a:t>ненавид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  <a:r>
              <a:rPr lang="ru-RU" altLang="ru-RU" sz="1400" b="1"/>
              <a:t>, обид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  <a:r>
              <a:rPr lang="ru-RU" altLang="ru-RU" sz="1400" b="1"/>
              <a:t>,</a:t>
            </a:r>
          </a:p>
          <a:p>
            <a:pPr eaLnBrk="1" hangingPunct="1"/>
            <a:r>
              <a:rPr lang="ru-RU" altLang="ru-RU" sz="1400" b="1"/>
              <a:t>слыш</a:t>
            </a:r>
            <a:r>
              <a:rPr lang="ru-RU" altLang="ru-RU" sz="1400" b="1">
                <a:solidFill>
                  <a:srgbClr val="C00000"/>
                </a:solidFill>
              </a:rPr>
              <a:t>ать</a:t>
            </a:r>
            <a:r>
              <a:rPr lang="ru-RU" altLang="ru-RU" sz="1400" b="1"/>
              <a:t>, смотр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  <a:r>
              <a:rPr lang="ru-RU" altLang="ru-RU" sz="1400" b="1"/>
              <a:t>,</a:t>
            </a:r>
          </a:p>
          <a:p>
            <a:pPr eaLnBrk="1" hangingPunct="1"/>
            <a:r>
              <a:rPr lang="ru-RU" altLang="ru-RU" sz="1400" b="1"/>
              <a:t> верт</a:t>
            </a:r>
            <a:r>
              <a:rPr lang="ru-RU" altLang="ru-RU" sz="1400" b="1">
                <a:solidFill>
                  <a:srgbClr val="C00000"/>
                </a:solidFill>
              </a:rPr>
              <a:t>еть</a:t>
            </a:r>
            <a:r>
              <a:rPr lang="ru-RU" altLang="ru-RU" sz="1400" b="1"/>
              <a:t> 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315325" y="4665663"/>
            <a:ext cx="0" cy="1776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439150" y="5026025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2</a:t>
            </a:r>
          </a:p>
          <a:p>
            <a:pPr algn="ctr" eaLnBrk="1" hangingPunct="1"/>
            <a:r>
              <a:rPr lang="ru-RU" altLang="ru-RU" sz="1400" b="1"/>
              <a:t>спр.</a:t>
            </a:r>
            <a:endParaRPr lang="ru-RU" altLang="ru-RU" b="1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63525" y="5240338"/>
            <a:ext cx="1420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ВЫсп - …шься 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765550" y="5476875"/>
            <a:ext cx="261778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47688" y="4295775"/>
            <a:ext cx="3240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784600" y="4302125"/>
            <a:ext cx="17463" cy="119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6529388" y="4551363"/>
            <a:ext cx="0" cy="1890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827088" y="4403725"/>
            <a:ext cx="2751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00000"/>
                </a:solidFill>
              </a:rPr>
              <a:t>Пронаблюдай и  сделай  вывод!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79400" y="4835525"/>
            <a:ext cx="1138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ВЫлет -..м 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79400" y="5708650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ВЫпуст - ..м 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74825" y="4773613"/>
            <a:ext cx="1252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ВЫ/: лет-</a:t>
            </a:r>
            <a:r>
              <a:rPr lang="ru-RU" altLang="ru-RU" sz="1600">
                <a:solidFill>
                  <a:srgbClr val="0070C0"/>
                </a:solidFill>
              </a:rPr>
              <a:t>И</a:t>
            </a:r>
            <a:r>
              <a:rPr lang="ru-RU" altLang="ru-RU" sz="1600"/>
              <a:t>м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760538" y="5219700"/>
            <a:ext cx="1266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ВЫ/: сп-</a:t>
            </a:r>
            <a:r>
              <a:rPr lang="ru-RU" altLang="ru-RU" sz="1600">
                <a:solidFill>
                  <a:srgbClr val="0070C0"/>
                </a:solidFill>
              </a:rPr>
              <a:t>И</a:t>
            </a:r>
            <a:r>
              <a:rPr lang="ru-RU" altLang="ru-RU" sz="1600"/>
              <a:t>шь</a:t>
            </a:r>
          </a:p>
        </p:txBody>
      </p:sp>
      <p:sp>
        <p:nvSpPr>
          <p:cNvPr id="8230" name="TextBox 83"/>
          <p:cNvSpPr txBox="1">
            <a:spLocks noChangeArrowheads="1"/>
          </p:cNvSpPr>
          <p:nvPr/>
        </p:nvSpPr>
        <p:spPr bwMode="auto">
          <a:xfrm>
            <a:off x="4017963" y="501967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400" b="1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96863" y="6149975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Выпиш..шь 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774825" y="5708650"/>
            <a:ext cx="1270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ВЫ/:пУст-</a:t>
            </a:r>
            <a:r>
              <a:rPr lang="ru-RU" altLang="ru-RU" sz="1600">
                <a:solidFill>
                  <a:srgbClr val="0070C0"/>
                </a:solidFill>
              </a:rPr>
              <a:t>и</a:t>
            </a:r>
            <a:r>
              <a:rPr lang="ru-RU" altLang="ru-RU" sz="1600"/>
              <a:t>м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248025" y="5708650"/>
            <a:ext cx="1071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выпуст</a:t>
            </a:r>
            <a:r>
              <a:rPr lang="ru-RU" altLang="ru-RU" sz="1600" u="sng"/>
              <a:t>ить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760538" y="6180138"/>
            <a:ext cx="1431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ВЫ/: пИш-</a:t>
            </a:r>
            <a:r>
              <a:rPr lang="ru-RU" altLang="ru-RU" sz="1600">
                <a:solidFill>
                  <a:srgbClr val="C00000"/>
                </a:solidFill>
              </a:rPr>
              <a:t>е</a:t>
            </a:r>
            <a:r>
              <a:rPr lang="ru-RU" altLang="ru-RU" sz="1600"/>
              <a:t>шь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251200" y="6180138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выпис</a:t>
            </a:r>
            <a:r>
              <a:rPr lang="ru-RU" altLang="ru-RU" u="sng"/>
              <a:t>ать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531813" y="5240338"/>
            <a:ext cx="0" cy="66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79438" y="5708650"/>
            <a:ext cx="0" cy="66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79438" y="6146800"/>
            <a:ext cx="0" cy="66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572000" y="5722938"/>
            <a:ext cx="1630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 i="1">
                <a:solidFill>
                  <a:srgbClr val="C00000"/>
                </a:solidFill>
              </a:rPr>
              <a:t>Можно л</a:t>
            </a:r>
            <a:r>
              <a:rPr lang="ru-RU" altLang="ru-RU" sz="1200" b="1">
                <a:solidFill>
                  <a:srgbClr val="002060"/>
                </a:solidFill>
              </a:rPr>
              <a:t>и к глаголам</a:t>
            </a:r>
          </a:p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</a:rPr>
              <a:t>с  приставкой </a:t>
            </a:r>
            <a:r>
              <a:rPr lang="ru-RU" altLang="ru-RU" sz="1200" b="1">
                <a:solidFill>
                  <a:srgbClr val="C00000"/>
                </a:solidFill>
              </a:rPr>
              <a:t>ВЫ</a:t>
            </a:r>
          </a:p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</a:rPr>
              <a:t>применять </a:t>
            </a:r>
            <a:r>
              <a:rPr lang="ru-RU" altLang="ru-RU" sz="1200" b="1">
                <a:solidFill>
                  <a:srgbClr val="C00000"/>
                </a:solidFill>
              </a:rPr>
              <a:t>общее</a:t>
            </a:r>
          </a:p>
          <a:p>
            <a:pPr algn="ctr" eaLnBrk="1" hangingPunct="1"/>
            <a:r>
              <a:rPr lang="ru-RU" altLang="ru-RU" sz="1200" b="1">
                <a:solidFill>
                  <a:srgbClr val="C00000"/>
                </a:solidFill>
              </a:rPr>
              <a:t> правило?</a:t>
            </a:r>
          </a:p>
        </p:txBody>
      </p:sp>
      <p:pic>
        <p:nvPicPr>
          <p:cNvPr id="8240" name="Picture 4" descr="C:\Users\Наталья Владимировна\мои документы\мое\документы, публикации\для оформления\анимация\понял!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111375"/>
            <a:ext cx="15128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1" name="TextBox 3"/>
          <p:cNvSpPr txBox="1">
            <a:spLocks noChangeArrowheads="1"/>
          </p:cNvSpPr>
          <p:nvPr/>
        </p:nvSpPr>
        <p:spPr bwMode="auto">
          <a:xfrm>
            <a:off x="593725" y="738188"/>
            <a:ext cx="122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Следуй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алгоритму</a:t>
            </a:r>
          </a:p>
        </p:txBody>
      </p:sp>
      <p:sp>
        <p:nvSpPr>
          <p:cNvPr id="8242" name="TextBox 11"/>
          <p:cNvSpPr txBox="1">
            <a:spLocks noChangeArrowheads="1"/>
          </p:cNvSpPr>
          <p:nvPr/>
        </p:nvSpPr>
        <p:spPr bwMode="auto">
          <a:xfrm>
            <a:off x="7296150" y="647700"/>
            <a:ext cx="1393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Сделай 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верные шаги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к выводу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47688" y="4711700"/>
            <a:ext cx="0" cy="61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00088" y="4849813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4" grpId="0"/>
      <p:bldP spid="16" grpId="0"/>
      <p:bldP spid="24" grpId="0"/>
      <p:bldP spid="25" grpId="0"/>
      <p:bldP spid="26" grpId="0"/>
      <p:bldP spid="37" grpId="0"/>
      <p:bldP spid="38" grpId="0"/>
      <p:bldP spid="41" grpId="0"/>
      <p:bldP spid="42" grpId="0"/>
      <p:bldP spid="43" grpId="0"/>
      <p:bldP spid="46" grpId="0"/>
      <p:bldP spid="48" grpId="0"/>
      <p:bldP spid="51" grpId="0"/>
      <p:bldP spid="66" grpId="0"/>
      <p:bldP spid="77" grpId="0"/>
      <p:bldP spid="79" grpId="0"/>
      <p:bldP spid="80" grpId="0"/>
      <p:bldP spid="81" grpId="0"/>
      <p:bldP spid="82" grpId="0"/>
      <p:bldP spid="87" grpId="0"/>
      <p:bldP spid="89" grpId="0"/>
      <p:bldP spid="90" grpId="0"/>
      <p:bldP spid="91" grpId="0"/>
      <p:bldP spid="9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6438" y="1204913"/>
            <a:ext cx="127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Хоч-у</a:t>
            </a:r>
            <a:br>
              <a:rPr lang="ru-RU" altLang="ru-RU"/>
            </a:br>
            <a:r>
              <a:rPr lang="ru-RU" altLang="ru-RU"/>
              <a:t>хоч-</a:t>
            </a:r>
            <a:r>
              <a:rPr lang="ru-RU" altLang="ru-RU" b="1">
                <a:solidFill>
                  <a:srgbClr val="C00000"/>
                </a:solidFill>
              </a:rPr>
              <a:t>ешь</a:t>
            </a:r>
            <a:r>
              <a:rPr lang="ru-RU" altLang="ru-RU">
                <a:solidFill>
                  <a:srgbClr val="C00000"/>
                </a:solidFill>
              </a:rPr>
              <a:t/>
            </a:r>
            <a:br>
              <a:rPr lang="ru-RU" altLang="ru-RU">
                <a:solidFill>
                  <a:srgbClr val="C00000"/>
                </a:solidFill>
              </a:rPr>
            </a:br>
            <a:r>
              <a:rPr lang="ru-RU" altLang="ru-RU"/>
              <a:t>хоч- </a:t>
            </a:r>
            <a:r>
              <a:rPr lang="ru-RU" altLang="ru-RU" b="1">
                <a:solidFill>
                  <a:srgbClr val="C00000"/>
                </a:solidFill>
              </a:rPr>
              <a:t>ет</a:t>
            </a:r>
            <a:r>
              <a:rPr lang="ru-RU" altLang="ru-RU"/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82788" y="1190625"/>
            <a:ext cx="100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хот -</a:t>
            </a:r>
            <a:r>
              <a:rPr lang="ru-RU" altLang="ru-RU" b="1">
                <a:solidFill>
                  <a:srgbClr val="0070C0"/>
                </a:solidFill>
              </a:rPr>
              <a:t>им</a:t>
            </a:r>
            <a:br>
              <a:rPr lang="ru-RU" altLang="ru-RU" b="1">
                <a:solidFill>
                  <a:srgbClr val="0070C0"/>
                </a:solidFill>
              </a:rPr>
            </a:br>
            <a:r>
              <a:rPr lang="ru-RU" altLang="ru-RU"/>
              <a:t>хот- </a:t>
            </a:r>
            <a:r>
              <a:rPr lang="ru-RU" altLang="ru-RU" b="1">
                <a:solidFill>
                  <a:srgbClr val="0070C0"/>
                </a:solidFill>
              </a:rPr>
              <a:t>ите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хот- </a:t>
            </a:r>
            <a:r>
              <a:rPr lang="ru-RU" altLang="ru-RU" b="1">
                <a:solidFill>
                  <a:srgbClr val="0070C0"/>
                </a:solidFill>
              </a:rPr>
              <a:t>ят</a:t>
            </a:r>
            <a:r>
              <a:rPr lang="ru-RU" altLang="ru-RU"/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18138" y="1196975"/>
            <a:ext cx="1069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Бег-у</a:t>
            </a:r>
            <a:br>
              <a:rPr lang="ru-RU" altLang="ru-RU"/>
            </a:br>
            <a:r>
              <a:rPr lang="ru-RU" altLang="ru-RU"/>
              <a:t>беж-</a:t>
            </a:r>
            <a:r>
              <a:rPr lang="ru-RU" altLang="ru-RU" b="1">
                <a:solidFill>
                  <a:srgbClr val="0070C0"/>
                </a:solidFill>
              </a:rPr>
              <a:t>ишь</a:t>
            </a:r>
            <a:br>
              <a:rPr lang="ru-RU" altLang="ru-RU" b="1">
                <a:solidFill>
                  <a:srgbClr val="0070C0"/>
                </a:solidFill>
              </a:rPr>
            </a:br>
            <a:r>
              <a:rPr lang="ru-RU" altLang="ru-RU"/>
              <a:t>беж- </a:t>
            </a:r>
            <a:r>
              <a:rPr lang="ru-RU" altLang="ru-RU" b="1">
                <a:solidFill>
                  <a:srgbClr val="0070C0"/>
                </a:solidFill>
              </a:rPr>
              <a:t>ит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75463" y="1190625"/>
            <a:ext cx="1296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Беж- </a:t>
            </a:r>
            <a:r>
              <a:rPr lang="ru-RU" altLang="ru-RU" b="1">
                <a:solidFill>
                  <a:srgbClr val="0070C0"/>
                </a:solidFill>
              </a:rPr>
              <a:t>им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беж - </a:t>
            </a:r>
            <a:r>
              <a:rPr lang="ru-RU" altLang="ru-RU" b="1">
                <a:solidFill>
                  <a:srgbClr val="0070C0"/>
                </a:solidFill>
              </a:rPr>
              <a:t>ите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бег- </a:t>
            </a:r>
            <a:r>
              <a:rPr lang="ru-RU" altLang="ru-RU" b="1">
                <a:solidFill>
                  <a:srgbClr val="C00000"/>
                </a:solidFill>
              </a:rPr>
              <a:t>ут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33425" y="2784475"/>
            <a:ext cx="917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Е- </a:t>
            </a:r>
            <a:r>
              <a:rPr lang="ru-RU" altLang="ru-RU" b="1"/>
              <a:t>м</a:t>
            </a:r>
            <a:br>
              <a:rPr lang="ru-RU" altLang="ru-RU" b="1"/>
            </a:br>
            <a:r>
              <a:rPr lang="ru-RU" altLang="ru-RU"/>
              <a:t>е- </a:t>
            </a:r>
            <a:r>
              <a:rPr lang="ru-RU" altLang="ru-RU" b="1"/>
              <a:t>шь</a:t>
            </a:r>
            <a:br>
              <a:rPr lang="ru-RU" altLang="ru-RU" b="1"/>
            </a:br>
            <a:r>
              <a:rPr lang="ru-RU" altLang="ru-RU"/>
              <a:t>е- </a:t>
            </a:r>
            <a:r>
              <a:rPr lang="ru-RU" altLang="ru-RU" b="1"/>
              <a:t>ст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82788" y="2768600"/>
            <a:ext cx="917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Ед- </a:t>
            </a:r>
            <a:r>
              <a:rPr lang="ru-RU" altLang="ru-RU" b="1">
                <a:solidFill>
                  <a:srgbClr val="0070C0"/>
                </a:solidFill>
              </a:rPr>
              <a:t>им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ед- </a:t>
            </a:r>
            <a:r>
              <a:rPr lang="ru-RU" altLang="ru-RU" b="1">
                <a:solidFill>
                  <a:srgbClr val="0070C0"/>
                </a:solidFill>
              </a:rPr>
              <a:t>ите</a:t>
            </a:r>
            <a:br>
              <a:rPr lang="ru-RU" altLang="ru-RU" b="1">
                <a:solidFill>
                  <a:srgbClr val="0070C0"/>
                </a:solidFill>
              </a:rPr>
            </a:br>
            <a:r>
              <a:rPr lang="ru-RU" altLang="ru-RU"/>
              <a:t>ед - </a:t>
            </a:r>
            <a:r>
              <a:rPr lang="ru-RU" altLang="ru-RU" b="1">
                <a:solidFill>
                  <a:srgbClr val="0070C0"/>
                </a:solidFill>
              </a:rPr>
              <a:t>ят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65775" y="2833688"/>
            <a:ext cx="922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Да - </a:t>
            </a:r>
            <a:r>
              <a:rPr lang="ru-RU" altLang="ru-RU" b="1"/>
              <a:t>м</a:t>
            </a:r>
            <a:br>
              <a:rPr lang="ru-RU" altLang="ru-RU" b="1"/>
            </a:br>
            <a:r>
              <a:rPr lang="ru-RU" altLang="ru-RU"/>
              <a:t>да- </a:t>
            </a:r>
            <a:r>
              <a:rPr lang="ru-RU" altLang="ru-RU" b="1"/>
              <a:t>шь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да </a:t>
            </a:r>
            <a:r>
              <a:rPr lang="ru-RU" altLang="ru-RU" b="1"/>
              <a:t>- ст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96100" y="2835275"/>
            <a:ext cx="142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Дад- </a:t>
            </a:r>
            <a:r>
              <a:rPr lang="ru-RU" altLang="ru-RU" b="1">
                <a:solidFill>
                  <a:srgbClr val="0070C0"/>
                </a:solidFill>
              </a:rPr>
              <a:t>им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дад- </a:t>
            </a:r>
            <a:r>
              <a:rPr lang="ru-RU" altLang="ru-RU" b="1">
                <a:solidFill>
                  <a:srgbClr val="0070C0"/>
                </a:solidFill>
              </a:rPr>
              <a:t>ите</a:t>
            </a:r>
            <a:br>
              <a:rPr lang="ru-RU" altLang="ru-RU" b="1">
                <a:solidFill>
                  <a:srgbClr val="0070C0"/>
                </a:solidFill>
              </a:rPr>
            </a:br>
            <a:r>
              <a:rPr lang="ru-RU" altLang="ru-RU"/>
              <a:t>дад- </a:t>
            </a:r>
            <a:r>
              <a:rPr lang="ru-RU" altLang="ru-RU" b="1">
                <a:solidFill>
                  <a:srgbClr val="0070C0"/>
                </a:solidFill>
              </a:rPr>
              <a:t>ут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7663" y="536575"/>
            <a:ext cx="2881312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Разноспрягаемые  глаголы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1225" y="2239963"/>
            <a:ext cx="4691063" cy="339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Глаголы   особого  (архаического) типа  спряжения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23938" y="4144963"/>
            <a:ext cx="731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Что зависит от  правильного определения личных окончаний глагола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4684713"/>
            <a:ext cx="656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- </a:t>
            </a:r>
            <a:r>
              <a:rPr lang="ru-RU" altLang="ru-RU" b="1"/>
              <a:t>Правильный  выбор суффикса   причастия (</a:t>
            </a:r>
            <a:r>
              <a:rPr lang="ru-RU" altLang="ru-RU" sz="1400" b="1"/>
              <a:t>дейст.наст., страд. наст.)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9563" y="5321300"/>
            <a:ext cx="515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- Правильное выполнение  пункта  </a:t>
            </a:r>
            <a:r>
              <a:rPr lang="ru-RU" altLang="ru-RU" b="1">
                <a:solidFill>
                  <a:srgbClr val="C00000"/>
                </a:solidFill>
              </a:rPr>
              <a:t>А 16 , В 4 </a:t>
            </a:r>
            <a:r>
              <a:rPr lang="ru-RU" altLang="ru-RU"/>
              <a:t>(ЕГЭ)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9563" y="5883275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- </a:t>
            </a:r>
            <a:r>
              <a:rPr lang="ru-RU" altLang="ru-RU" sz="2000" b="1">
                <a:solidFill>
                  <a:srgbClr val="E010A0"/>
                </a:solidFill>
              </a:rPr>
              <a:t>Просто приятно  быть  грамотным!!!</a:t>
            </a:r>
          </a:p>
        </p:txBody>
      </p:sp>
      <p:pic>
        <p:nvPicPr>
          <p:cNvPr id="9232" name="Picture 4" descr="C:\Users\Наталья Владимировна\мои документы\мое\документы, публикации\для оформления\анимация\понял!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830513"/>
            <a:ext cx="993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Наталья Владимировна\мои документы\мое\документы, публикации\для оформления\анимашки\11065_15277691574c6aa2209b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59338"/>
            <a:ext cx="1663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" descr="C:\Users\Наталья Владимировна\мои документы\мое\документы, публикации\для оформления\анимашки\000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000125"/>
            <a:ext cx="135413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Box 10"/>
          <p:cNvSpPr txBox="1">
            <a:spLocks noChangeArrowheads="1"/>
          </p:cNvSpPr>
          <p:nvPr/>
        </p:nvSpPr>
        <p:spPr bwMode="auto">
          <a:xfrm>
            <a:off x="7154863" y="198438"/>
            <a:ext cx="155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Лингвистическое </a:t>
            </a:r>
          </a:p>
          <a:p>
            <a:pPr eaLnBrk="1" hangingPunct="1"/>
            <a:r>
              <a:rPr lang="ru-RU" altLang="ru-RU" sz="1400" b="1"/>
              <a:t>наблюдение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930275" y="5013325"/>
            <a:ext cx="6521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800" b="1" i="1"/>
          </a:p>
          <a:p>
            <a:pPr eaLnBrk="1" hangingPunct="1"/>
            <a:endParaRPr lang="ru-RU" altLang="ru-RU" sz="2800" b="1" i="1"/>
          </a:p>
          <a:p>
            <a:pPr eaLnBrk="1" hangingPunct="1"/>
            <a:endParaRPr lang="ru-RU" altLang="ru-RU" sz="2800" i="1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547813" y="363538"/>
            <a:ext cx="556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C00000"/>
                </a:solidFill>
              </a:rPr>
              <a:t>Вставить  пропущенные буквы, мотивировать  выбор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1033463"/>
            <a:ext cx="7499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/>
              <a:t>1) За двумя зайцами погон...шься — ни одного не пойма...шь.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35000" y="2181225"/>
            <a:ext cx="788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/>
              <a:t>2) Много буд...шь знать — скоро состар...шься.</a:t>
            </a:r>
            <a:r>
              <a:rPr lang="ru-RU" altLang="ru-RU" sz="2800" i="1"/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5000" y="3054350"/>
            <a:ext cx="4057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/>
              <a:t>3) Правда глаза кол...т</a:t>
            </a:r>
            <a:r>
              <a:rPr lang="ru-RU" altLang="ru-RU" sz="2800" i="1"/>
              <a:t>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3903663"/>
            <a:ext cx="6810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i="1"/>
              <a:t>4) </a:t>
            </a:r>
            <a:r>
              <a:rPr lang="ru-RU" altLang="ru-RU" sz="2800" b="1" i="1"/>
              <a:t>Конь вырв...тся — догон...шь, слова сказанного не ворот...шь.</a:t>
            </a:r>
            <a:r>
              <a:rPr lang="ru-RU" altLang="ru-RU" sz="2800" i="1"/>
              <a:t> </a:t>
            </a:r>
            <a:endParaRPr lang="ru-RU" altLang="ru-RU" sz="2800"/>
          </a:p>
        </p:txBody>
      </p:sp>
      <p:pic>
        <p:nvPicPr>
          <p:cNvPr id="10248" name="Picture 7" descr="C:\Users\Наталья Владимировна\мои документы\мое\документы, публикации\для оформления\анимашки\ucos34r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054350"/>
            <a:ext cx="19177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225" y="5154613"/>
            <a:ext cx="348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1.Что объединяет все примеры?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59375" y="5170488"/>
            <a:ext cx="186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Это пословицы. 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4538" y="5675313"/>
            <a:ext cx="767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2. Устное  рассуждение-блиц: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002060"/>
                </a:solidFill>
              </a:rPr>
              <a:t>«В справедливости какой пословицы вам 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                                                            пришлось убедиться     на личном опыте?»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1330</Words>
  <Application>Microsoft Office PowerPoint</Application>
  <PresentationFormat>Экран (4:3)</PresentationFormat>
  <Paragraphs>317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Владимировна</dc:creator>
  <cp:lastModifiedBy>ринат</cp:lastModifiedBy>
  <cp:revision>89</cp:revision>
  <dcterms:created xsi:type="dcterms:W3CDTF">2014-01-28T13:42:10Z</dcterms:created>
  <dcterms:modified xsi:type="dcterms:W3CDTF">2014-08-17T15:39:57Z</dcterms:modified>
</cp:coreProperties>
</file>