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4" r:id="rId2"/>
    <p:sldId id="272" r:id="rId3"/>
    <p:sldId id="261" r:id="rId4"/>
    <p:sldId id="265" r:id="rId5"/>
    <p:sldId id="275" r:id="rId6"/>
    <p:sldId id="276" r:id="rId7"/>
    <p:sldId id="263" r:id="rId8"/>
    <p:sldId id="273" r:id="rId9"/>
    <p:sldId id="269" r:id="rId10"/>
    <p:sldId id="288" r:id="rId11"/>
    <p:sldId id="284" r:id="rId12"/>
    <p:sldId id="285" r:id="rId13"/>
    <p:sldId id="293" r:id="rId14"/>
    <p:sldId id="291" r:id="rId15"/>
    <p:sldId id="262" r:id="rId16"/>
    <p:sldId id="277" r:id="rId17"/>
    <p:sldId id="278" r:id="rId18"/>
    <p:sldId id="264" r:id="rId19"/>
    <p:sldId id="274" r:id="rId20"/>
    <p:sldId id="270" r:id="rId21"/>
    <p:sldId id="290" r:id="rId22"/>
    <p:sldId id="286" r:id="rId23"/>
    <p:sldId id="287" r:id="rId24"/>
    <p:sldId id="292" r:id="rId25"/>
    <p:sldId id="271" r:id="rId26"/>
    <p:sldId id="279" r:id="rId27"/>
    <p:sldId id="282" r:id="rId28"/>
    <p:sldId id="281" r:id="rId29"/>
    <p:sldId id="283" r:id="rId3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47" autoAdjust="0"/>
  </p:normalViewPr>
  <p:slideViewPr>
    <p:cSldViewPr>
      <p:cViewPr>
        <p:scale>
          <a:sx n="70" d="100"/>
          <a:sy n="70" d="100"/>
        </p:scale>
        <p:origin x="-1386" y="-22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FD76F-97BC-4F34-82BB-E09A5A9E0281}" type="datetimeFigureOut">
              <a:rPr lang="ru-RU" smtClean="0"/>
              <a:pPr/>
              <a:t>12.08.2014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5C33A-5DB3-4277-92C7-2D21CE93C329}" type="slidenum">
              <a:rPr lang="ru-RU" smtClean="0"/>
              <a:pPr/>
              <a:t>‹#›</a:t>
            </a:fld>
            <a:endParaRPr lang="ru-RU"/>
          </a:p>
        </p:txBody>
      </p:sp>
    </p:spTree>
    <p:extLst>
      <p:ext uri="{BB962C8B-B14F-4D97-AF65-F5344CB8AC3E}">
        <p14:creationId xmlns:p14="http://schemas.microsoft.com/office/powerpoint/2010/main" val="221607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800" b="1" i="1" u="sng" kern="1200" dirty="0" smtClean="0">
                <a:solidFill>
                  <a:schemeClr val="tx1"/>
                </a:solidFill>
                <a:latin typeface="+mn-lt"/>
                <a:ea typeface="+mn-ea"/>
                <a:cs typeface="+mn-cs"/>
              </a:rPr>
              <a:t>Рекомендации по работе с интерактивными моделями</a:t>
            </a:r>
          </a:p>
          <a:p>
            <a:endParaRPr lang="ru-RU" sz="1800" kern="1200" dirty="0" smtClean="0">
              <a:solidFill>
                <a:schemeClr val="tx1"/>
              </a:solidFill>
              <a:latin typeface="+mn-lt"/>
              <a:ea typeface="+mn-ea"/>
              <a:cs typeface="+mn-cs"/>
            </a:endParaRPr>
          </a:p>
          <a:p>
            <a:r>
              <a:rPr lang="ru-RU" sz="1800" kern="1200" dirty="0" smtClean="0">
                <a:solidFill>
                  <a:schemeClr val="tx1"/>
                </a:solidFill>
                <a:latin typeface="+mn-lt"/>
                <a:ea typeface="+mn-ea"/>
                <a:cs typeface="+mn-cs"/>
              </a:rPr>
              <a:t> Активации интерактивной модели происходит «по щелчку», нажатием на анимированный триггер КЛЮЧ в схеме или ПОЗЛУНОК реостата, при необходимости можно легко повторить демонстрируемый опыт с использованием колеса прокрутки мыши. С целью реализации проблемно-поисковых технологий  вывод по результатам эксперимента появляется на экране также только «по щелчку» и с использованием триггеров. </a:t>
            </a:r>
            <a:endParaRPr lang="ru-RU" sz="1800"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этом этапе урока учащимся предлагается</a:t>
            </a:r>
            <a:r>
              <a:rPr lang="ru-RU" baseline="0" dirty="0" smtClean="0"/>
              <a:t> самостоятельно доказать справедливость предыдущего вывода с использованием закона Ома для участка цепи, а также, ранее сделанных выводов о силе тока и напряжении в последовательной электрической цепи.</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этом этапе урока учащимся предлагается</a:t>
            </a:r>
            <a:r>
              <a:rPr lang="ru-RU" baseline="0" dirty="0" smtClean="0"/>
              <a:t> совместно с учителем, доказать справедливость предыдущего вывода с использованием формулы для расчета сопротивления проводника. На каждом этапе вывода формулы учащиеся отвечают на вопрос учителя и только после их верного ответа, появляется необходимая запись на экране. После вывода формулы, учитель рассказывает область применения последовательного соединения проводников  (на примере соединения ламп в новогодней гирлянде), обращая внимание учащихся на недостатки такого соединения. </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Демонстрируется</a:t>
            </a:r>
            <a:r>
              <a:rPr lang="ru-RU" baseline="0" dirty="0" smtClean="0"/>
              <a:t> применение последовательного соединения лампочек в новогодней гирлянде. Активация слайда (включение ламп) происходит с использованием триггера, нажатием на рис. ключа. </a:t>
            </a:r>
          </a:p>
          <a:p>
            <a:r>
              <a:rPr lang="ru-RU" baseline="0" dirty="0" smtClean="0"/>
              <a:t>На этом этапе урока, перед учащимися ставится проблема практической направленности, в которой опираясь на закономерность распределения напряжения в последовательной цепи, определяется минимальное количество ламп необходимых для нормальной работы гирлянды. Также учащиеся должны ответить на вопрос: что произойдет, если одна из ламп в гирлянде перегорит? После ответов учащихся, нажатием на рис. ключа</a:t>
            </a:r>
            <a:r>
              <a:rPr lang="ru-RU" baseline="0" smtClean="0"/>
              <a:t>, включается </a:t>
            </a:r>
            <a:r>
              <a:rPr lang="ru-RU" baseline="0" dirty="0" smtClean="0"/>
              <a:t>анимация перегорания одной </a:t>
            </a:r>
            <a:r>
              <a:rPr lang="ru-RU" baseline="0" smtClean="0"/>
              <a:t>из ламп.</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Для закрепления пройденного материала учащимся предлагается решить задачу. Для указанной схемы необходимо определить: способ соединения лампочки и</a:t>
            </a:r>
            <a:r>
              <a:rPr lang="ru-RU" baseline="0" dirty="0" smtClean="0"/>
              <a:t> реостата, а также определить на сколько увеличилось или уменьшилось сопротивление реостата. (Ответ: уменьшилось на 2 Ом)</a:t>
            </a:r>
            <a:endParaRPr lang="ru-RU" dirty="0" smtClean="0"/>
          </a:p>
          <a:p>
            <a:endParaRPr lang="ru-RU" dirty="0"/>
          </a:p>
        </p:txBody>
      </p:sp>
      <p:sp>
        <p:nvSpPr>
          <p:cNvPr id="4" name="Номер слайда 3"/>
          <p:cNvSpPr>
            <a:spLocks noGrp="1"/>
          </p:cNvSpPr>
          <p:nvPr>
            <p:ph type="sldNum" sz="quarter" idx="10"/>
          </p:nvPr>
        </p:nvSpPr>
        <p:spPr/>
        <p:txBody>
          <a:bodyPr/>
          <a:lstStyle/>
          <a:p>
            <a:fld id="{8A53F195-D0CF-4108-9408-652F7ACDBA0C}"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Демонстрируется</a:t>
            </a:r>
            <a:r>
              <a:rPr lang="ru-RU" baseline="0" dirty="0" smtClean="0"/>
              <a:t> параллельное соединение двух различных лампочек. Активация слайда (включение ламп) происходит с использованием триггера, нажатием на рис. ключа. </a:t>
            </a:r>
          </a:p>
          <a:p>
            <a:r>
              <a:rPr lang="ru-RU" baseline="0" dirty="0" smtClean="0"/>
              <a:t>На этом этапе учащиеся совместно с учителем формулируют понятие параллельного соединения проводников, определение которого появляется (удаляется) на экране активацией триггера </a:t>
            </a:r>
            <a:r>
              <a:rPr lang="ru-RU"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algun Gothic"/>
                <a:ea typeface="Malgun Gothic"/>
              </a:rPr>
              <a:t>∇</a:t>
            </a:r>
            <a:r>
              <a:rPr lang="ru-RU" baseline="0" dirty="0" smtClean="0"/>
              <a:t>. Также обращается внимание учащихся на яркость каждой лампы при таком соединении, т.е. используется технология опережающего обучения, при этом  обучающиеся узнают, что чем меньше сопротивление параллельного участка цепи, тем больше мощность тока (ярче горит лампа).</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Демонстрируется</a:t>
            </a:r>
            <a:r>
              <a:rPr lang="ru-RU" baseline="0" dirty="0" smtClean="0"/>
              <a:t> измерение напряжения на различных участках параллельного соединения двух различных лампочек (слайд 14, 15). Активация слайда (включение ламп) происходит с использованием триггера, нажатием на рис. ключа.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Обращается внимание учащихся, на какой лампе в данной схеме измеряет напряжение вольтметр и чему равно напряжение указанное на источнике тока.</a:t>
            </a:r>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 результатам опытов демонстрируемых в слайдах 12, 14, делается</a:t>
            </a:r>
            <a:r>
              <a:rPr lang="ru-RU" baseline="0" dirty="0" smtClean="0"/>
              <a:t> самостоятельный вывод учащимися, после озвучивания которого, «Вывод» демонстрируется на экране. Вывод и формула записываются учащимися в рабочие тетради.</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Демонстрируется</a:t>
            </a:r>
            <a:r>
              <a:rPr lang="ru-RU" baseline="0" dirty="0" smtClean="0"/>
              <a:t> распределение токов и напряжений на различных участках параллельной цепи. Активация слайда (включение ламп) происходит с использованием триггера, нажатием на рис. ключа. </a:t>
            </a:r>
          </a:p>
          <a:p>
            <a:r>
              <a:rPr lang="ru-RU" dirty="0" smtClean="0"/>
              <a:t>На этом этапе урока учитель ставит перед учащимися ряд задач: определить как включены амперметры и силу тока в какой лампе измеряет каждый из них; в</a:t>
            </a:r>
            <a:r>
              <a:rPr lang="ru-RU" baseline="0" dirty="0" smtClean="0"/>
              <a:t> какой лампе больше сила тока и как это зависит от сопротивления лампы; обратить внимание учащихся на величину силы тока во всей цепи и сравнить её с силой тока в лампах; начертить самостоятельно схему представленной электрической цепи с использованием условных обозначений её элементов.</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После того как учащиеся самостоятельно начертят в тетрадях схему она демонстрируется</a:t>
            </a:r>
            <a:r>
              <a:rPr lang="ru-RU" baseline="0" dirty="0" smtClean="0"/>
              <a:t> на экране и учащиеся сравнивают её с вариантом собственной схемы, и корректируют её при наличии ошибок.  На этом этапе перед учащимися ставится проблема: сравнить силу тока во всей цепи с силой тока в лампах и найти взаимозависимость этих значений. После устного ответа учащихся, правильный вывод и формула появляются на экране (по щелчку).</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 результатам предыдущего опыта по распределению силы тока и напряжений в параллельной электрической цепи, учащимся предлагается ответить на вопрос указанный в слайде. Для этого перед учащимися ставится ряд задач: сказать и записать формулу расчета</a:t>
            </a:r>
            <a:r>
              <a:rPr lang="ru-RU" baseline="0" dirty="0" smtClean="0"/>
              <a:t> обратной величины сопротивления выведенную из закона Ома; использую эту формулу заполнить таблицу, рассчитав обратное сопротивление каждой лампы и всей цепи; сравнить обратное сопротивление всей параллельной цепи и обратное сопротивление ламп, сделать вывод о том как можно определить обратную величину сопротивления такой цепи. После каждого правильного ответа учащихся, он появляется на экране (по щелчку).</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Демонстрация корневого меню презентации с указанием темы</a:t>
            </a:r>
            <a:r>
              <a:rPr lang="ru-RU" baseline="0" dirty="0" smtClean="0"/>
              <a:t> и даты занятия, также обучающиеся знакомятся с планом урока. Каждая иконка меню имеет гиперссылку для перехода на указанную тему.</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этом этапе урока учащимся предлагается</a:t>
            </a:r>
            <a:r>
              <a:rPr lang="ru-RU" baseline="0" dirty="0" smtClean="0"/>
              <a:t> самостоятельно доказать справедливость предыдущего вывода с использованием закона Ома для участка цепи, а также, ранее сделанных выводов о силе тока и напряжении в параллельной электрической цепи.</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этом этапе урока учащимся предлагается</a:t>
            </a:r>
            <a:r>
              <a:rPr lang="ru-RU" baseline="0" dirty="0" smtClean="0"/>
              <a:t> совместно с учителем, доказать справедливость предыдущего вывода с использованием формулы для расчета сопротивления проводника. На каждом этапе вывода формулы учащиеся отвечают на вопрос учителя и только после их верного ответа, появляется необходимая запись на экране. После вывода формулы, учитель рассказывает область применения параллельного соединения проводников  (на примере соединения электроприборов в квартире, классе).</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закрепления пройденного материала учащимся предлагается решить задачу. Для указанной схемы необходимо определить: способ соединения лампочек и</a:t>
            </a:r>
            <a:r>
              <a:rPr lang="ru-RU" baseline="0" dirty="0" smtClean="0"/>
              <a:t> сопротивление второй лампы. Перед решением целесообразно уточнить у учащихся сопротивление какой из ламп больше, если судить по яркости их свечения. (Ответ 6 Ом)</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этом этапе урока проводится обобщение и рефлексия</a:t>
            </a:r>
            <a:r>
              <a:rPr lang="ru-RU" baseline="0" dirty="0" smtClean="0"/>
              <a:t> учебной деятельности учащихся, по изучению темы последовательного и параллельного соединения проводников. Для этого обучающиеся самостоятельно: рисуют схему соединения двух ламп; заполняют представленную таблицу. </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данном этапе урока формулируется понятие смешанного соединения.</a:t>
            </a:r>
            <a:r>
              <a:rPr lang="ru-RU" baseline="0" dirty="0" smtClean="0"/>
              <a:t> </a:t>
            </a:r>
          </a:p>
          <a:p>
            <a:r>
              <a:rPr lang="ru-RU" dirty="0" smtClean="0"/>
              <a:t>Для закрепления пройденного материала учащимся предлагается решить задачу. Для указанной схемы необходимо определить распределение токов и напряжений на всех участках цепи, определить вид соединения каждой лампочки и начертить схему этого</a:t>
            </a:r>
            <a:r>
              <a:rPr lang="ru-RU" baseline="0" dirty="0" smtClean="0"/>
              <a:t> соединения. Текст задания активируется путем нажатия на триггер «задание».</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представленном слайде демонстрируется правильное</a:t>
            </a:r>
            <a:r>
              <a:rPr lang="ru-RU" baseline="0" dirty="0" smtClean="0"/>
              <a:t> изображение схемы предыдущей задачи и верные значения токов и напряжений во всех участках цепи.</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Для указанной схемы необходимо определить распределение токов и напряжений на всех участках цепи, определить вид соединения каждой лампочки и начертить схему этого</a:t>
            </a:r>
            <a:r>
              <a:rPr lang="ru-RU" baseline="0" dirty="0" smtClean="0"/>
              <a:t> соединения. Текст задания активируется путем нажатия на триггер «задание».</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28</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представленном слайде демонстрируется правильное</a:t>
            </a:r>
            <a:r>
              <a:rPr lang="ru-RU" baseline="0" dirty="0" smtClean="0"/>
              <a:t> изображение схемы предыдущей задачи и верные значения токов и напряжений во всех участках цепи.</a:t>
            </a:r>
            <a:endParaRPr lang="ru-RU" dirty="0" smtClean="0"/>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Демонстрируется</a:t>
            </a:r>
            <a:r>
              <a:rPr lang="ru-RU" baseline="0" dirty="0" smtClean="0"/>
              <a:t> последовательное соединение двух различных лампочек. Активация слайда (включение ламп) происходит с использованием триггера, нажатием на </a:t>
            </a:r>
            <a:r>
              <a:rPr lang="ru-RU" b="1" baseline="0" dirty="0" smtClean="0"/>
              <a:t>рис. ключа</a:t>
            </a:r>
            <a:r>
              <a:rPr lang="ru-RU" baseline="0" dirty="0" smtClean="0"/>
              <a:t>. </a:t>
            </a:r>
          </a:p>
          <a:p>
            <a:r>
              <a:rPr lang="ru-RU" baseline="0" dirty="0" smtClean="0"/>
              <a:t>На этом этапе учащиеся совместно с учителем формулируют понятие последовательного соединения проводников, определение которого появляется (удаляется) на экране активацией триггера </a:t>
            </a:r>
            <a:r>
              <a:rPr lang="ru-RU"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algun Gothic"/>
                <a:ea typeface="Malgun Gothic"/>
              </a:rPr>
              <a:t>∇</a:t>
            </a:r>
            <a:r>
              <a:rPr lang="ru-RU" baseline="0" dirty="0" smtClean="0"/>
              <a:t>. Также обращается внимание учащихся на яркость каждой лампы при таком соединении, т.е. используется технология опережающего обучения, при этом  обучающиеся узнают, что чем больше сопротивление последовательного участка цепи, тем больше мощность тока (ярче горит лампа).</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Демонстрируется</a:t>
            </a:r>
            <a:r>
              <a:rPr lang="ru-RU" baseline="0" dirty="0" smtClean="0"/>
              <a:t> измерение силы тока в различных участках последовательного соединения двух различных лампочек (слайд 2,3,4). Активация слайда (включение ламп) происходит с использованием триггера, нажатием на рис. ключа.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Этот этап урока - повторение ранее пройденного материала, т.к. ранее учащиеся выполняли лабораторную работу по измерению силы тока в различных участках электрической цепи. Т.е. происходит коррекция и закрепление ранее сделанных выводов учащихся.</a:t>
            </a:r>
          </a:p>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 результатам опытов демонстрируемых в слайдах 2-5, делается</a:t>
            </a:r>
            <a:r>
              <a:rPr lang="ru-RU" baseline="0" dirty="0" smtClean="0"/>
              <a:t> самостоятельный вывод учащимися, после озвучивания которого, «Вывод» демонстрируется на экране. Вывод и формула записываются учащимися в рабочие тетради.</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Демонстрируется</a:t>
            </a:r>
            <a:r>
              <a:rPr lang="ru-RU" baseline="0" dirty="0" smtClean="0"/>
              <a:t> распределение токов и напряжений на различных участках последовательной цепи. Активация слайда (включение ламп) происходит с использованием триггера, нажатием на рис. ключа. </a:t>
            </a:r>
          </a:p>
          <a:p>
            <a:r>
              <a:rPr lang="ru-RU" dirty="0" smtClean="0"/>
              <a:t>На этом этапе урока учитель ставит перед учащимися ряд задач: определить как включены вольтметры и напряжение на какой лампе измеряет каждый из них; на</a:t>
            </a:r>
            <a:r>
              <a:rPr lang="ru-RU" baseline="0" dirty="0" smtClean="0"/>
              <a:t> какой лампе больше напряжение и как это зависит от сопротивления лампы; обратить внимание учащихся на величину напряжения указанную на источнике тока и сравнить её с напряжением на лампах; начертить самостоятельно схему представленной электрической цепи с использованием условных обозначений её элементов.</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После того как учащиеся самостоятельно начертят в тетрадях схему она демонстрируется</a:t>
            </a:r>
            <a:r>
              <a:rPr lang="ru-RU" baseline="0" dirty="0" smtClean="0"/>
              <a:t> на экране и учащиеся сравнивают её с вариантом собственной схемы, и корректируют её при наличии ошибок.  На этом этапе перед учащимися ставится проблема: сравнить напряжение источника тока с напряжением на лампах и найти взаимозависимость этих напряжений. После устного ответа учащихся, правильный вывод и формула появляются на экране (по щелчку).</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 результатам предыдущего опыта по распределению силы тока и напряжений в последовательной электрической цепи, учащимся предлагается ответить на вопрос указанный в слайде. Для этого перед учащимися ставится ряд задач: сказать и записать формулу расчета</a:t>
            </a:r>
            <a:r>
              <a:rPr lang="ru-RU" baseline="0" dirty="0" smtClean="0"/>
              <a:t> сопротивления, выведенную из закона Ома; использую эту формулу заполнить таблицу, рассчитав сопротивление каждой лампы и всей цепи; сравнить сопротивление всей последовательной цепи и сопротивление ламп, сделать вывод о том, как можно определить сопротивление такой цепи. После каждого правильного ответа учащихся, он появляется на экране (по щелчку).</a:t>
            </a:r>
            <a:endParaRPr lang="ru-RU" dirty="0"/>
          </a:p>
        </p:txBody>
      </p:sp>
      <p:sp>
        <p:nvSpPr>
          <p:cNvPr id="4" name="Номер слайда 3"/>
          <p:cNvSpPr>
            <a:spLocks noGrp="1"/>
          </p:cNvSpPr>
          <p:nvPr>
            <p:ph type="sldNum" sz="quarter" idx="10"/>
          </p:nvPr>
        </p:nvSpPr>
        <p:spPr/>
        <p:txBody>
          <a:bodyPr/>
          <a:lstStyle/>
          <a:p>
            <a:fld id="{94E5C33A-5DB3-4277-92C7-2D21CE93C329}"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84BE02-9D25-4619-B1DC-24BD9E53F447}" type="datetimeFigureOut">
              <a:rPr lang="ru-RU" smtClean="0"/>
              <a:pPr/>
              <a:t>12.08.2014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1E467-63B2-47AD-BE0C-5B7D76C6750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284BE02-9D25-4619-B1DC-24BD9E53F447}" type="datetimeFigureOut">
              <a:rPr lang="ru-RU" smtClean="0"/>
              <a:pPr/>
              <a:t>12.08.2014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B51E467-63B2-47AD-BE0C-5B7D76C675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Равнобедренный треугольник 10"/>
          <p:cNvSpPr/>
          <p:nvPr/>
        </p:nvSpPr>
        <p:spPr>
          <a:xfrm flipV="1">
            <a:off x="0" y="0"/>
            <a:ext cx="9144000" cy="2355726"/>
          </a:xfrm>
          <a:prstGeom prst="triangle">
            <a:avLst>
              <a:gd name="adj" fmla="val 50000"/>
            </a:avLst>
          </a:prstGeom>
          <a:gradFill flip="none" rotWithShape="1">
            <a:gsLst>
              <a:gs pos="9000">
                <a:schemeClr val="accent1">
                  <a:tint val="66000"/>
                  <a:satMod val="160000"/>
                </a:schemeClr>
              </a:gs>
              <a:gs pos="19000">
                <a:schemeClr val="accent1">
                  <a:tint val="44500"/>
                  <a:satMod val="160000"/>
                  <a:alpha val="46000"/>
                </a:schemeClr>
              </a:gs>
              <a:gs pos="63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5" name="Rectangle 1"/>
          <p:cNvSpPr>
            <a:spLocks noChangeArrowheads="1"/>
          </p:cNvSpPr>
          <p:nvPr/>
        </p:nvSpPr>
        <p:spPr bwMode="auto">
          <a:xfrm>
            <a:off x="0" y="4011910"/>
            <a:ext cx="9144000" cy="523220"/>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корректного отображения шрифта цифровой индикации измерительных приборов (амперметра и вольтметра), желательно перед запуском презентации установить на компьютер шрифт: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digifaw.ttf</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6" name="Rectangle 2"/>
          <p:cNvSpPr>
            <a:spLocks noChangeArrowheads="1"/>
          </p:cNvSpPr>
          <p:nvPr/>
        </p:nvSpPr>
        <p:spPr bwMode="auto">
          <a:xfrm>
            <a:off x="4668819" y="1921830"/>
            <a:ext cx="442798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Акимов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Максим Дмитриевич</a:t>
            </a:r>
            <a:endParaRPr kumimoji="0" lang="ru-RU" sz="600" b="0" i="0" u="sng" strike="noStrike" cap="none" normalizeH="0" baseline="0" dirty="0" smtClean="0">
              <a:ln>
                <a:noFill/>
              </a:ln>
              <a:solidFill>
                <a:schemeClr val="tx1"/>
              </a:solidFill>
              <a:effectLst/>
              <a:latin typeface="Arial" pitchFamily="34" charset="0"/>
              <a:cs typeface="Arial" pitchFamily="34" charset="0"/>
            </a:endParaRPr>
          </a:p>
          <a:p>
            <a:pPr algn="r" eaLnBrk="0" fontAlgn="base" hangingPunct="0">
              <a:spcBef>
                <a:spcPct val="0"/>
              </a:spcBef>
              <a:spcAft>
                <a:spcPct val="0"/>
              </a:spcAft>
            </a:pPr>
            <a:r>
              <a:rPr lang="ru-RU" sz="1400" u="sng" dirty="0">
                <a:latin typeface="Times New Roman" pitchFamily="18" charset="0"/>
                <a:cs typeface="Times New Roman" pitchFamily="18" charset="0"/>
              </a:rPr>
              <a:t>учитель физики</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Муниципальное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бюджетное общеобразовательное учреждение лицей №9 </a:t>
            </a:r>
            <a:endParaRPr kumimoji="0" lang="ru-RU" sz="600" b="0" i="0" u="sng" strike="noStrike" cap="none" normalizeH="0" baseline="0" dirty="0" smtClean="0">
              <a:ln>
                <a:noFill/>
              </a:ln>
              <a:solidFill>
                <a:schemeClr val="tx1"/>
              </a:solidFill>
              <a:effectLst/>
              <a:latin typeface="Arial" pitchFamily="34" charset="0"/>
              <a:cs typeface="Arial" pitchFamily="34" charset="0"/>
            </a:endParaRPr>
          </a:p>
          <a:p>
            <a:pPr algn="r" eaLnBrk="0" fontAlgn="base" hangingPunct="0">
              <a:spcBef>
                <a:spcPct val="0"/>
              </a:spcBef>
              <a:spcAft>
                <a:spcPct val="0"/>
              </a:spcAft>
            </a:pPr>
            <a:r>
              <a:rPr lang="ru-RU" sz="1400" u="sng" dirty="0">
                <a:latin typeface="Times New Roman" panose="02020603050405020304" pitchFamily="18" charset="0"/>
                <a:ea typeface="Times New Roman" panose="02020603050405020304" pitchFamily="18" charset="0"/>
                <a:cs typeface="Times New Roman" panose="02020603050405020304" pitchFamily="18" charset="0"/>
              </a:rPr>
              <a:t>г. Сальск, Ростовская область</a:t>
            </a:r>
            <a:endParaRPr lang="ru-RU" sz="1400" u="sng"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3286313"/>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ea typeface="Times New Roman" pitchFamily="18" charset="0"/>
                <a:cs typeface="Times New Roman" pitchFamily="18" charset="0"/>
              </a:rPr>
              <a:t>Данная презентация к уроку создана только с использованием возможностей программы </a:t>
            </a:r>
            <a:r>
              <a:rPr kumimoji="0" lang="en-US" sz="1200" b="0" i="0" u="none" strike="noStrike" cap="none" normalizeH="0" baseline="0" dirty="0" smtClean="0">
                <a:ln>
                  <a:noFill/>
                </a:ln>
                <a:solidFill>
                  <a:schemeClr val="tx1"/>
                </a:solidFill>
                <a:effectLst/>
                <a:latin typeface="+mj-lt"/>
                <a:ea typeface="Times New Roman" pitchFamily="18" charset="0"/>
                <a:cs typeface="Times New Roman" pitchFamily="18" charset="0"/>
              </a:rPr>
              <a:t>PowerPoint</a:t>
            </a:r>
            <a:r>
              <a:rPr kumimoji="0" lang="ru-RU" sz="1200" b="0" i="0" u="none" strike="noStrike" cap="none" normalizeH="0" baseline="0" dirty="0" smtClean="0">
                <a:ln>
                  <a:noFill/>
                </a:ln>
                <a:solidFill>
                  <a:schemeClr val="tx1"/>
                </a:solidFill>
                <a:effectLst/>
                <a:latin typeface="+mj-lt"/>
                <a:ea typeface="Times New Roman" pitchFamily="18" charset="0"/>
                <a:cs typeface="Times New Roman" pitchFamily="18" charset="0"/>
              </a:rPr>
              <a:t> 2007. </a:t>
            </a:r>
          </a:p>
          <a:p>
            <a:pPr algn="ctr" fontAlgn="base">
              <a:spcBef>
                <a:spcPct val="0"/>
              </a:spcBef>
              <a:spcAft>
                <a:spcPct val="0"/>
              </a:spcAft>
            </a:pPr>
            <a:r>
              <a:rPr kumimoji="0" lang="ru-RU" sz="1200" b="0" i="0" u="none" strike="noStrike" cap="none" normalizeH="0" baseline="0" dirty="0" smtClean="0">
                <a:ln>
                  <a:noFill/>
                </a:ln>
                <a:solidFill>
                  <a:schemeClr val="tx1"/>
                </a:solidFill>
                <a:effectLst/>
                <a:latin typeface="+mj-lt"/>
                <a:ea typeface="Times New Roman" pitchFamily="18" charset="0"/>
                <a:cs typeface="Times New Roman" pitchFamily="18" charset="0"/>
              </a:rPr>
              <a:t>Все рисунки и  анимации физических моделей являются авторскими. </a:t>
            </a:r>
            <a:r>
              <a:rPr lang="ru-RU" sz="1200" dirty="0" smtClean="0">
                <a:latin typeface="+mj-lt"/>
                <a:cs typeface="Times New Roman" pitchFamily="18" charset="0"/>
              </a:rPr>
              <a:t>В соответствие с законом «Об Авторском праве и смежных правах» использование данного продукта возможно только не в коммерческих целях и с указанием ссылок на автора</a:t>
            </a:r>
            <a:r>
              <a:rPr lang="ru-RU" sz="1200" dirty="0" smtClean="0">
                <a:latin typeface="+mj-lt"/>
                <a:cs typeface="Times New Roman" pitchFamily="18" charset="0"/>
              </a:rPr>
              <a:t>.</a:t>
            </a:r>
            <a:endParaRPr kumimoji="0" lang="ru-RU" sz="1600" b="0" i="0" u="none" strike="noStrike" cap="none" normalizeH="0" baseline="0" dirty="0" smtClean="0">
              <a:ln>
                <a:noFill/>
              </a:ln>
              <a:solidFill>
                <a:schemeClr val="tx1"/>
              </a:solidFill>
              <a:effectLst/>
              <a:latin typeface="+mj-lt"/>
              <a:cs typeface="Times New Roman" pitchFamily="18" charset="0"/>
            </a:endParaRPr>
          </a:p>
        </p:txBody>
      </p:sp>
      <p:sp>
        <p:nvSpPr>
          <p:cNvPr id="12" name="Прямоугольник 11"/>
          <p:cNvSpPr/>
          <p:nvPr/>
        </p:nvSpPr>
        <p:spPr>
          <a:xfrm>
            <a:off x="575556" y="915566"/>
            <a:ext cx="7992888" cy="83099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dirty="0" smtClean="0">
                <a:ln w="0"/>
                <a:solidFill>
                  <a:schemeClr val="accent2">
                    <a:lumMod val="75000"/>
                  </a:schemeClr>
                </a:solidFill>
                <a:effectLst>
                  <a:reflection blurRad="12700" stA="50000" endPos="50000" dist="5000" dir="5400000" sy="-100000" rotWithShape="0"/>
                </a:effectLst>
              </a:rPr>
              <a:t>Информационные и проблемно-поисковые технологии обучения на уроках физики</a:t>
            </a:r>
            <a:endParaRPr lang="ru-RU" sz="2400" b="1" cap="all" dirty="0">
              <a:ln w="0"/>
              <a:solidFill>
                <a:schemeClr val="accent2">
                  <a:lumMod val="75000"/>
                </a:schemeClr>
              </a:solidFill>
              <a:effectLst>
                <a:reflection blurRad="12700" stA="50000" endPos="50000" dist="5000" dir="5400000" sy="-100000" rotWithShape="0"/>
              </a:effectLst>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01" y="142331"/>
            <a:ext cx="7873016" cy="406349"/>
          </a:xfrm>
          <a:prstGeom prst="rect">
            <a:avLst/>
          </a:prstGeom>
        </p:spPr>
      </p:pic>
      <p:sp>
        <p:nvSpPr>
          <p:cNvPr id="13" name="Прямоугольник 12"/>
          <p:cNvSpPr/>
          <p:nvPr/>
        </p:nvSpPr>
        <p:spPr>
          <a:xfrm>
            <a:off x="535265" y="4515966"/>
            <a:ext cx="8568952" cy="646331"/>
          </a:xfrm>
          <a:prstGeom prst="rect">
            <a:avLst/>
          </a:prstGeom>
        </p:spPr>
        <p:txBody>
          <a:bodyPr wrap="square">
            <a:spAutoFit/>
          </a:bodyPr>
          <a:lstStyle>
            <a:defPPr>
              <a:defRPr lang="ru-R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lgn="ctr">
              <a:spcAft>
                <a:spcPts val="0"/>
              </a:spcAft>
            </a:pPr>
            <a:r>
              <a:rPr lang="ru-RU" dirty="0" smtClean="0">
                <a:solidFill>
                  <a:srgbClr val="173BD3"/>
                </a:solidFill>
                <a:latin typeface="Times New Roman"/>
                <a:ea typeface="Times New Roman"/>
              </a:rPr>
              <a:t>12 августа</a:t>
            </a:r>
            <a:r>
              <a:rPr lang="ru-RU" dirty="0" smtClean="0">
                <a:solidFill>
                  <a:srgbClr val="173BD3"/>
                </a:solidFill>
                <a:effectLst/>
                <a:latin typeface="Times New Roman"/>
                <a:ea typeface="Times New Roman"/>
              </a:rPr>
              <a:t> </a:t>
            </a:r>
            <a:r>
              <a:rPr lang="ru-RU" dirty="0" smtClean="0">
                <a:solidFill>
                  <a:srgbClr val="173BD3"/>
                </a:solidFill>
                <a:effectLst/>
                <a:latin typeface="Times New Roman"/>
                <a:ea typeface="Times New Roman"/>
              </a:rPr>
              <a:t>2014 г. Вторая летняя Всероссийская  конференция 2014 года </a:t>
            </a:r>
            <a:endParaRPr lang="ru-RU" sz="1200" dirty="0" smtClean="0">
              <a:effectLst/>
              <a:latin typeface="Times New Roman"/>
              <a:ea typeface="Times New Roman"/>
            </a:endParaRPr>
          </a:p>
          <a:p>
            <a:pPr algn="ctr">
              <a:spcAft>
                <a:spcPts val="0"/>
              </a:spcAft>
            </a:pPr>
            <a:r>
              <a:rPr lang="ru-RU" dirty="0" smtClean="0">
                <a:solidFill>
                  <a:srgbClr val="173BD3"/>
                </a:solidFill>
                <a:effectLst/>
                <a:latin typeface="Times New Roman"/>
                <a:ea typeface="Times New Roman"/>
              </a:rPr>
              <a:t>"Актуальные проблемы теории и практики образования"</a:t>
            </a:r>
            <a:endParaRPr lang="ru-RU" sz="1200" dirty="0">
              <a:effectLst/>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solidFill>
            <a:schemeClr val="tx2">
              <a:lumMod val="5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Как изменяется сопротивление при последовательном соединении проводников?</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42844" y="857238"/>
            <a:ext cx="9001156" cy="1384995"/>
          </a:xfrm>
          <a:prstGeom prst="rect">
            <a:avLst/>
          </a:prstGeom>
          <a:noFill/>
        </p:spPr>
        <p:txBody>
          <a:bodyPr wrap="square" rtlCol="0">
            <a:spAutoFit/>
            <a:scene3d>
              <a:camera prst="orthographicFront"/>
              <a:lightRig rig="threePt" dir="t"/>
            </a:scene3d>
            <a:sp3d extrusionH="57150">
              <a:bevelT w="38100" h="38100"/>
            </a:sp3d>
          </a:bodyPr>
          <a:lstStyle/>
          <a:p>
            <a:r>
              <a:rPr lang="ru-RU" sz="2800" b="1" dirty="0" smtClean="0">
                <a:solidFill>
                  <a:schemeClr val="accent1">
                    <a:lumMod val="75000"/>
                  </a:schemeClr>
                </a:solidFill>
                <a:effectLst/>
              </a:rPr>
              <a:t>Используя результаты предыдущего опыта, определите полное сопротивление цепи и сопротивление каждой лампочки:</a:t>
            </a:r>
            <a:endParaRPr lang="ru-RU" sz="2800" b="1" dirty="0">
              <a:solidFill>
                <a:schemeClr val="accent1">
                  <a:lumMod val="75000"/>
                </a:schemeClr>
              </a:solidFill>
              <a:effectLst/>
            </a:endParaRPr>
          </a:p>
        </p:txBody>
      </p:sp>
      <p:graphicFrame>
        <p:nvGraphicFramePr>
          <p:cNvPr id="12" name="Таблица 11"/>
          <p:cNvGraphicFramePr>
            <a:graphicFrameLocks noGrp="1"/>
          </p:cNvGraphicFramePr>
          <p:nvPr/>
        </p:nvGraphicFramePr>
        <p:xfrm>
          <a:off x="2262214" y="1857370"/>
          <a:ext cx="6667504" cy="1981200"/>
        </p:xfrm>
        <a:graphic>
          <a:graphicData uri="http://schemas.openxmlformats.org/drawingml/2006/table">
            <a:tbl>
              <a:tblPr firstRow="1" bandRow="1">
                <a:tableStyleId>{5C22544A-7EE6-4342-B048-85BDC9FD1C3A}</a:tableStyleId>
              </a:tblPr>
              <a:tblGrid>
                <a:gridCol w="2000264"/>
                <a:gridCol w="1500198"/>
                <a:gridCol w="1500166"/>
                <a:gridCol w="1666876"/>
              </a:tblGrid>
              <a:tr h="342902">
                <a:tc>
                  <a:txBody>
                    <a:bodyPr/>
                    <a:lstStyle/>
                    <a:p>
                      <a:endParaRPr lang="ru-RU" dirty="0"/>
                    </a:p>
                  </a:txBody>
                  <a:tcPr/>
                </a:tc>
                <a:tc>
                  <a:txBody>
                    <a:bodyPr/>
                    <a:lstStyle/>
                    <a:p>
                      <a:r>
                        <a:rPr lang="ru-RU" dirty="0" smtClean="0"/>
                        <a:t>1 </a:t>
                      </a:r>
                      <a:r>
                        <a:rPr lang="ru-RU" baseline="0" dirty="0" smtClean="0"/>
                        <a:t> проводник</a:t>
                      </a:r>
                      <a:endParaRPr lang="ru-RU" dirty="0"/>
                    </a:p>
                  </a:txBody>
                  <a:tcPr/>
                </a:tc>
                <a:tc>
                  <a:txBody>
                    <a:bodyPr/>
                    <a:lstStyle/>
                    <a:p>
                      <a:r>
                        <a:rPr lang="ru-RU" dirty="0" smtClean="0"/>
                        <a:t>2 проводник</a:t>
                      </a:r>
                      <a:endParaRPr lang="ru-RU" dirty="0"/>
                    </a:p>
                  </a:txBody>
                  <a:tcPr/>
                </a:tc>
                <a:tc>
                  <a:txBody>
                    <a:bodyPr/>
                    <a:lstStyle/>
                    <a:p>
                      <a:r>
                        <a:rPr lang="ru-RU" dirty="0" smtClean="0">
                          <a:solidFill>
                            <a:srgbClr val="FFFF00"/>
                          </a:solidFill>
                        </a:rPr>
                        <a:t>во всей цепи</a:t>
                      </a:r>
                      <a:endParaRPr lang="ru-RU" dirty="0">
                        <a:solidFill>
                          <a:srgbClr val="FFFF00"/>
                        </a:solidFill>
                      </a:endParaRPr>
                    </a:p>
                  </a:txBody>
                  <a:tcPr/>
                </a:tc>
              </a:tr>
              <a:tr h="428628">
                <a:tc>
                  <a:txBody>
                    <a:bodyPr/>
                    <a:lstStyle/>
                    <a:p>
                      <a:r>
                        <a:rPr lang="ru-RU" sz="2000" b="1" dirty="0" smtClean="0"/>
                        <a:t>Напряжение, </a:t>
                      </a:r>
                      <a:r>
                        <a:rPr lang="en-US" sz="2000" b="1" dirty="0" smtClean="0"/>
                        <a:t>U</a:t>
                      </a:r>
                      <a:endParaRPr lang="ru-RU" sz="2000" b="1" dirty="0"/>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3,75 В</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0,75 В</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4,5 В</a:t>
                      </a:r>
                      <a:endParaRPr lang="ru-RU" sz="2400" b="1" dirty="0">
                        <a:solidFill>
                          <a:schemeClr val="tx2">
                            <a:lumMod val="75000"/>
                          </a:schemeClr>
                        </a:solidFill>
                        <a:latin typeface="Times New Roman" pitchFamily="18" charset="0"/>
                        <a:cs typeface="Times New Roman" pitchFamily="18" charset="0"/>
                      </a:endParaRPr>
                    </a:p>
                  </a:txBody>
                  <a:tcPr/>
                </a:tc>
              </a:tr>
              <a:tr h="428628">
                <a:tc>
                  <a:txBody>
                    <a:bodyPr/>
                    <a:lstStyle/>
                    <a:p>
                      <a:r>
                        <a:rPr lang="ru-RU" sz="2000" b="1" dirty="0" smtClean="0"/>
                        <a:t>сила тока</a:t>
                      </a:r>
                      <a:r>
                        <a:rPr lang="en-US" sz="2000" b="1" dirty="0" smtClean="0"/>
                        <a:t>,</a:t>
                      </a:r>
                      <a:r>
                        <a:rPr lang="en-US" sz="2000" b="1" baseline="0" dirty="0" smtClean="0"/>
                        <a:t> I</a:t>
                      </a:r>
                      <a:endParaRPr lang="ru-RU" sz="2000" b="1" dirty="0"/>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0,75 А</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0,75 А</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0,75 А</a:t>
                      </a:r>
                      <a:endParaRPr lang="ru-RU" sz="2400" b="1" dirty="0">
                        <a:solidFill>
                          <a:schemeClr val="tx2">
                            <a:lumMod val="75000"/>
                          </a:schemeClr>
                        </a:solidFill>
                        <a:latin typeface="Times New Roman" pitchFamily="18" charset="0"/>
                        <a:cs typeface="Times New Roman" pitchFamily="18" charset="0"/>
                      </a:endParaRPr>
                    </a:p>
                  </a:txBody>
                  <a:tcPr/>
                </a:tc>
              </a:tr>
              <a:tr h="657230">
                <a:tc>
                  <a:txBody>
                    <a:bodyPr/>
                    <a:lstStyle/>
                    <a:p>
                      <a:r>
                        <a:rPr lang="ru-RU" sz="2000" b="1" dirty="0" smtClean="0"/>
                        <a:t>Сопротивление</a:t>
                      </a:r>
                      <a:r>
                        <a:rPr lang="en-US" sz="2000" b="1" dirty="0" smtClean="0"/>
                        <a:t>,</a:t>
                      </a:r>
                      <a:r>
                        <a:rPr lang="ru-RU" sz="2000" b="1" dirty="0" smtClean="0"/>
                        <a:t> </a:t>
                      </a:r>
                      <a:r>
                        <a:rPr lang="en-US" sz="2000" b="1" dirty="0" smtClean="0"/>
                        <a:t>R</a:t>
                      </a:r>
                      <a:endParaRPr lang="ru-RU" sz="2000" b="1" dirty="0"/>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5  Ом</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1  Ом</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6  Ом</a:t>
                      </a:r>
                      <a:endParaRPr lang="ru-RU" sz="2400" b="1" dirty="0">
                        <a:solidFill>
                          <a:schemeClr val="tx2">
                            <a:lumMod val="75000"/>
                          </a:schemeClr>
                        </a:solidFill>
                        <a:latin typeface="Times New Roman" pitchFamily="18" charset="0"/>
                        <a:cs typeface="Times New Roman" pitchFamily="18" charset="0"/>
                      </a:endParaRPr>
                    </a:p>
                  </a:txBody>
                  <a:tcPr/>
                </a:tc>
              </a:tr>
            </a:tbl>
          </a:graphicData>
        </a:graphic>
      </p:graphicFrame>
      <p:sp>
        <p:nvSpPr>
          <p:cNvPr id="13" name="Прямоугольник 12"/>
          <p:cNvSpPr/>
          <p:nvPr/>
        </p:nvSpPr>
        <p:spPr>
          <a:xfrm>
            <a:off x="4357686" y="3214692"/>
            <a:ext cx="1285884"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5" name="Группа 24"/>
          <p:cNvGrpSpPr/>
          <p:nvPr/>
        </p:nvGrpSpPr>
        <p:grpSpPr>
          <a:xfrm>
            <a:off x="179512" y="2211710"/>
            <a:ext cx="2358626" cy="1584176"/>
            <a:chOff x="179512" y="2211710"/>
            <a:chExt cx="2358626" cy="1584176"/>
          </a:xfrm>
        </p:grpSpPr>
        <p:sp>
          <p:nvSpPr>
            <p:cNvPr id="24" name="Скругленный прямоугольник 23"/>
            <p:cNvSpPr/>
            <p:nvPr/>
          </p:nvSpPr>
          <p:spPr>
            <a:xfrm>
              <a:off x="179512" y="2211710"/>
              <a:ext cx="2053462" cy="1584176"/>
            </a:xfrm>
            <a:prstGeom prst="roundRect">
              <a:avLst>
                <a:gd name="adj" fmla="val 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5"/>
            <p:cNvGrpSpPr/>
            <p:nvPr/>
          </p:nvGrpSpPr>
          <p:grpSpPr>
            <a:xfrm>
              <a:off x="323528" y="2295118"/>
              <a:ext cx="2214610" cy="1428760"/>
              <a:chOff x="-1026143" y="1857370"/>
              <a:chExt cx="2818596" cy="1428760"/>
            </a:xfrm>
          </p:grpSpPr>
          <p:sp>
            <p:nvSpPr>
              <p:cNvPr id="7" name="TextBox 6"/>
              <p:cNvSpPr txBox="1"/>
              <p:nvPr/>
            </p:nvSpPr>
            <p:spPr>
              <a:xfrm>
                <a:off x="155832" y="1857370"/>
                <a:ext cx="1636621" cy="830997"/>
              </a:xfrm>
              <a:prstGeom prst="rect">
                <a:avLst/>
              </a:prstGeom>
              <a:noFill/>
              <a:ln w="38100">
                <a:noFill/>
              </a:ln>
            </p:spPr>
            <p:txBody>
              <a:bodyPr wrap="square" rtlCol="0">
                <a:spAutoFit/>
              </a:bodyPr>
              <a:lstStyle/>
              <a:p>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U       </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8" name="TextBox 7"/>
              <p:cNvSpPr txBox="1"/>
              <p:nvPr/>
            </p:nvSpPr>
            <p:spPr>
              <a:xfrm>
                <a:off x="428554" y="2455133"/>
                <a:ext cx="909252" cy="830997"/>
              </a:xfrm>
              <a:prstGeom prst="rect">
                <a:avLst/>
              </a:prstGeom>
              <a:noFill/>
              <a:ln w="38100">
                <a:noFill/>
              </a:ln>
            </p:spPr>
            <p:txBody>
              <a:bodyPr wrap="square" rtlCol="0">
                <a:spAutoFit/>
              </a:bodyPr>
              <a:lstStyle/>
              <a:p>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I         </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9" name="TextBox 8"/>
              <p:cNvSpPr txBox="1"/>
              <p:nvPr/>
            </p:nvSpPr>
            <p:spPr>
              <a:xfrm>
                <a:off x="-1026143" y="2143122"/>
                <a:ext cx="2818556" cy="769441"/>
              </a:xfrm>
              <a:prstGeom prst="rect">
                <a:avLst/>
              </a:prstGeom>
              <a:noFill/>
              <a:ln w="38100">
                <a:noFill/>
              </a:ln>
            </p:spPr>
            <p:txBody>
              <a:bodyPr wrap="square" rtlCol="0">
                <a:spAutoFit/>
              </a:bodyPr>
              <a:lstStyle/>
              <a:p>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ru-RU"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 </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a:t>
                </a:r>
                <a:endParaRPr lang="ru-RU"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grpSp>
      </p:grpSp>
      <p:sp>
        <p:nvSpPr>
          <p:cNvPr id="16" name="Прямоугольник 15"/>
          <p:cNvSpPr/>
          <p:nvPr/>
        </p:nvSpPr>
        <p:spPr>
          <a:xfrm>
            <a:off x="5857884" y="3214692"/>
            <a:ext cx="1285884"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 name="Заголовок 1"/>
          <p:cNvSpPr txBox="1">
            <a:spLocks/>
          </p:cNvSpPr>
          <p:nvPr/>
        </p:nvSpPr>
        <p:spPr>
          <a:xfrm>
            <a:off x="-500098" y="3714758"/>
            <a:ext cx="2928958" cy="928694"/>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rPr>
              <a:t>Вывод:</a:t>
            </a:r>
            <a:endParaRPr kumimoji="0" lang="ru-RU" sz="54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endParaRPr>
          </a:p>
        </p:txBody>
      </p:sp>
      <p:sp>
        <p:nvSpPr>
          <p:cNvPr id="19" name="TextBox 18"/>
          <p:cNvSpPr txBox="1"/>
          <p:nvPr/>
        </p:nvSpPr>
        <p:spPr>
          <a:xfrm>
            <a:off x="1714480" y="3929072"/>
            <a:ext cx="7572428" cy="954107"/>
          </a:xfrm>
          <a:prstGeom prst="rect">
            <a:avLst/>
          </a:prstGeom>
          <a:noFill/>
        </p:spPr>
        <p:txBody>
          <a:bodyPr wrap="square" rtlCol="0">
            <a:spAutoFit/>
            <a:scene3d>
              <a:camera prst="orthographicFront"/>
              <a:lightRig rig="threePt" dir="t"/>
            </a:scene3d>
            <a:sp3d extrusionH="57150">
              <a:bevelT w="38100" h="38100"/>
            </a:sp3d>
          </a:bodyPr>
          <a:lstStyle/>
          <a:p>
            <a:r>
              <a:rPr lang="ru-RU" sz="2800" b="1" dirty="0" smtClean="0">
                <a:solidFill>
                  <a:srgbClr val="FF0000"/>
                </a:solidFill>
                <a:effectLst>
                  <a:outerShdw blurRad="38100" dist="38100" dir="2700000" algn="tl">
                    <a:srgbClr val="000000">
                      <a:alpha val="43137"/>
                    </a:srgbClr>
                  </a:outerShdw>
                </a:effectLst>
              </a:rPr>
              <a:t>Полное сопротивление последовательной цепи равно сумме сопротивлений её участков.</a:t>
            </a:r>
            <a:endParaRPr lang="ru-RU" sz="2800" b="1" dirty="0">
              <a:solidFill>
                <a:srgbClr val="FF0000"/>
              </a:solidFill>
              <a:effectLst>
                <a:outerShdw blurRad="38100" dist="38100" dir="2700000" algn="tl">
                  <a:srgbClr val="000000">
                    <a:alpha val="43137"/>
                  </a:srgbClr>
                </a:outerShdw>
              </a:effectLst>
            </a:endParaRPr>
          </a:p>
        </p:txBody>
      </p:sp>
      <p:sp>
        <p:nvSpPr>
          <p:cNvPr id="21" name="Прямоугольник 20"/>
          <p:cNvSpPr/>
          <p:nvPr/>
        </p:nvSpPr>
        <p:spPr>
          <a:xfrm>
            <a:off x="7429520" y="3214692"/>
            <a:ext cx="1285884"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nvGrpSpPr>
          <p:cNvPr id="23" name="Группа 22"/>
          <p:cNvGrpSpPr/>
          <p:nvPr/>
        </p:nvGrpSpPr>
        <p:grpSpPr>
          <a:xfrm>
            <a:off x="4786314" y="3000378"/>
            <a:ext cx="3786214" cy="769441"/>
            <a:chOff x="4786314" y="3429006"/>
            <a:chExt cx="3786214" cy="769441"/>
          </a:xfrm>
          <a:scene3d>
            <a:camera prst="obliqueBottomRight"/>
            <a:lightRig rig="threePt" dir="t"/>
          </a:scene3d>
        </p:grpSpPr>
        <p:sp>
          <p:nvSpPr>
            <p:cNvPr id="20" name="TextBox 19"/>
            <p:cNvSpPr txBox="1"/>
            <p:nvPr/>
          </p:nvSpPr>
          <p:spPr>
            <a:xfrm>
              <a:off x="4786314" y="3429006"/>
              <a:ext cx="3786214" cy="769441"/>
            </a:xfrm>
            <a:prstGeom prst="rect">
              <a:avLst/>
            </a:prstGeom>
            <a:noFill/>
            <a:ln w="38100">
              <a:noFill/>
            </a:ln>
          </p:spPr>
          <p:txBody>
            <a:bodyPr wrap="square" rtlCol="0">
              <a:spAutoFit/>
              <a:sp3d/>
            </a:bodyPr>
            <a:lstStyle/>
            <a:p>
              <a:r>
                <a:rPr lang="en-US" sz="4400" b="1" dirty="0" smtClean="0">
                  <a:solidFill>
                    <a:schemeClr val="accent1">
                      <a:lumMod val="50000"/>
                    </a:schemeClr>
                  </a:solidFill>
                  <a:latin typeface="Californian FB" pitchFamily="18" charset="0"/>
                  <a:cs typeface="Estrangelo Edessa" pitchFamily="66"/>
                </a:rPr>
                <a:t> </a:t>
              </a:r>
              <a:r>
                <a:rPr lang="ru-RU" sz="4400" b="1" dirty="0" smtClean="0">
                  <a:solidFill>
                    <a:schemeClr val="accent1">
                      <a:lumMod val="50000"/>
                    </a:schemeClr>
                  </a:solidFill>
                  <a:latin typeface="Californian FB" pitchFamily="18" charset="0"/>
                  <a:cs typeface="Estrangelo Edessa" pitchFamily="66"/>
                </a:rPr>
                <a:t>     </a:t>
              </a:r>
              <a:r>
                <a:rPr lang="en-US" sz="4400" b="1" dirty="0" smtClean="0">
                  <a:solidFill>
                    <a:schemeClr val="accent1">
                      <a:lumMod val="50000"/>
                    </a:schemeClr>
                  </a:solidFill>
                  <a:latin typeface="Californian FB" pitchFamily="18" charset="0"/>
                  <a:cs typeface="Estrangelo Edessa" pitchFamily="66"/>
                </a:rPr>
                <a:t>+ </a:t>
              </a:r>
              <a:r>
                <a:rPr lang="ru-RU" sz="4400" b="1" dirty="0" smtClean="0">
                  <a:solidFill>
                    <a:schemeClr val="accent1">
                      <a:lumMod val="50000"/>
                    </a:schemeClr>
                  </a:solidFill>
                  <a:latin typeface="Californian FB" pitchFamily="18" charset="0"/>
                  <a:cs typeface="Estrangelo Edessa" pitchFamily="66"/>
                </a:rPr>
                <a:t>   </a:t>
              </a:r>
              <a:r>
                <a:rPr lang="ru-RU" sz="4400" b="1" baseline="-25000" dirty="0" smtClean="0">
                  <a:solidFill>
                    <a:schemeClr val="accent1">
                      <a:lumMod val="50000"/>
                    </a:schemeClr>
                  </a:solidFill>
                  <a:latin typeface="Californian FB" pitchFamily="18" charset="0"/>
                  <a:cs typeface="Estrangelo Edessa" pitchFamily="66"/>
                </a:rPr>
                <a:t>  </a:t>
              </a:r>
              <a:endParaRPr lang="ru-RU" sz="4400" b="1" dirty="0">
                <a:solidFill>
                  <a:schemeClr val="accent1">
                    <a:lumMod val="50000"/>
                  </a:schemeClr>
                </a:solidFill>
                <a:cs typeface="Estrangelo Edessa" pitchFamily="66"/>
              </a:endParaRPr>
            </a:p>
          </p:txBody>
        </p:sp>
        <p:sp>
          <p:nvSpPr>
            <p:cNvPr id="22" name="Прямоугольник 21"/>
            <p:cNvSpPr/>
            <p:nvPr/>
          </p:nvSpPr>
          <p:spPr>
            <a:xfrm>
              <a:off x="6929454" y="3429006"/>
              <a:ext cx="1103187" cy="769441"/>
            </a:xfrm>
            <a:prstGeom prst="rect">
              <a:avLst/>
            </a:prstGeom>
          </p:spPr>
          <p:txBody>
            <a:bodyPr wrap="none">
              <a:spAutoFit/>
              <a:sp3d/>
            </a:bodyPr>
            <a:lstStyle/>
            <a:p>
              <a:r>
                <a:rPr lang="ru-RU" sz="4400" b="1" dirty="0" smtClean="0">
                  <a:solidFill>
                    <a:schemeClr val="accent1">
                      <a:lumMod val="50000"/>
                    </a:schemeClr>
                  </a:solidFill>
                  <a:latin typeface="Californian FB" pitchFamily="18" charset="0"/>
                  <a:cs typeface="Estrangelo Edessa" pitchFamily="66"/>
                </a:rPr>
                <a:t> =</a:t>
              </a:r>
              <a:r>
                <a:rPr lang="en-US" sz="4400" b="1" dirty="0" smtClean="0">
                  <a:solidFill>
                    <a:schemeClr val="accent1">
                      <a:lumMod val="50000"/>
                    </a:schemeClr>
                  </a:solidFill>
                  <a:latin typeface="Californian FB" pitchFamily="18" charset="0"/>
                  <a:cs typeface="Estrangelo Edessa" pitchFamily="66"/>
                </a:rPr>
                <a:t> </a:t>
              </a:r>
              <a:r>
                <a:rPr lang="ru-RU" sz="4400" b="1" dirty="0" smtClean="0">
                  <a:solidFill>
                    <a:schemeClr val="accent1">
                      <a:lumMod val="50000"/>
                    </a:schemeClr>
                  </a:solidFill>
                  <a:latin typeface="Californian FB" pitchFamily="18" charset="0"/>
                  <a:cs typeface="Estrangelo Edessa" pitchFamily="66"/>
                </a:rPr>
                <a:t>   </a:t>
              </a:r>
              <a:endParaRPr lang="ru-RU" sz="4400" dirty="0">
                <a:solidFill>
                  <a:schemeClr val="accent1">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6"/>
                                        </p:tgtEl>
                                      </p:cBhvr>
                                    </p:animEffect>
                                    <p:set>
                                      <p:cBhvr>
                                        <p:cTn id="17" dur="1" fill="hold">
                                          <p:stCondLst>
                                            <p:cond delay="19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21"/>
                                        </p:tgtEl>
                                      </p:cBhvr>
                                    </p:animEffect>
                                    <p:set>
                                      <p:cBhvr>
                                        <p:cTn id="22" dur="1" fill="hold">
                                          <p:stCondLst>
                                            <p:cond delay="19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000" fill="hold"/>
                                        <p:tgtEl>
                                          <p:spTgt spid="18"/>
                                        </p:tgtEl>
                                        <p:attrNameLst>
                                          <p:attrName>ppt_x</p:attrName>
                                        </p:attrNameLst>
                                      </p:cBhvr>
                                      <p:tavLst>
                                        <p:tav tm="0">
                                          <p:val>
                                            <p:strVal val="#ppt_x"/>
                                          </p:val>
                                        </p:tav>
                                        <p:tav tm="100000">
                                          <p:val>
                                            <p:strVal val="#ppt_x"/>
                                          </p:val>
                                        </p:tav>
                                      </p:tavLst>
                                    </p:anim>
                                    <p:anim calcmode="lin" valueType="num">
                                      <p:cBhvr additive="base">
                                        <p:cTn id="32" dur="2000" fill="hold"/>
                                        <p:tgtEl>
                                          <p:spTgt spid="18"/>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ppt_x"/>
                                          </p:val>
                                        </p:tav>
                                        <p:tav tm="100000">
                                          <p:val>
                                            <p:strVal val="#ppt_x"/>
                                          </p:val>
                                        </p:tav>
                                      </p:tavLst>
                                    </p:anim>
                                    <p:anim calcmode="lin" valueType="num">
                                      <p:cBhvr additive="base">
                                        <p:cTn id="37"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p:bldP spid="19"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solidFill>
            <a:schemeClr val="tx2">
              <a:lumMod val="5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Сопротивление в последовательной электрической цепи</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4643438" y="785800"/>
            <a:ext cx="4357718" cy="830997"/>
          </a:xfrm>
          <a:prstGeom prst="rect">
            <a:avLst/>
          </a:prstGeom>
          <a:noFill/>
        </p:spPr>
        <p:txBody>
          <a:bodyPr wrap="square" rtlCol="0">
            <a:spAutoFit/>
            <a:scene3d>
              <a:camera prst="orthographicFront"/>
              <a:lightRig rig="threePt" dir="t"/>
            </a:scene3d>
            <a:sp3d extrusionH="57150">
              <a:bevelT w="38100" h="38100"/>
            </a:sp3d>
          </a:bodyPr>
          <a:lstStyle/>
          <a:p>
            <a:r>
              <a:rPr lang="ru-RU" sz="2400" b="1" i="1" dirty="0" smtClean="0">
                <a:solidFill>
                  <a:schemeClr val="accent1">
                    <a:lumMod val="75000"/>
                  </a:schemeClr>
                </a:solidFill>
              </a:rPr>
              <a:t>разделим обе части данного уравнения на силу тока:</a:t>
            </a:r>
            <a:endParaRPr lang="ru-RU" sz="2400" b="1" i="1" dirty="0">
              <a:solidFill>
                <a:schemeClr val="accent1">
                  <a:lumMod val="75000"/>
                </a:schemeClr>
              </a:solidFill>
            </a:endParaRPr>
          </a:p>
        </p:txBody>
      </p:sp>
      <p:sp>
        <p:nvSpPr>
          <p:cNvPr id="8" name="TextBox 7"/>
          <p:cNvSpPr txBox="1"/>
          <p:nvPr/>
        </p:nvSpPr>
        <p:spPr>
          <a:xfrm>
            <a:off x="357158" y="500048"/>
            <a:ext cx="4572032"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b="1" dirty="0" smtClean="0">
                <a:solidFill>
                  <a:srgbClr val="FF0000"/>
                </a:solidFill>
                <a:effectLst>
                  <a:outerShdw blurRad="38100" dist="38100" dir="2700000" algn="tl">
                    <a:srgbClr val="000000">
                      <a:alpha val="43137"/>
                    </a:srgbClr>
                  </a:outerShdw>
                </a:effectLst>
                <a:latin typeface="Script MT Bold" pitchFamily="66" charset="0"/>
              </a:rPr>
              <a:t>U = U</a:t>
            </a:r>
            <a:r>
              <a:rPr lang="en-US" sz="6000" b="1" baseline="-25000" dirty="0" smtClean="0">
                <a:solidFill>
                  <a:srgbClr val="FF0000"/>
                </a:solidFill>
                <a:effectLst>
                  <a:outerShdw blurRad="38100" dist="38100" dir="2700000" algn="tl">
                    <a:srgbClr val="000000">
                      <a:alpha val="43137"/>
                    </a:srgbClr>
                  </a:outerShdw>
                </a:effectLst>
                <a:latin typeface="Script MT Bold" pitchFamily="66" charset="0"/>
              </a:rPr>
              <a:t>1</a:t>
            </a:r>
            <a:r>
              <a:rPr lang="en-US" sz="6000" b="1" dirty="0" smtClean="0">
                <a:solidFill>
                  <a:srgbClr val="FF0000"/>
                </a:solidFill>
                <a:effectLst>
                  <a:outerShdw blurRad="38100" dist="38100" dir="2700000" algn="tl">
                    <a:srgbClr val="000000">
                      <a:alpha val="43137"/>
                    </a:srgbClr>
                  </a:outerShdw>
                </a:effectLst>
                <a:latin typeface="Script MT Bold" pitchFamily="66" charset="0"/>
              </a:rPr>
              <a:t> + U</a:t>
            </a:r>
            <a:r>
              <a:rPr lang="en-US" sz="6000" b="1" baseline="-25000" dirty="0" smtClean="0">
                <a:solidFill>
                  <a:srgbClr val="FF0000"/>
                </a:solidFill>
                <a:effectLst>
                  <a:outerShdw blurRad="38100" dist="38100" dir="2700000" algn="tl">
                    <a:srgbClr val="000000">
                      <a:alpha val="43137"/>
                    </a:srgbClr>
                  </a:outerShdw>
                </a:effectLst>
                <a:latin typeface="Script MT Bold" pitchFamily="66" charset="0"/>
              </a:rPr>
              <a:t>2</a:t>
            </a:r>
            <a:r>
              <a:rPr lang="en-US" sz="6000" b="1" dirty="0" smtClean="0">
                <a:solidFill>
                  <a:srgbClr val="FF0000"/>
                </a:solidFill>
                <a:effectLst>
                  <a:outerShdw blurRad="38100" dist="38100" dir="2700000" algn="tl">
                    <a:srgbClr val="000000">
                      <a:alpha val="43137"/>
                    </a:srgbClr>
                  </a:outerShdw>
                </a:effectLst>
                <a:latin typeface="Script MT Bold" pitchFamily="66" charset="0"/>
              </a:rPr>
              <a:t>   </a:t>
            </a:r>
            <a:endParaRPr lang="ru-RU" sz="60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0" y="3579862"/>
            <a:ext cx="9144000" cy="1200329"/>
          </a:xfrm>
          <a:prstGeom prst="rect">
            <a:avLst/>
          </a:prstGeom>
          <a:solidFill>
            <a:srgbClr val="C00000"/>
          </a:solidFill>
          <a:ln w="38100">
            <a:noFill/>
          </a:ln>
        </p:spPr>
        <p:txBody>
          <a:bodyPr wrap="square" rtlCol="0">
            <a:spAutoFit/>
          </a:bodyPr>
          <a:lstStyle/>
          <a:p>
            <a:pPr algn="ctr"/>
            <a:r>
              <a:rPr lang="en-US" sz="7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 = R</a:t>
            </a:r>
            <a:r>
              <a:rPr lang="en-US" sz="72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1</a:t>
            </a:r>
            <a:r>
              <a:rPr lang="en-US" sz="7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 R</a:t>
            </a:r>
            <a:r>
              <a:rPr lang="en-US" sz="72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2</a:t>
            </a:r>
            <a:r>
              <a:rPr lang="en-US" sz="7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endParaRPr lang="ru-RU"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grpSp>
        <p:nvGrpSpPr>
          <p:cNvPr id="12" name="Группа 11"/>
          <p:cNvGrpSpPr/>
          <p:nvPr/>
        </p:nvGrpSpPr>
        <p:grpSpPr>
          <a:xfrm>
            <a:off x="285720" y="1627525"/>
            <a:ext cx="4714908" cy="1944357"/>
            <a:chOff x="428596" y="1643056"/>
            <a:chExt cx="6000792" cy="1944357"/>
          </a:xfrm>
        </p:grpSpPr>
        <p:sp>
          <p:nvSpPr>
            <p:cNvPr id="7" name="TextBox 6"/>
            <p:cNvSpPr txBox="1"/>
            <p:nvPr/>
          </p:nvSpPr>
          <p:spPr>
            <a:xfrm>
              <a:off x="500034" y="1643056"/>
              <a:ext cx="5929354"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U     U</a:t>
              </a:r>
              <a:r>
                <a:rPr lang="en-US" sz="6000" baseline="-25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1</a:t>
              </a:r>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U</a:t>
              </a:r>
              <a:r>
                <a:rPr lang="en-US" sz="6000" baseline="-25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2</a:t>
              </a:r>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9" name="TextBox 8"/>
            <p:cNvSpPr txBox="1"/>
            <p:nvPr/>
          </p:nvSpPr>
          <p:spPr>
            <a:xfrm>
              <a:off x="428596" y="2571750"/>
              <a:ext cx="5929354"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I      </a:t>
              </a:r>
              <a:r>
                <a:rPr lang="en-US" sz="6000" dirty="0" err="1"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I</a:t>
              </a:r>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err="1"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I</a:t>
              </a:r>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11" name="TextBox 10"/>
            <p:cNvSpPr txBox="1"/>
            <p:nvPr/>
          </p:nvSpPr>
          <p:spPr>
            <a:xfrm>
              <a:off x="500034" y="2143122"/>
              <a:ext cx="5929354"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 —  + —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grpSp>
      <p:grpSp>
        <p:nvGrpSpPr>
          <p:cNvPr id="13" name="Группа 12"/>
          <p:cNvGrpSpPr/>
          <p:nvPr/>
        </p:nvGrpSpPr>
        <p:grpSpPr>
          <a:xfrm>
            <a:off x="5786446" y="1643056"/>
            <a:ext cx="3571900" cy="1944357"/>
            <a:chOff x="337675" y="1643056"/>
            <a:chExt cx="4546055" cy="1944357"/>
          </a:xfrm>
        </p:grpSpPr>
        <p:sp>
          <p:nvSpPr>
            <p:cNvPr id="14" name="TextBox 13"/>
            <p:cNvSpPr txBox="1"/>
            <p:nvPr/>
          </p:nvSpPr>
          <p:spPr>
            <a:xfrm>
              <a:off x="337675" y="1643056"/>
              <a:ext cx="1636621"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U       </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15" name="TextBox 14"/>
            <p:cNvSpPr txBox="1"/>
            <p:nvPr/>
          </p:nvSpPr>
          <p:spPr>
            <a:xfrm>
              <a:off x="610398" y="2571750"/>
              <a:ext cx="1454778"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I         </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16" name="TextBox 15"/>
            <p:cNvSpPr txBox="1"/>
            <p:nvPr/>
          </p:nvSpPr>
          <p:spPr>
            <a:xfrm>
              <a:off x="500034" y="2143122"/>
              <a:ext cx="4383696"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 </a:t>
              </a:r>
              <a:r>
                <a:rPr lang="en-US" sz="5400" b="1"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 </a:t>
              </a:r>
              <a:r>
                <a:rPr lang="ru-RU" sz="5400" dirty="0" smtClean="0">
                  <a:solidFill>
                    <a:schemeClr val="accent1">
                      <a:lumMod val="75000"/>
                    </a:schemeClr>
                  </a:solidFill>
                  <a:effectLst>
                    <a:outerShdw blurRad="38100" dist="38100" dir="2700000" algn="tl">
                      <a:srgbClr val="000000">
                        <a:alpha val="43137"/>
                      </a:srgbClr>
                    </a:outerShdw>
                  </a:effectLst>
                  <a:latin typeface="Script MT Bold" pitchFamily="66" charset="0"/>
                  <a:cs typeface="Estrangelo Edessa" pitchFamily="66"/>
                </a:rPr>
                <a:t>=&gt;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grpSp>
      <p:sp>
        <p:nvSpPr>
          <p:cNvPr id="17" name="TextBox 16"/>
          <p:cNvSpPr txBox="1"/>
          <p:nvPr/>
        </p:nvSpPr>
        <p:spPr>
          <a:xfrm>
            <a:off x="4572000" y="2357436"/>
            <a:ext cx="1143008" cy="523220"/>
          </a:xfrm>
          <a:prstGeom prst="rect">
            <a:avLst/>
          </a:prstGeom>
          <a:noFill/>
        </p:spPr>
        <p:txBody>
          <a:bodyPr wrap="square" rtlCol="0">
            <a:spAutoFit/>
            <a:scene3d>
              <a:camera prst="orthographicFront"/>
              <a:lightRig rig="threePt" dir="t"/>
            </a:scene3d>
            <a:sp3d extrusionH="57150">
              <a:bevelT w="38100" h="38100"/>
            </a:sp3d>
          </a:bodyPr>
          <a:lstStyle/>
          <a:p>
            <a:r>
              <a:rPr lang="ru-RU" sz="2800" b="1" i="1" dirty="0" smtClean="0">
                <a:solidFill>
                  <a:schemeClr val="accent1">
                    <a:lumMod val="75000"/>
                  </a:schemeClr>
                </a:solidFill>
              </a:rPr>
              <a:t>,  т.к. </a:t>
            </a:r>
            <a:endParaRPr lang="ru-RU" sz="2800" b="1"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000"/>
                                        <p:tgtEl>
                                          <p:spTgt spid="1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285852" y="3214692"/>
            <a:ext cx="3158580" cy="1852024"/>
            <a:chOff x="500034" y="1643056"/>
            <a:chExt cx="4020012" cy="1852024"/>
          </a:xfrm>
        </p:grpSpPr>
        <p:sp>
          <p:nvSpPr>
            <p:cNvPr id="7" name="TextBox 6"/>
            <p:cNvSpPr txBox="1"/>
            <p:nvPr/>
          </p:nvSpPr>
          <p:spPr>
            <a:xfrm>
              <a:off x="2883425" y="1643056"/>
              <a:ext cx="1636621"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l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8" name="TextBox 7"/>
            <p:cNvSpPr txBox="1"/>
            <p:nvPr/>
          </p:nvSpPr>
          <p:spPr>
            <a:xfrm>
              <a:off x="2974346" y="2571750"/>
              <a:ext cx="1454779"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9" name="TextBox 8"/>
            <p:cNvSpPr txBox="1"/>
            <p:nvPr/>
          </p:nvSpPr>
          <p:spPr>
            <a:xfrm>
              <a:off x="500034" y="2143122"/>
              <a:ext cx="3656328"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54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grpSp>
        <p:nvGrpSpPr>
          <p:cNvPr id="17" name="Группа 16"/>
          <p:cNvGrpSpPr/>
          <p:nvPr/>
        </p:nvGrpSpPr>
        <p:grpSpPr>
          <a:xfrm>
            <a:off x="1142976" y="3286130"/>
            <a:ext cx="2714644" cy="1637710"/>
            <a:chOff x="3929058" y="2505676"/>
            <a:chExt cx="2714644" cy="1637710"/>
          </a:xfrm>
        </p:grpSpPr>
        <p:grpSp>
          <p:nvGrpSpPr>
            <p:cNvPr id="11" name="Группа 10"/>
            <p:cNvGrpSpPr/>
            <p:nvPr/>
          </p:nvGrpSpPr>
          <p:grpSpPr>
            <a:xfrm>
              <a:off x="3929058" y="2505676"/>
              <a:ext cx="2714644" cy="1372853"/>
              <a:chOff x="337675" y="1714494"/>
              <a:chExt cx="3455003" cy="1372853"/>
            </a:xfrm>
          </p:grpSpPr>
          <p:sp>
            <p:nvSpPr>
              <p:cNvPr id="12" name="TextBox 11"/>
              <p:cNvSpPr txBox="1"/>
              <p:nvPr/>
            </p:nvSpPr>
            <p:spPr>
              <a:xfrm>
                <a:off x="337675" y="2071684"/>
                <a:ext cx="3455002"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l = —–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13" name="TextBox 12"/>
              <p:cNvSpPr txBox="1"/>
              <p:nvPr/>
            </p:nvSpPr>
            <p:spPr>
              <a:xfrm>
                <a:off x="2883467" y="1714494"/>
                <a:ext cx="909211"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15" name="TextBox 14"/>
            <p:cNvSpPr txBox="1"/>
            <p:nvPr/>
          </p:nvSpPr>
          <p:spPr>
            <a:xfrm>
              <a:off x="5357818" y="2505676"/>
              <a:ext cx="785818"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16" name="TextBox 15"/>
            <p:cNvSpPr txBox="1"/>
            <p:nvPr/>
          </p:nvSpPr>
          <p:spPr>
            <a:xfrm>
              <a:off x="5643570" y="3220056"/>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14" name="TextBox 13"/>
          <p:cNvSpPr txBox="1"/>
          <p:nvPr/>
        </p:nvSpPr>
        <p:spPr>
          <a:xfrm>
            <a:off x="0" y="0"/>
            <a:ext cx="9144000" cy="461665"/>
          </a:xfrm>
          <a:prstGeom prst="rect">
            <a:avLst/>
          </a:prstGeom>
          <a:solidFill>
            <a:schemeClr val="accent6">
              <a:lumMod val="5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Сопротивление в последовательной электрической цепи</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 name="Прямоугольник 22"/>
          <p:cNvSpPr/>
          <p:nvPr/>
        </p:nvSpPr>
        <p:spPr>
          <a:xfrm>
            <a:off x="8143900" y="714362"/>
            <a:ext cx="6429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928662" y="353783"/>
            <a:ext cx="3357586" cy="1432149"/>
            <a:chOff x="928662" y="353783"/>
            <a:chExt cx="3357586" cy="1432149"/>
          </a:xfrm>
        </p:grpSpPr>
        <p:grpSp>
          <p:nvGrpSpPr>
            <p:cNvPr id="21" name="Группа 20"/>
            <p:cNvGrpSpPr/>
            <p:nvPr/>
          </p:nvGrpSpPr>
          <p:grpSpPr>
            <a:xfrm>
              <a:off x="928662" y="1214428"/>
              <a:ext cx="3357586" cy="571504"/>
              <a:chOff x="928662" y="785800"/>
              <a:chExt cx="3357586" cy="571504"/>
            </a:xfrm>
          </p:grpSpPr>
          <p:cxnSp>
            <p:nvCxnSpPr>
              <p:cNvPr id="20" name="Прямая соединительная линия 19"/>
              <p:cNvCxnSpPr/>
              <p:nvPr/>
            </p:nvCxnSpPr>
            <p:spPr>
              <a:xfrm>
                <a:off x="928662" y="1071552"/>
                <a:ext cx="1071570" cy="1588"/>
              </a:xfrm>
              <a:prstGeom prst="line">
                <a:avLst/>
              </a:prstGeom>
              <a:ln w="47625" cap="rnd">
                <a:solidFill>
                  <a:schemeClr val="bg2">
                    <a:lumMod val="25000"/>
                  </a:schemeClr>
                </a:solidFill>
                <a:headEnd type="oval"/>
                <a:tailEnd type="none"/>
              </a:ln>
              <a:scene3d>
                <a:camera prst="orthographicFront"/>
                <a:lightRig rig="threePt" dir="t"/>
              </a:scene3d>
              <a:sp3d prstMaterial="plastic">
                <a:bevelT/>
              </a:sp3d>
            </p:spPr>
            <p:style>
              <a:lnRef idx="1">
                <a:schemeClr val="accent1"/>
              </a:lnRef>
              <a:fillRef idx="0">
                <a:schemeClr val="accent1"/>
              </a:fillRef>
              <a:effectRef idx="0">
                <a:schemeClr val="accent1"/>
              </a:effectRef>
              <a:fontRef idx="minor">
                <a:schemeClr val="tx1"/>
              </a:fontRef>
            </p:style>
          </p:cxnSp>
          <p:sp>
            <p:nvSpPr>
              <p:cNvPr id="5" name="Овал 4"/>
              <p:cNvSpPr/>
              <p:nvPr/>
            </p:nvSpPr>
            <p:spPr>
              <a:xfrm>
                <a:off x="3714744" y="785800"/>
                <a:ext cx="571504" cy="571504"/>
              </a:xfrm>
              <a:prstGeom prst="ellipse">
                <a:avLst/>
              </a:prstGeom>
              <a:solidFill>
                <a:schemeClr val="accent6">
                  <a:lumMod val="50000"/>
                </a:schemeClr>
              </a:solidFill>
              <a:ln>
                <a:noFill/>
              </a:ln>
              <a:scene3d>
                <a:camera prst="orthographicFront">
                  <a:rot lat="0" lon="17399980" rev="0"/>
                </a:camera>
                <a:lightRig rig="threePt" dir="t"/>
              </a:scene3d>
              <a:sp3d extrusionH="2057400" prstMaterial="metal">
                <a:bevelT w="152400" h="38100" prst="softRoun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Левая фигурная скобка 23"/>
            <p:cNvSpPr/>
            <p:nvPr/>
          </p:nvSpPr>
          <p:spPr>
            <a:xfrm rot="5400000">
              <a:off x="2857488" y="71420"/>
              <a:ext cx="285752" cy="2000264"/>
            </a:xfrm>
            <a:prstGeom prst="leftBrace">
              <a:avLst>
                <a:gd name="adj1" fmla="val 55162"/>
                <a:gd name="adj2" fmla="val 50000"/>
              </a:avLst>
            </a:prstGeom>
            <a:ln w="254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TextBox 25"/>
            <p:cNvSpPr txBox="1"/>
            <p:nvPr/>
          </p:nvSpPr>
          <p:spPr>
            <a:xfrm>
              <a:off x="2857488" y="353783"/>
              <a:ext cx="642942" cy="64633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6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 l</a:t>
              </a:r>
              <a:r>
                <a:rPr lang="ru-RU" sz="3600" baseline="-250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1 </a:t>
              </a:r>
              <a:r>
                <a:rPr lang="en-US" sz="3600" baseline="-250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3600" baseline="-25000" dirty="0">
                <a:solidFill>
                  <a:schemeClr val="tx2">
                    <a:lumMod val="60000"/>
                    <a:lumOff val="40000"/>
                  </a:schemeClr>
                </a:solidFill>
                <a:effectLst>
                  <a:outerShdw blurRad="38100" dist="38100" dir="2700000" algn="tl">
                    <a:srgbClr val="000000">
                      <a:alpha val="43137"/>
                    </a:srgbClr>
                  </a:outerShdw>
                </a:effectLst>
                <a:cs typeface="Estrangelo Edessa" pitchFamily="66"/>
              </a:endParaRPr>
            </a:p>
          </p:txBody>
        </p:sp>
      </p:grpSp>
      <p:grpSp>
        <p:nvGrpSpPr>
          <p:cNvPr id="29" name="Группа 28"/>
          <p:cNvGrpSpPr/>
          <p:nvPr/>
        </p:nvGrpSpPr>
        <p:grpSpPr>
          <a:xfrm>
            <a:off x="5000628" y="353783"/>
            <a:ext cx="2500330" cy="1432149"/>
            <a:chOff x="5072066" y="353783"/>
            <a:chExt cx="2500330" cy="1432149"/>
          </a:xfrm>
        </p:grpSpPr>
        <p:grpSp>
          <p:nvGrpSpPr>
            <p:cNvPr id="22" name="Группа 21"/>
            <p:cNvGrpSpPr/>
            <p:nvPr/>
          </p:nvGrpSpPr>
          <p:grpSpPr>
            <a:xfrm>
              <a:off x="6215074" y="1214428"/>
              <a:ext cx="1357322" cy="571504"/>
              <a:chOff x="6357950" y="785800"/>
              <a:chExt cx="1357322" cy="571504"/>
            </a:xfrm>
          </p:grpSpPr>
          <p:sp>
            <p:nvSpPr>
              <p:cNvPr id="4" name="Овал 3"/>
              <p:cNvSpPr/>
              <p:nvPr/>
            </p:nvSpPr>
            <p:spPr>
              <a:xfrm>
                <a:off x="6357950" y="785800"/>
                <a:ext cx="571504" cy="571504"/>
              </a:xfrm>
              <a:prstGeom prst="ellipse">
                <a:avLst/>
              </a:prstGeom>
              <a:solidFill>
                <a:schemeClr val="accent6">
                  <a:lumMod val="50000"/>
                </a:schemeClr>
              </a:solidFill>
              <a:ln>
                <a:noFill/>
              </a:ln>
              <a:scene3d>
                <a:camera prst="orthographicFront">
                  <a:rot lat="0" lon="17399980" rev="0"/>
                </a:camera>
                <a:lightRig rig="threePt" dir="t"/>
              </a:scene3d>
              <a:sp3d extrusionH="1390650" prstMaterial="metal">
                <a:bevel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p:nvCxnSpPr>
            <p:spPr>
              <a:xfrm>
                <a:off x="6643702" y="1071552"/>
                <a:ext cx="1071570" cy="1588"/>
              </a:xfrm>
              <a:prstGeom prst="line">
                <a:avLst/>
              </a:prstGeom>
              <a:ln w="47625" cap="rnd">
                <a:solidFill>
                  <a:schemeClr val="bg2">
                    <a:lumMod val="25000"/>
                  </a:schemeClr>
                </a:solidFill>
                <a:tailEnd type="oval"/>
              </a:ln>
              <a:scene3d>
                <a:camera prst="orthographicFront"/>
                <a:lightRig rig="threePt" dir="t"/>
              </a:scene3d>
              <a:sp3d prstMaterial="plastic">
                <a:bevelT/>
              </a:sp3d>
            </p:spPr>
            <p:style>
              <a:lnRef idx="1">
                <a:schemeClr val="accent1"/>
              </a:lnRef>
              <a:fillRef idx="0">
                <a:schemeClr val="accent1"/>
              </a:fillRef>
              <a:effectRef idx="0">
                <a:schemeClr val="accent1"/>
              </a:effectRef>
              <a:fontRef idx="minor">
                <a:schemeClr val="tx1"/>
              </a:fontRef>
            </p:style>
          </p:cxnSp>
        </p:grpSp>
        <p:sp>
          <p:nvSpPr>
            <p:cNvPr id="25" name="Левая фигурная скобка 24"/>
            <p:cNvSpPr/>
            <p:nvPr/>
          </p:nvSpPr>
          <p:spPr>
            <a:xfrm rot="5400000">
              <a:off x="5643570" y="357172"/>
              <a:ext cx="285752" cy="1428760"/>
            </a:xfrm>
            <a:prstGeom prst="leftBrace">
              <a:avLst>
                <a:gd name="adj1" fmla="val 55162"/>
                <a:gd name="adj2" fmla="val 50000"/>
              </a:avLst>
            </a:prstGeom>
            <a:ln w="254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TextBox 26"/>
            <p:cNvSpPr txBox="1"/>
            <p:nvPr/>
          </p:nvSpPr>
          <p:spPr>
            <a:xfrm>
              <a:off x="5643570" y="353783"/>
              <a:ext cx="642942" cy="64633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6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 l</a:t>
              </a:r>
              <a:r>
                <a:rPr lang="en-US" sz="3600" baseline="-250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2</a:t>
              </a:r>
              <a:r>
                <a:rPr lang="ru-RU" sz="3600" baseline="-250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3600" baseline="-250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3600" baseline="-25000" dirty="0">
                <a:solidFill>
                  <a:schemeClr val="tx2">
                    <a:lumMod val="60000"/>
                    <a:lumOff val="40000"/>
                  </a:schemeClr>
                </a:solidFill>
                <a:effectLst>
                  <a:outerShdw blurRad="38100" dist="38100" dir="2700000" algn="tl">
                    <a:srgbClr val="000000">
                      <a:alpha val="43137"/>
                    </a:srgbClr>
                  </a:outerShdw>
                </a:effectLst>
                <a:cs typeface="Estrangelo Edessa" pitchFamily="66"/>
              </a:endParaRPr>
            </a:p>
          </p:txBody>
        </p:sp>
      </p:grpSp>
      <p:grpSp>
        <p:nvGrpSpPr>
          <p:cNvPr id="32" name="Группа 31"/>
          <p:cNvGrpSpPr/>
          <p:nvPr/>
        </p:nvGrpSpPr>
        <p:grpSpPr>
          <a:xfrm>
            <a:off x="3000364" y="1785932"/>
            <a:ext cx="3429024" cy="717769"/>
            <a:chOff x="3000364" y="1785932"/>
            <a:chExt cx="3429024" cy="717769"/>
          </a:xfrm>
        </p:grpSpPr>
        <p:sp>
          <p:nvSpPr>
            <p:cNvPr id="30" name="Левая фигурная скобка 29"/>
            <p:cNvSpPr/>
            <p:nvPr/>
          </p:nvSpPr>
          <p:spPr>
            <a:xfrm rot="16200000">
              <a:off x="4572000" y="214296"/>
              <a:ext cx="285752" cy="3429024"/>
            </a:xfrm>
            <a:prstGeom prst="leftBrace">
              <a:avLst>
                <a:gd name="adj1" fmla="val 55162"/>
                <a:gd name="adj2" fmla="val 50000"/>
              </a:avLst>
            </a:prstGeom>
            <a:ln w="254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TextBox 30"/>
            <p:cNvSpPr txBox="1"/>
            <p:nvPr/>
          </p:nvSpPr>
          <p:spPr>
            <a:xfrm>
              <a:off x="4572000" y="1857370"/>
              <a:ext cx="642942" cy="64633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600" dirty="0" smtClean="0">
                  <a:solidFill>
                    <a:schemeClr val="tx2">
                      <a:lumMod val="60000"/>
                      <a:lumOff val="40000"/>
                    </a:schemeClr>
                  </a:solidFill>
                  <a:effectLst>
                    <a:outerShdw blurRad="38100" dist="38100" dir="2700000" algn="tl">
                      <a:srgbClr val="000000">
                        <a:alpha val="43137"/>
                      </a:srgbClr>
                    </a:outerShdw>
                  </a:effectLst>
                  <a:latin typeface="Script MT Bold" pitchFamily="66" charset="0"/>
                  <a:cs typeface="Estrangelo Edessa" pitchFamily="66"/>
                </a:rPr>
                <a:t> l</a:t>
              </a:r>
              <a:endParaRPr lang="ru-RU" sz="3600" baseline="-25000" dirty="0">
                <a:solidFill>
                  <a:schemeClr val="tx2">
                    <a:lumMod val="60000"/>
                    <a:lumOff val="40000"/>
                  </a:schemeClr>
                </a:solidFill>
                <a:effectLst>
                  <a:outerShdw blurRad="38100" dist="38100" dir="2700000" algn="tl">
                    <a:srgbClr val="000000">
                      <a:alpha val="43137"/>
                    </a:srgbClr>
                  </a:outerShdw>
                </a:effectLst>
                <a:cs typeface="Estrangelo Edessa" pitchFamily="66"/>
              </a:endParaRPr>
            </a:p>
          </p:txBody>
        </p:sp>
      </p:grpSp>
      <p:sp>
        <p:nvSpPr>
          <p:cNvPr id="33" name="TextBox 32"/>
          <p:cNvSpPr txBox="1"/>
          <p:nvPr/>
        </p:nvSpPr>
        <p:spPr>
          <a:xfrm>
            <a:off x="5500694" y="2143122"/>
            <a:ext cx="3429024" cy="1015663"/>
          </a:xfrm>
          <a:prstGeom prst="rect">
            <a:avLst/>
          </a:prstGeom>
          <a:noFill/>
          <a:ln w="28575">
            <a:solidFill>
              <a:schemeClr val="bg1">
                <a:lumMod val="50000"/>
              </a:schemeClr>
            </a:solidFill>
            <a:prstDash val="sysDot"/>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l = l</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1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l</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2</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5" name="TextBox 34"/>
          <p:cNvSpPr txBox="1"/>
          <p:nvPr/>
        </p:nvSpPr>
        <p:spPr>
          <a:xfrm>
            <a:off x="1214414" y="2143122"/>
            <a:ext cx="3929090"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S =S</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1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2</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6" name="TextBox 35"/>
          <p:cNvSpPr txBox="1"/>
          <p:nvPr/>
        </p:nvSpPr>
        <p:spPr>
          <a:xfrm>
            <a:off x="71406" y="2428874"/>
            <a:ext cx="1357322" cy="584775"/>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пусть</a:t>
            </a:r>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3200" i="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7" name="TextBox 36"/>
          <p:cNvSpPr txBox="1"/>
          <p:nvPr/>
        </p:nvSpPr>
        <p:spPr>
          <a:xfrm>
            <a:off x="285720" y="3929072"/>
            <a:ext cx="1357322" cy="584775"/>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т. к.</a:t>
            </a:r>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3200" i="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8" name="TextBox 37"/>
          <p:cNvSpPr txBox="1"/>
          <p:nvPr/>
        </p:nvSpPr>
        <p:spPr>
          <a:xfrm>
            <a:off x="-32" y="3929072"/>
            <a:ext cx="1500198" cy="584775"/>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тогда</a:t>
            </a:r>
            <a:endParaRPr lang="ru-RU" sz="3200" i="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nvGrpSpPr>
          <p:cNvPr id="54" name="Группа 53"/>
          <p:cNvGrpSpPr/>
          <p:nvPr/>
        </p:nvGrpSpPr>
        <p:grpSpPr>
          <a:xfrm>
            <a:off x="4143372" y="3286130"/>
            <a:ext cx="5214974" cy="1643074"/>
            <a:chOff x="4143372" y="3286130"/>
            <a:chExt cx="5214974" cy="1643074"/>
          </a:xfrm>
        </p:grpSpPr>
        <p:grpSp>
          <p:nvGrpSpPr>
            <p:cNvPr id="40" name="Группа 39"/>
            <p:cNvGrpSpPr/>
            <p:nvPr/>
          </p:nvGrpSpPr>
          <p:grpSpPr>
            <a:xfrm>
              <a:off x="4143372" y="3291494"/>
              <a:ext cx="5214974" cy="1637710"/>
              <a:chOff x="3929058" y="2505676"/>
              <a:chExt cx="5214974" cy="1637710"/>
            </a:xfrm>
          </p:grpSpPr>
          <p:grpSp>
            <p:nvGrpSpPr>
              <p:cNvPr id="41" name="Группа 10"/>
              <p:cNvGrpSpPr/>
              <p:nvPr/>
            </p:nvGrpSpPr>
            <p:grpSpPr>
              <a:xfrm>
                <a:off x="3929058" y="2511040"/>
                <a:ext cx="5214974" cy="1367489"/>
                <a:chOff x="337675" y="1719858"/>
                <a:chExt cx="6637243" cy="1367489"/>
              </a:xfrm>
            </p:grpSpPr>
            <p:sp>
              <p:nvSpPr>
                <p:cNvPr id="44" name="TextBox 43"/>
                <p:cNvSpPr txBox="1"/>
                <p:nvPr/>
              </p:nvSpPr>
              <p:spPr>
                <a:xfrm>
                  <a:off x="337675" y="2071684"/>
                  <a:ext cx="6637243"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5" name="TextBox 44"/>
                <p:cNvSpPr txBox="1"/>
                <p:nvPr/>
              </p:nvSpPr>
              <p:spPr>
                <a:xfrm>
                  <a:off x="974123" y="1719858"/>
                  <a:ext cx="909211"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42" name="TextBox 41"/>
              <p:cNvSpPr txBox="1"/>
              <p:nvPr/>
            </p:nvSpPr>
            <p:spPr>
              <a:xfrm>
                <a:off x="3929058" y="2505676"/>
                <a:ext cx="785818"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3" name="TextBox 42"/>
              <p:cNvSpPr txBox="1"/>
              <p:nvPr/>
            </p:nvSpPr>
            <p:spPr>
              <a:xfrm>
                <a:off x="4143372" y="3220056"/>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47" name="TextBox 46"/>
            <p:cNvSpPr txBox="1"/>
            <p:nvPr/>
          </p:nvSpPr>
          <p:spPr>
            <a:xfrm>
              <a:off x="5786446" y="3291494"/>
              <a:ext cx="928694"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44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1</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8" name="TextBox 47"/>
            <p:cNvSpPr txBox="1"/>
            <p:nvPr/>
          </p:nvSpPr>
          <p:spPr>
            <a:xfrm>
              <a:off x="7786710" y="3291494"/>
              <a:ext cx="928694"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44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2</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9" name="TextBox 48"/>
            <p:cNvSpPr txBox="1"/>
            <p:nvPr/>
          </p:nvSpPr>
          <p:spPr>
            <a:xfrm>
              <a:off x="6429388"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0" name="TextBox 49"/>
            <p:cNvSpPr txBox="1"/>
            <p:nvPr/>
          </p:nvSpPr>
          <p:spPr>
            <a:xfrm>
              <a:off x="8501090"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1" name="TextBox 50"/>
            <p:cNvSpPr txBox="1"/>
            <p:nvPr/>
          </p:nvSpPr>
          <p:spPr>
            <a:xfrm>
              <a:off x="6143604" y="4000510"/>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2" name="TextBox 51"/>
            <p:cNvSpPr txBox="1"/>
            <p:nvPr/>
          </p:nvSpPr>
          <p:spPr>
            <a:xfrm>
              <a:off x="8143868" y="4000510"/>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53" name="TextBox 52"/>
          <p:cNvSpPr txBox="1"/>
          <p:nvPr/>
        </p:nvSpPr>
        <p:spPr>
          <a:xfrm>
            <a:off x="3714744" y="3143254"/>
            <a:ext cx="500066" cy="144655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44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endParaRPr lang="ru-RU" sz="4400" b="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5" name="TextBox 54"/>
          <p:cNvSpPr txBox="1"/>
          <p:nvPr/>
        </p:nvSpPr>
        <p:spPr>
          <a:xfrm>
            <a:off x="4643438"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56" name="TextBox 55"/>
          <p:cNvSpPr txBox="1"/>
          <p:nvPr/>
        </p:nvSpPr>
        <p:spPr>
          <a:xfrm>
            <a:off x="6429388"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57" name="TextBox 56"/>
          <p:cNvSpPr txBox="1"/>
          <p:nvPr/>
        </p:nvSpPr>
        <p:spPr>
          <a:xfrm>
            <a:off x="8501090"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58" name="TextBox 57"/>
          <p:cNvSpPr txBox="1"/>
          <p:nvPr/>
        </p:nvSpPr>
        <p:spPr>
          <a:xfrm>
            <a:off x="4429124" y="4071948"/>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59" name="TextBox 58"/>
          <p:cNvSpPr txBox="1"/>
          <p:nvPr/>
        </p:nvSpPr>
        <p:spPr>
          <a:xfrm>
            <a:off x="6215074" y="4071948"/>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60" name="TextBox 59"/>
          <p:cNvSpPr txBox="1"/>
          <p:nvPr/>
        </p:nvSpPr>
        <p:spPr>
          <a:xfrm>
            <a:off x="8215338" y="4071948"/>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61" name="TextBox 60"/>
          <p:cNvSpPr txBox="1"/>
          <p:nvPr/>
        </p:nvSpPr>
        <p:spPr>
          <a:xfrm>
            <a:off x="4429124" y="3514561"/>
            <a:ext cx="4500594" cy="1200329"/>
          </a:xfrm>
          <a:prstGeom prst="rect">
            <a:avLst/>
          </a:prstGeom>
          <a:solidFill>
            <a:schemeClr val="accent1">
              <a:lumMod val="20000"/>
              <a:lumOff val="80000"/>
            </a:schemeClr>
          </a:solidFill>
          <a:ln w="38100">
            <a:solidFill>
              <a:schemeClr val="accent5">
                <a:lumMod val="50000"/>
              </a:schemeClr>
            </a:solidFill>
          </a:ln>
        </p:spPr>
        <p:txBody>
          <a:bodyPr wrap="square" rtlCol="0">
            <a:spAutoFit/>
            <a:scene3d>
              <a:camera prst="orthographicFront"/>
              <a:lightRig rig="threePt" dir="t"/>
            </a:scene3d>
            <a:sp3d extrusionH="57150">
              <a:bevelT w="88900" h="50800"/>
            </a:sp3d>
          </a:bodyPr>
          <a:lstStyle/>
          <a:p>
            <a:r>
              <a:rPr lang="en-US" sz="72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 = R</a:t>
            </a:r>
            <a:r>
              <a:rPr lang="en-US" sz="72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1</a:t>
            </a:r>
            <a:r>
              <a:rPr lang="en-US" sz="72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 R</a:t>
            </a:r>
            <a:r>
              <a:rPr lang="en-US" sz="72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2</a:t>
            </a:r>
            <a:r>
              <a:rPr lang="en-US" sz="72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endParaRPr lang="ru-RU" sz="7200" b="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3.61111E-6 -1.35269E-6 L 0.11024 -1.35269E-6 " pathEditMode="relative" rAng="0" ptsTypes="AA">
                                      <p:cBhvr>
                                        <p:cTn id="6" dur="2000" fill="hold"/>
                                        <p:tgtEl>
                                          <p:spTgt spid="28"/>
                                        </p:tgtEl>
                                        <p:attrNameLst>
                                          <p:attrName>ppt_x</p:attrName>
                                          <p:attrName>ppt_y</p:attrName>
                                        </p:attrNameLst>
                                      </p:cBhvr>
                                      <p:rCtr x="55" y="0"/>
                                    </p:animMotion>
                                  </p:childTnLst>
                                </p:cTn>
                              </p:par>
                              <p:par>
                                <p:cTn id="7" presetID="10" presetClass="entr" presetSubtype="0" fill="hold" grpId="0" nodeType="withEffect" nodePh="1">
                                  <p:stCondLst>
                                    <p:cond delay="2000"/>
                                  </p:stCondLst>
                                  <p:endCondLst>
                                    <p:cond evt="begin" delay="0">
                                      <p:tn val="7"/>
                                    </p:cond>
                                  </p:end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subTnLst>
                                    <p:audio>
                                      <p:cMediaNode>
                                        <p:cTn display="0" masterRel="sameClick">
                                          <p:stCondLst>
                                            <p:cond evt="begin" delay="0">
                                              <p:tn val="7"/>
                                            </p:cond>
                                          </p:stCondLst>
                                          <p:endCondLst>
                                            <p:cond evt="onStopAudio" delay="0">
                                              <p:tgtEl>
                                                <p:sldTgt/>
                                              </p:tgtEl>
                                            </p:cond>
                                          </p:endCondLst>
                                        </p:cTn>
                                        <p:tgtEl>
                                          <p:sndTgt r:embed="rId3" name="hammer.wav"/>
                                        </p:tgtEl>
                                      </p:cMediaNode>
                                    </p:audio>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1000"/>
                                        <p:tgtEl>
                                          <p:spTgt spid="3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1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1000"/>
                                        <p:tgtEl>
                                          <p:spTgt spid="3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1000"/>
                                        <p:tgtEl>
                                          <p:spTgt spid="38"/>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2000"/>
                                        <p:tgtEl>
                                          <p:spTgt spid="17"/>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10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20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wipe(up)">
                                      <p:cBhvr>
                                        <p:cTn id="73" dur="500"/>
                                        <p:tgtEl>
                                          <p:spTgt spid="56"/>
                                        </p:tgtEl>
                                      </p:cBhvr>
                                    </p:animEffect>
                                  </p:childTnLst>
                                </p:cTn>
                              </p:par>
                            </p:childTnLst>
                          </p:cTn>
                        </p:par>
                        <p:par>
                          <p:cTn id="74" fill="hold">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up)">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up)">
                                      <p:cBhvr>
                                        <p:cTn id="82" dur="500"/>
                                        <p:tgtEl>
                                          <p:spTgt spid="58"/>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up)">
                                      <p:cBhvr>
                                        <p:cTn id="86" dur="500"/>
                                        <p:tgtEl>
                                          <p:spTgt spid="59"/>
                                        </p:tgtEl>
                                      </p:cBhvr>
                                    </p:animEffect>
                                  </p:childTnLst>
                                </p:cTn>
                              </p:par>
                            </p:childTnLst>
                          </p:cTn>
                        </p:par>
                        <p:par>
                          <p:cTn id="87" fill="hold">
                            <p:stCondLst>
                              <p:cond delay="1000"/>
                            </p:stCondLst>
                            <p:childTnLst>
                              <p:par>
                                <p:cTn id="88" presetID="22" presetClass="entr" presetSubtype="1"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up)">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00"/>
                                        <p:tgtEl>
                                          <p:spTgt spid="54"/>
                                        </p:tgtEl>
                                      </p:cBhvr>
                                    </p:animEffect>
                                    <p:set>
                                      <p:cBhvr>
                                        <p:cTn id="95" dur="1" fill="hold">
                                          <p:stCondLst>
                                            <p:cond delay="999"/>
                                          </p:stCondLst>
                                        </p:cTn>
                                        <p:tgtEl>
                                          <p:spTgt spid="5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1000"/>
                                        <p:tgtEl>
                                          <p:spTgt spid="55"/>
                                        </p:tgtEl>
                                      </p:cBhvr>
                                    </p:animEffect>
                                    <p:set>
                                      <p:cBhvr>
                                        <p:cTn id="98" dur="1" fill="hold">
                                          <p:stCondLst>
                                            <p:cond delay="999"/>
                                          </p:stCondLst>
                                        </p:cTn>
                                        <p:tgtEl>
                                          <p:spTgt spid="5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1000"/>
                                        <p:tgtEl>
                                          <p:spTgt spid="56"/>
                                        </p:tgtEl>
                                      </p:cBhvr>
                                    </p:animEffect>
                                    <p:set>
                                      <p:cBhvr>
                                        <p:cTn id="101" dur="1" fill="hold">
                                          <p:stCondLst>
                                            <p:cond delay="999"/>
                                          </p:stCondLst>
                                        </p:cTn>
                                        <p:tgtEl>
                                          <p:spTgt spid="5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1000"/>
                                        <p:tgtEl>
                                          <p:spTgt spid="57"/>
                                        </p:tgtEl>
                                      </p:cBhvr>
                                    </p:animEffect>
                                    <p:set>
                                      <p:cBhvr>
                                        <p:cTn id="104" dur="1" fill="hold">
                                          <p:stCondLst>
                                            <p:cond delay="999"/>
                                          </p:stCondLst>
                                        </p:cTn>
                                        <p:tgtEl>
                                          <p:spTgt spid="5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1000"/>
                                        <p:tgtEl>
                                          <p:spTgt spid="58"/>
                                        </p:tgtEl>
                                      </p:cBhvr>
                                    </p:animEffect>
                                    <p:set>
                                      <p:cBhvr>
                                        <p:cTn id="107" dur="1" fill="hold">
                                          <p:stCondLst>
                                            <p:cond delay="999"/>
                                          </p:stCondLst>
                                        </p:cTn>
                                        <p:tgtEl>
                                          <p:spTgt spid="5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1000"/>
                                        <p:tgtEl>
                                          <p:spTgt spid="59"/>
                                        </p:tgtEl>
                                      </p:cBhvr>
                                    </p:animEffect>
                                    <p:set>
                                      <p:cBhvr>
                                        <p:cTn id="110" dur="1" fill="hold">
                                          <p:stCondLst>
                                            <p:cond delay="999"/>
                                          </p:stCondLst>
                                        </p:cTn>
                                        <p:tgtEl>
                                          <p:spTgt spid="5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1000"/>
                                        <p:tgtEl>
                                          <p:spTgt spid="60"/>
                                        </p:tgtEl>
                                      </p:cBhvr>
                                    </p:animEffect>
                                    <p:set>
                                      <p:cBhvr>
                                        <p:cTn id="113" dur="1" fill="hold">
                                          <p:stCondLst>
                                            <p:cond delay="999"/>
                                          </p:stCondLst>
                                        </p:cTn>
                                        <p:tgtEl>
                                          <p:spTgt spid="60"/>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animBg="1"/>
      <p:bldP spid="35" grpId="0"/>
      <p:bldP spid="36" grpId="0"/>
      <p:bldP spid="37" grpId="0"/>
      <p:bldP spid="37" grpId="1"/>
      <p:bldP spid="38" grpId="0"/>
      <p:bldP spid="53" grpId="0"/>
      <p:bldP spid="55" grpId="0"/>
      <p:bldP spid="55" grpId="1"/>
      <p:bldP spid="56" grpId="0"/>
      <p:bldP spid="56" grpId="1"/>
      <p:bldP spid="57" grpId="0"/>
      <p:bldP spid="57" grpId="1"/>
      <p:bldP spid="58" grpId="0"/>
      <p:bldP spid="58" grpId="1"/>
      <p:bldP spid="59" grpId="0"/>
      <p:bldP spid="59" grpId="1"/>
      <p:bldP spid="60" grpId="0"/>
      <p:bldP spid="60" grpId="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D:\обои 1440х900\nature-wallpaper-1440x900-022.jpg"/>
          <p:cNvPicPr>
            <a:picLocks noChangeAspect="1" noChangeArrowheads="1"/>
          </p:cNvPicPr>
          <p:nvPr/>
        </p:nvPicPr>
        <p:blipFill>
          <a:blip r:embed="rId5" cstate="print">
            <a:clrChange>
              <a:clrFrom>
                <a:srgbClr val="000000"/>
              </a:clrFrom>
              <a:clrTo>
                <a:srgbClr val="000000">
                  <a:alpha val="0"/>
                </a:srgbClr>
              </a:clrTo>
            </a:clrChange>
            <a:lum bright="-10000" contrast="20000"/>
          </a:blip>
          <a:srcRect b="2941"/>
          <a:stretch>
            <a:fillRect/>
          </a:stretch>
        </p:blipFill>
        <p:spPr bwMode="auto">
          <a:xfrm>
            <a:off x="0" y="1059582"/>
            <a:ext cx="6732240" cy="4083918"/>
          </a:xfrm>
          <a:prstGeom prst="rect">
            <a:avLst/>
          </a:prstGeom>
          <a:noFill/>
        </p:spPr>
      </p:pic>
      <p:sp>
        <p:nvSpPr>
          <p:cNvPr id="129" name="Скругленный прямоугольник 128"/>
          <p:cNvSpPr/>
          <p:nvPr/>
        </p:nvSpPr>
        <p:spPr>
          <a:xfrm>
            <a:off x="6588224" y="2931790"/>
            <a:ext cx="288032" cy="1224136"/>
          </a:xfrm>
          <a:prstGeom prst="roundRect">
            <a:avLst/>
          </a:prstGeom>
          <a:solidFill>
            <a:schemeClr val="tx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0" y="0"/>
            <a:ext cx="9144000" cy="430887"/>
          </a:xfrm>
          <a:prstGeom prst="rect">
            <a:avLst/>
          </a:prstGeom>
          <a:solidFill>
            <a:schemeClr val="tx2">
              <a:lumMod val="5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2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Применение  Последовательного соединения проводников</a:t>
            </a:r>
            <a:endParaRPr lang="ru-RU" sz="22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4" name="Скругленный прямоугольник 63">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
        <p:nvSpPr>
          <p:cNvPr id="67" name="Овал 66"/>
          <p:cNvSpPr/>
          <p:nvPr/>
        </p:nvSpPr>
        <p:spPr>
          <a:xfrm>
            <a:off x="7668344" y="1779662"/>
            <a:ext cx="1285884" cy="1285884"/>
          </a:xfrm>
          <a:prstGeom prst="ellipse">
            <a:avLst/>
          </a:prstGeom>
          <a:solidFill>
            <a:schemeClr val="bg1">
              <a:lumMod val="85000"/>
            </a:schemeClr>
          </a:solidFill>
          <a:ln>
            <a:noFill/>
          </a:ln>
          <a:scene3d>
            <a:camera prst="orthographicFront">
              <a:rot lat="298855" lon="298860" rev="21573786"/>
            </a:camera>
            <a:lightRig rig="threePt" dir="t"/>
          </a:scene3d>
          <a:sp3d>
            <a:bevelT w="336550" h="6731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0" name="Овал 69"/>
          <p:cNvSpPr/>
          <p:nvPr/>
        </p:nvSpPr>
        <p:spPr>
          <a:xfrm>
            <a:off x="8025534" y="2351166"/>
            <a:ext cx="142876" cy="142876"/>
          </a:xfrm>
          <a:prstGeom prst="ellipse">
            <a:avLst/>
          </a:prstGeom>
          <a:solidFill>
            <a:schemeClr val="tx1">
              <a:lumMod val="65000"/>
              <a:lumOff val="35000"/>
            </a:schemeClr>
          </a:solidFill>
          <a:ln>
            <a:noFill/>
          </a:ln>
          <a:scene3d>
            <a:camera prst="orthographicFront"/>
            <a:lightRig rig="freezing" dir="t"/>
          </a:scene3d>
          <a:sp3d prstMaterial="dkEdge">
            <a:bevelT w="406400" h="330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1" name="Овал 70"/>
          <p:cNvSpPr/>
          <p:nvPr/>
        </p:nvSpPr>
        <p:spPr>
          <a:xfrm>
            <a:off x="8454162" y="2351166"/>
            <a:ext cx="142876" cy="142876"/>
          </a:xfrm>
          <a:prstGeom prst="ellipse">
            <a:avLst/>
          </a:prstGeom>
          <a:solidFill>
            <a:schemeClr val="tx1">
              <a:lumMod val="65000"/>
              <a:lumOff val="35000"/>
            </a:schemeClr>
          </a:solidFill>
          <a:ln>
            <a:noFill/>
          </a:ln>
          <a:scene3d>
            <a:camera prst="orthographicFront"/>
            <a:lightRig rig="freezing" dir="t"/>
          </a:scene3d>
          <a:sp3d prstMaterial="dkEdge">
            <a:bevelT w="342900" h="8572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2" name="Группа 55"/>
          <p:cNvGrpSpPr/>
          <p:nvPr/>
        </p:nvGrpSpPr>
        <p:grpSpPr>
          <a:xfrm>
            <a:off x="8239848" y="2351166"/>
            <a:ext cx="142876" cy="142876"/>
            <a:chOff x="4357686" y="2214560"/>
            <a:chExt cx="214314" cy="214314"/>
          </a:xfrm>
          <a:scene3d>
            <a:camera prst="orthographicFront">
              <a:rot lat="0" lon="0" rev="4500000"/>
            </a:camera>
            <a:lightRig rig="threePt" dir="t"/>
          </a:scene3d>
        </p:grpSpPr>
        <p:sp>
          <p:nvSpPr>
            <p:cNvPr id="73" name="Овал 72"/>
            <p:cNvSpPr/>
            <p:nvPr/>
          </p:nvSpPr>
          <p:spPr>
            <a:xfrm>
              <a:off x="4357686" y="2214560"/>
              <a:ext cx="214314" cy="214314"/>
            </a:xfrm>
            <a:prstGeom prst="ellipse">
              <a:avLst/>
            </a:prstGeom>
            <a:solidFill>
              <a:schemeClr val="bg1">
                <a:lumMod val="75000"/>
              </a:schemeClr>
            </a:solidFill>
            <a:ln>
              <a:noFill/>
            </a:ln>
            <a:sp3d extrusionH="25400" prstMaterial="dkEdge">
              <a:bevelT w="133350" h="2476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74" name="Прямая соединительная линия 73"/>
            <p:cNvCxnSpPr>
              <a:stCxn id="73" idx="1"/>
              <a:endCxn id="73" idx="5"/>
            </p:cNvCxnSpPr>
            <p:nvPr/>
          </p:nvCxnSpPr>
          <p:spPr>
            <a:xfrm rot="16200000" flipH="1">
              <a:off x="4389072" y="2245946"/>
              <a:ext cx="151542" cy="151542"/>
            </a:xfrm>
            <a:prstGeom prst="line">
              <a:avLst/>
            </a:prstGeom>
            <a:ln w="25400">
              <a:solidFill>
                <a:schemeClr val="tx1">
                  <a:lumMod val="75000"/>
                  <a:lumOff val="25000"/>
                </a:schemeClr>
              </a:solidFill>
            </a:ln>
            <a:sp3d extrusionH="25400" prstMaterial="flat"/>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8025534" y="2097250"/>
            <a:ext cx="642942" cy="253916"/>
          </a:xfrm>
          <a:prstGeom prst="rect">
            <a:avLst/>
          </a:prstGeom>
          <a:noFill/>
          <a:scene3d>
            <a:camera prst="orthographicFront">
              <a:rot lat="298855" lon="298860" rev="21573786"/>
            </a:camera>
            <a:lightRig rig="threePt" dir="t"/>
          </a:scene3d>
        </p:spPr>
        <p:txBody>
          <a:bodyPr wrap="square" rtlCol="0">
            <a:spAutoFit/>
          </a:bodyPr>
          <a:lstStyle/>
          <a:p>
            <a:r>
              <a:rPr lang="ru-RU" sz="1050" dirty="0" smtClean="0">
                <a:solidFill>
                  <a:schemeClr val="bg1"/>
                </a:solidFill>
                <a:effectLst>
                  <a:outerShdw blurRad="38100" dist="38100" dir="2700000" algn="tl">
                    <a:srgbClr val="000000">
                      <a:alpha val="43137"/>
                    </a:srgbClr>
                  </a:outerShdw>
                </a:effectLst>
              </a:rPr>
              <a:t>~220 </a:t>
            </a:r>
            <a:r>
              <a:rPr lang="en-US" sz="1050" dirty="0" smtClean="0">
                <a:solidFill>
                  <a:schemeClr val="bg1"/>
                </a:solidFill>
                <a:effectLst>
                  <a:outerShdw blurRad="38100" dist="38100" dir="2700000" algn="tl">
                    <a:srgbClr val="000000">
                      <a:alpha val="43137"/>
                    </a:srgbClr>
                  </a:outerShdw>
                </a:effectLst>
              </a:rPr>
              <a:t>V</a:t>
            </a:r>
            <a:endParaRPr lang="ru-RU" sz="1050" dirty="0">
              <a:solidFill>
                <a:schemeClr val="bg1"/>
              </a:solidFill>
              <a:effectLst>
                <a:outerShdw blurRad="38100" dist="38100" dir="2700000" algn="tl">
                  <a:srgbClr val="000000">
                    <a:alpha val="43137"/>
                  </a:srgbClr>
                </a:outerShdw>
              </a:effectLst>
            </a:endParaRPr>
          </a:p>
        </p:txBody>
      </p:sp>
      <p:sp>
        <p:nvSpPr>
          <p:cNvPr id="108" name="Полилиния 107"/>
          <p:cNvSpPr/>
          <p:nvPr/>
        </p:nvSpPr>
        <p:spPr>
          <a:xfrm>
            <a:off x="6067425" y="2408238"/>
            <a:ext cx="1990725" cy="952499"/>
          </a:xfrm>
          <a:custGeom>
            <a:avLst/>
            <a:gdLst>
              <a:gd name="connsiteX0" fmla="*/ 1990725 w 1990725"/>
              <a:gd name="connsiteY0" fmla="*/ 39687 h 952499"/>
              <a:gd name="connsiteX1" fmla="*/ 1885950 w 1990725"/>
              <a:gd name="connsiteY1" fmla="*/ 39687 h 952499"/>
              <a:gd name="connsiteX2" fmla="*/ 1819275 w 1990725"/>
              <a:gd name="connsiteY2" fmla="*/ 277812 h 952499"/>
              <a:gd name="connsiteX3" fmla="*/ 1905000 w 1990725"/>
              <a:gd name="connsiteY3" fmla="*/ 506412 h 952499"/>
              <a:gd name="connsiteX4" fmla="*/ 1771650 w 1990725"/>
              <a:gd name="connsiteY4" fmla="*/ 687387 h 952499"/>
              <a:gd name="connsiteX5" fmla="*/ 1419225 w 1990725"/>
              <a:gd name="connsiteY5" fmla="*/ 830262 h 952499"/>
              <a:gd name="connsiteX6" fmla="*/ 685800 w 1990725"/>
              <a:gd name="connsiteY6" fmla="*/ 896937 h 952499"/>
              <a:gd name="connsiteX7" fmla="*/ 276225 w 1990725"/>
              <a:gd name="connsiteY7" fmla="*/ 496887 h 952499"/>
              <a:gd name="connsiteX8" fmla="*/ 447675 w 1990725"/>
              <a:gd name="connsiteY8" fmla="*/ 268287 h 952499"/>
              <a:gd name="connsiteX9" fmla="*/ 304800 w 1990725"/>
              <a:gd name="connsiteY9" fmla="*/ 211137 h 952499"/>
              <a:gd name="connsiteX10" fmla="*/ 85725 w 1990725"/>
              <a:gd name="connsiteY10" fmla="*/ 249237 h 952499"/>
              <a:gd name="connsiteX11" fmla="*/ 0 w 1990725"/>
              <a:gd name="connsiteY11" fmla="*/ 19208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725" h="952499">
                <a:moveTo>
                  <a:pt x="1990725" y="39687"/>
                </a:moveTo>
                <a:cubicBezTo>
                  <a:pt x="1952625" y="19843"/>
                  <a:pt x="1914525" y="0"/>
                  <a:pt x="1885950" y="39687"/>
                </a:cubicBezTo>
                <a:cubicBezTo>
                  <a:pt x="1857375" y="79375"/>
                  <a:pt x="1816100" y="200025"/>
                  <a:pt x="1819275" y="277812"/>
                </a:cubicBezTo>
                <a:cubicBezTo>
                  <a:pt x="1822450" y="355599"/>
                  <a:pt x="1912938" y="438150"/>
                  <a:pt x="1905000" y="506412"/>
                </a:cubicBezTo>
                <a:cubicBezTo>
                  <a:pt x="1897063" y="574675"/>
                  <a:pt x="1852613" y="633412"/>
                  <a:pt x="1771650" y="687387"/>
                </a:cubicBezTo>
                <a:cubicBezTo>
                  <a:pt x="1690688" y="741362"/>
                  <a:pt x="1600200" y="795337"/>
                  <a:pt x="1419225" y="830262"/>
                </a:cubicBezTo>
                <a:cubicBezTo>
                  <a:pt x="1238250" y="865187"/>
                  <a:pt x="876300" y="952499"/>
                  <a:pt x="685800" y="896937"/>
                </a:cubicBezTo>
                <a:cubicBezTo>
                  <a:pt x="495300" y="841375"/>
                  <a:pt x="315912" y="601662"/>
                  <a:pt x="276225" y="496887"/>
                </a:cubicBezTo>
                <a:cubicBezTo>
                  <a:pt x="236538" y="392112"/>
                  <a:pt x="442913" y="315912"/>
                  <a:pt x="447675" y="268287"/>
                </a:cubicBezTo>
                <a:cubicBezTo>
                  <a:pt x="452437" y="220662"/>
                  <a:pt x="365125" y="214312"/>
                  <a:pt x="304800" y="211137"/>
                </a:cubicBezTo>
                <a:cubicBezTo>
                  <a:pt x="244475" y="207962"/>
                  <a:pt x="136525" y="252412"/>
                  <a:pt x="85725" y="249237"/>
                </a:cubicBezTo>
                <a:cubicBezTo>
                  <a:pt x="34925" y="246062"/>
                  <a:pt x="17462" y="219074"/>
                  <a:pt x="0" y="192087"/>
                </a:cubicBezTo>
              </a:path>
            </a:pathLst>
          </a:custGeom>
          <a:ln w="19050">
            <a:solidFill>
              <a:schemeClr val="accent6">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0" name="Полилиния 109"/>
          <p:cNvSpPr/>
          <p:nvPr/>
        </p:nvSpPr>
        <p:spPr>
          <a:xfrm>
            <a:off x="-230188" y="1565275"/>
            <a:ext cx="9332913" cy="2930525"/>
          </a:xfrm>
          <a:custGeom>
            <a:avLst/>
            <a:gdLst>
              <a:gd name="connsiteX0" fmla="*/ 8764588 w 9332913"/>
              <a:gd name="connsiteY0" fmla="*/ 873125 h 2930525"/>
              <a:gd name="connsiteX1" fmla="*/ 8621713 w 9332913"/>
              <a:gd name="connsiteY1" fmla="*/ 1016000 h 2930525"/>
              <a:gd name="connsiteX2" fmla="*/ 8650288 w 9332913"/>
              <a:gd name="connsiteY2" fmla="*/ 1273175 h 2930525"/>
              <a:gd name="connsiteX3" fmla="*/ 8964613 w 9332913"/>
              <a:gd name="connsiteY3" fmla="*/ 1673225 h 2930525"/>
              <a:gd name="connsiteX4" fmla="*/ 9250363 w 9332913"/>
              <a:gd name="connsiteY4" fmla="*/ 1806575 h 2930525"/>
              <a:gd name="connsiteX5" fmla="*/ 9174163 w 9332913"/>
              <a:gd name="connsiteY5" fmla="*/ 2063750 h 2930525"/>
              <a:gd name="connsiteX6" fmla="*/ 8297863 w 9332913"/>
              <a:gd name="connsiteY6" fmla="*/ 2540000 h 2930525"/>
              <a:gd name="connsiteX7" fmla="*/ 6869113 w 9332913"/>
              <a:gd name="connsiteY7" fmla="*/ 2454275 h 2930525"/>
              <a:gd name="connsiteX8" fmla="*/ 6345238 w 9332913"/>
              <a:gd name="connsiteY8" fmla="*/ 2292350 h 2930525"/>
              <a:gd name="connsiteX9" fmla="*/ 6278563 w 9332913"/>
              <a:gd name="connsiteY9" fmla="*/ 2292350 h 2930525"/>
              <a:gd name="connsiteX10" fmla="*/ 6078538 w 9332913"/>
              <a:gd name="connsiteY10" fmla="*/ 2454275 h 2930525"/>
              <a:gd name="connsiteX11" fmla="*/ 5811838 w 9332913"/>
              <a:gd name="connsiteY11" fmla="*/ 2635250 h 2930525"/>
              <a:gd name="connsiteX12" fmla="*/ 5135563 w 9332913"/>
              <a:gd name="connsiteY12" fmla="*/ 2397125 h 2930525"/>
              <a:gd name="connsiteX13" fmla="*/ 4926013 w 9332913"/>
              <a:gd name="connsiteY13" fmla="*/ 2463800 h 2930525"/>
              <a:gd name="connsiteX14" fmla="*/ 4716463 w 9332913"/>
              <a:gd name="connsiteY14" fmla="*/ 2597150 h 2930525"/>
              <a:gd name="connsiteX15" fmla="*/ 4621213 w 9332913"/>
              <a:gd name="connsiteY15" fmla="*/ 2482850 h 2930525"/>
              <a:gd name="connsiteX16" fmla="*/ 4430713 w 9332913"/>
              <a:gd name="connsiteY16" fmla="*/ 2387600 h 2930525"/>
              <a:gd name="connsiteX17" fmla="*/ 4011613 w 9332913"/>
              <a:gd name="connsiteY17" fmla="*/ 2454275 h 2930525"/>
              <a:gd name="connsiteX18" fmla="*/ 3763963 w 9332913"/>
              <a:gd name="connsiteY18" fmla="*/ 2730500 h 2930525"/>
              <a:gd name="connsiteX19" fmla="*/ 3068638 w 9332913"/>
              <a:gd name="connsiteY19" fmla="*/ 2921000 h 2930525"/>
              <a:gd name="connsiteX20" fmla="*/ 2220913 w 9332913"/>
              <a:gd name="connsiteY20" fmla="*/ 2787650 h 2930525"/>
              <a:gd name="connsiteX21" fmla="*/ 2154238 w 9332913"/>
              <a:gd name="connsiteY21" fmla="*/ 2511425 h 2930525"/>
              <a:gd name="connsiteX22" fmla="*/ 2363788 w 9332913"/>
              <a:gd name="connsiteY22" fmla="*/ 2463800 h 2930525"/>
              <a:gd name="connsiteX23" fmla="*/ 2354263 w 9332913"/>
              <a:gd name="connsiteY23" fmla="*/ 2292350 h 2930525"/>
              <a:gd name="connsiteX24" fmla="*/ 2144713 w 9332913"/>
              <a:gd name="connsiteY24" fmla="*/ 2216150 h 2930525"/>
              <a:gd name="connsiteX25" fmla="*/ 1954213 w 9332913"/>
              <a:gd name="connsiteY25" fmla="*/ 2063750 h 2930525"/>
              <a:gd name="connsiteX26" fmla="*/ 1839913 w 9332913"/>
              <a:gd name="connsiteY26" fmla="*/ 1720850 h 2930525"/>
              <a:gd name="connsiteX27" fmla="*/ 1430338 w 9332913"/>
              <a:gd name="connsiteY27" fmla="*/ 1758950 h 2930525"/>
              <a:gd name="connsiteX28" fmla="*/ 944563 w 9332913"/>
              <a:gd name="connsiteY28" fmla="*/ 2216150 h 2930525"/>
              <a:gd name="connsiteX29" fmla="*/ 658813 w 9332913"/>
              <a:gd name="connsiteY29" fmla="*/ 2339975 h 2930525"/>
              <a:gd name="connsiteX30" fmla="*/ 477838 w 9332913"/>
              <a:gd name="connsiteY30" fmla="*/ 2273300 h 2930525"/>
              <a:gd name="connsiteX31" fmla="*/ 363538 w 9332913"/>
              <a:gd name="connsiteY31" fmla="*/ 1987550 h 2930525"/>
              <a:gd name="connsiteX32" fmla="*/ 134938 w 9332913"/>
              <a:gd name="connsiteY32" fmla="*/ 1987550 h 2930525"/>
              <a:gd name="connsiteX33" fmla="*/ 11113 w 9332913"/>
              <a:gd name="connsiteY33" fmla="*/ 768350 h 2930525"/>
              <a:gd name="connsiteX34" fmla="*/ 68263 w 9332913"/>
              <a:gd name="connsiteY34" fmla="*/ 101600 h 2930525"/>
              <a:gd name="connsiteX35" fmla="*/ 334963 w 9332913"/>
              <a:gd name="connsiteY35" fmla="*/ 158750 h 2930525"/>
              <a:gd name="connsiteX36" fmla="*/ 401638 w 9332913"/>
              <a:gd name="connsiteY36" fmla="*/ 377825 h 2930525"/>
              <a:gd name="connsiteX37" fmla="*/ 373063 w 9332913"/>
              <a:gd name="connsiteY37" fmla="*/ 530225 h 2930525"/>
              <a:gd name="connsiteX38" fmla="*/ 601663 w 9332913"/>
              <a:gd name="connsiteY38" fmla="*/ 787400 h 2930525"/>
              <a:gd name="connsiteX39" fmla="*/ 1316038 w 9332913"/>
              <a:gd name="connsiteY39" fmla="*/ 644525 h 2930525"/>
              <a:gd name="connsiteX40" fmla="*/ 1573213 w 9332913"/>
              <a:gd name="connsiteY40" fmla="*/ 711200 h 2930525"/>
              <a:gd name="connsiteX41" fmla="*/ 1801813 w 9332913"/>
              <a:gd name="connsiteY41" fmla="*/ 682625 h 2930525"/>
              <a:gd name="connsiteX42" fmla="*/ 2078038 w 9332913"/>
              <a:gd name="connsiteY42" fmla="*/ 806450 h 2930525"/>
              <a:gd name="connsiteX43" fmla="*/ 2430463 w 9332913"/>
              <a:gd name="connsiteY43" fmla="*/ 730250 h 2930525"/>
              <a:gd name="connsiteX44" fmla="*/ 2592388 w 9332913"/>
              <a:gd name="connsiteY44" fmla="*/ 463550 h 2930525"/>
              <a:gd name="connsiteX45" fmla="*/ 2811463 w 9332913"/>
              <a:gd name="connsiteY45" fmla="*/ 282575 h 2930525"/>
              <a:gd name="connsiteX46" fmla="*/ 3040063 w 9332913"/>
              <a:gd name="connsiteY46" fmla="*/ 273050 h 2930525"/>
              <a:gd name="connsiteX47" fmla="*/ 3068638 w 9332913"/>
              <a:gd name="connsiteY47" fmla="*/ 596900 h 2930525"/>
              <a:gd name="connsiteX48" fmla="*/ 2725738 w 9332913"/>
              <a:gd name="connsiteY48" fmla="*/ 920750 h 2930525"/>
              <a:gd name="connsiteX49" fmla="*/ 3211513 w 9332913"/>
              <a:gd name="connsiteY49" fmla="*/ 1196975 h 2930525"/>
              <a:gd name="connsiteX50" fmla="*/ 4230688 w 9332913"/>
              <a:gd name="connsiteY50" fmla="*/ 977900 h 2930525"/>
              <a:gd name="connsiteX51" fmla="*/ 4154488 w 9332913"/>
              <a:gd name="connsiteY51" fmla="*/ 815975 h 2930525"/>
              <a:gd name="connsiteX52" fmla="*/ 3878263 w 9332913"/>
              <a:gd name="connsiteY52" fmla="*/ 768350 h 2930525"/>
              <a:gd name="connsiteX53" fmla="*/ 3925888 w 9332913"/>
              <a:gd name="connsiteY53" fmla="*/ 635000 h 2930525"/>
              <a:gd name="connsiteX54" fmla="*/ 4183063 w 9332913"/>
              <a:gd name="connsiteY54" fmla="*/ 663575 h 2930525"/>
              <a:gd name="connsiteX55" fmla="*/ 4459288 w 9332913"/>
              <a:gd name="connsiteY55" fmla="*/ 863600 h 2930525"/>
              <a:gd name="connsiteX56" fmla="*/ 4687888 w 9332913"/>
              <a:gd name="connsiteY56" fmla="*/ 796925 h 2930525"/>
              <a:gd name="connsiteX57" fmla="*/ 4878388 w 9332913"/>
              <a:gd name="connsiteY57" fmla="*/ 835025 h 2930525"/>
              <a:gd name="connsiteX58" fmla="*/ 4973638 w 9332913"/>
              <a:gd name="connsiteY58" fmla="*/ 920750 h 2930525"/>
              <a:gd name="connsiteX59" fmla="*/ 4983163 w 9332913"/>
              <a:gd name="connsiteY59" fmla="*/ 1158875 h 2930525"/>
              <a:gd name="connsiteX60" fmla="*/ 5459413 w 9332913"/>
              <a:gd name="connsiteY60" fmla="*/ 1235075 h 2930525"/>
              <a:gd name="connsiteX61" fmla="*/ 5735638 w 9332913"/>
              <a:gd name="connsiteY61" fmla="*/ 873125 h 2930525"/>
              <a:gd name="connsiteX62" fmla="*/ 6135688 w 9332913"/>
              <a:gd name="connsiteY62" fmla="*/ 93980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332913" h="2930525">
                <a:moveTo>
                  <a:pt x="8764588" y="873125"/>
                </a:moveTo>
                <a:cubicBezTo>
                  <a:pt x="8702675" y="911225"/>
                  <a:pt x="8640763" y="949325"/>
                  <a:pt x="8621713" y="1016000"/>
                </a:cubicBezTo>
                <a:cubicBezTo>
                  <a:pt x="8602663" y="1082675"/>
                  <a:pt x="8593138" y="1163637"/>
                  <a:pt x="8650288" y="1273175"/>
                </a:cubicBezTo>
                <a:cubicBezTo>
                  <a:pt x="8707438" y="1382713"/>
                  <a:pt x="8864601" y="1584325"/>
                  <a:pt x="8964613" y="1673225"/>
                </a:cubicBezTo>
                <a:cubicBezTo>
                  <a:pt x="9064626" y="1762125"/>
                  <a:pt x="9215438" y="1741487"/>
                  <a:pt x="9250363" y="1806575"/>
                </a:cubicBezTo>
                <a:cubicBezTo>
                  <a:pt x="9285288" y="1871663"/>
                  <a:pt x="9332913" y="1941513"/>
                  <a:pt x="9174163" y="2063750"/>
                </a:cubicBezTo>
                <a:cubicBezTo>
                  <a:pt x="9015413" y="2185987"/>
                  <a:pt x="8682038" y="2474913"/>
                  <a:pt x="8297863" y="2540000"/>
                </a:cubicBezTo>
                <a:cubicBezTo>
                  <a:pt x="7913688" y="2605087"/>
                  <a:pt x="7194550" y="2495550"/>
                  <a:pt x="6869113" y="2454275"/>
                </a:cubicBezTo>
                <a:cubicBezTo>
                  <a:pt x="6543676" y="2413000"/>
                  <a:pt x="6443663" y="2319337"/>
                  <a:pt x="6345238" y="2292350"/>
                </a:cubicBezTo>
                <a:cubicBezTo>
                  <a:pt x="6246813" y="2265363"/>
                  <a:pt x="6323013" y="2265362"/>
                  <a:pt x="6278563" y="2292350"/>
                </a:cubicBezTo>
                <a:cubicBezTo>
                  <a:pt x="6234113" y="2319338"/>
                  <a:pt x="6156325" y="2397125"/>
                  <a:pt x="6078538" y="2454275"/>
                </a:cubicBezTo>
                <a:cubicBezTo>
                  <a:pt x="6000751" y="2511425"/>
                  <a:pt x="5969000" y="2644775"/>
                  <a:pt x="5811838" y="2635250"/>
                </a:cubicBezTo>
                <a:cubicBezTo>
                  <a:pt x="5654676" y="2625725"/>
                  <a:pt x="5283201" y="2425700"/>
                  <a:pt x="5135563" y="2397125"/>
                </a:cubicBezTo>
                <a:cubicBezTo>
                  <a:pt x="4987926" y="2368550"/>
                  <a:pt x="4995863" y="2430463"/>
                  <a:pt x="4926013" y="2463800"/>
                </a:cubicBezTo>
                <a:cubicBezTo>
                  <a:pt x="4856163" y="2497137"/>
                  <a:pt x="4767263" y="2593975"/>
                  <a:pt x="4716463" y="2597150"/>
                </a:cubicBezTo>
                <a:cubicBezTo>
                  <a:pt x="4665663" y="2600325"/>
                  <a:pt x="4668838" y="2517775"/>
                  <a:pt x="4621213" y="2482850"/>
                </a:cubicBezTo>
                <a:cubicBezTo>
                  <a:pt x="4573588" y="2447925"/>
                  <a:pt x="4532313" y="2392363"/>
                  <a:pt x="4430713" y="2387600"/>
                </a:cubicBezTo>
                <a:cubicBezTo>
                  <a:pt x="4329113" y="2382838"/>
                  <a:pt x="4122738" y="2397125"/>
                  <a:pt x="4011613" y="2454275"/>
                </a:cubicBezTo>
                <a:cubicBezTo>
                  <a:pt x="3900488" y="2511425"/>
                  <a:pt x="3921126" y="2652713"/>
                  <a:pt x="3763963" y="2730500"/>
                </a:cubicBezTo>
                <a:cubicBezTo>
                  <a:pt x="3606801" y="2808288"/>
                  <a:pt x="3325813" y="2911475"/>
                  <a:pt x="3068638" y="2921000"/>
                </a:cubicBezTo>
                <a:cubicBezTo>
                  <a:pt x="2811463" y="2930525"/>
                  <a:pt x="2373313" y="2855913"/>
                  <a:pt x="2220913" y="2787650"/>
                </a:cubicBezTo>
                <a:cubicBezTo>
                  <a:pt x="2068513" y="2719388"/>
                  <a:pt x="2130426" y="2565400"/>
                  <a:pt x="2154238" y="2511425"/>
                </a:cubicBezTo>
                <a:cubicBezTo>
                  <a:pt x="2178050" y="2457450"/>
                  <a:pt x="2330451" y="2500313"/>
                  <a:pt x="2363788" y="2463800"/>
                </a:cubicBezTo>
                <a:cubicBezTo>
                  <a:pt x="2397126" y="2427288"/>
                  <a:pt x="2390775" y="2333625"/>
                  <a:pt x="2354263" y="2292350"/>
                </a:cubicBezTo>
                <a:cubicBezTo>
                  <a:pt x="2317751" y="2251075"/>
                  <a:pt x="2211388" y="2254250"/>
                  <a:pt x="2144713" y="2216150"/>
                </a:cubicBezTo>
                <a:cubicBezTo>
                  <a:pt x="2078038" y="2178050"/>
                  <a:pt x="2005013" y="2146300"/>
                  <a:pt x="1954213" y="2063750"/>
                </a:cubicBezTo>
                <a:cubicBezTo>
                  <a:pt x="1903413" y="1981200"/>
                  <a:pt x="1927226" y="1771650"/>
                  <a:pt x="1839913" y="1720850"/>
                </a:cubicBezTo>
                <a:cubicBezTo>
                  <a:pt x="1752601" y="1670050"/>
                  <a:pt x="1579563" y="1676400"/>
                  <a:pt x="1430338" y="1758950"/>
                </a:cubicBezTo>
                <a:cubicBezTo>
                  <a:pt x="1281113" y="1841500"/>
                  <a:pt x="1073150" y="2119313"/>
                  <a:pt x="944563" y="2216150"/>
                </a:cubicBezTo>
                <a:cubicBezTo>
                  <a:pt x="815976" y="2312987"/>
                  <a:pt x="736600" y="2330450"/>
                  <a:pt x="658813" y="2339975"/>
                </a:cubicBezTo>
                <a:cubicBezTo>
                  <a:pt x="581026" y="2349500"/>
                  <a:pt x="527051" y="2332038"/>
                  <a:pt x="477838" y="2273300"/>
                </a:cubicBezTo>
                <a:cubicBezTo>
                  <a:pt x="428626" y="2214563"/>
                  <a:pt x="420688" y="2035175"/>
                  <a:pt x="363538" y="1987550"/>
                </a:cubicBezTo>
                <a:cubicBezTo>
                  <a:pt x="306388" y="1939925"/>
                  <a:pt x="193675" y="2190750"/>
                  <a:pt x="134938" y="1987550"/>
                </a:cubicBezTo>
                <a:cubicBezTo>
                  <a:pt x="76201" y="1784350"/>
                  <a:pt x="22226" y="1082675"/>
                  <a:pt x="11113" y="768350"/>
                </a:cubicBezTo>
                <a:cubicBezTo>
                  <a:pt x="0" y="454025"/>
                  <a:pt x="14288" y="203200"/>
                  <a:pt x="68263" y="101600"/>
                </a:cubicBezTo>
                <a:cubicBezTo>
                  <a:pt x="122238" y="0"/>
                  <a:pt x="279401" y="112713"/>
                  <a:pt x="334963" y="158750"/>
                </a:cubicBezTo>
                <a:cubicBezTo>
                  <a:pt x="390525" y="204787"/>
                  <a:pt x="395288" y="315913"/>
                  <a:pt x="401638" y="377825"/>
                </a:cubicBezTo>
                <a:cubicBezTo>
                  <a:pt x="407988" y="439738"/>
                  <a:pt x="339726" y="461963"/>
                  <a:pt x="373063" y="530225"/>
                </a:cubicBezTo>
                <a:cubicBezTo>
                  <a:pt x="406400" y="598487"/>
                  <a:pt x="444501" y="768350"/>
                  <a:pt x="601663" y="787400"/>
                </a:cubicBezTo>
                <a:cubicBezTo>
                  <a:pt x="758825" y="806450"/>
                  <a:pt x="1154113" y="657225"/>
                  <a:pt x="1316038" y="644525"/>
                </a:cubicBezTo>
                <a:cubicBezTo>
                  <a:pt x="1477963" y="631825"/>
                  <a:pt x="1492251" y="704850"/>
                  <a:pt x="1573213" y="711200"/>
                </a:cubicBezTo>
                <a:cubicBezTo>
                  <a:pt x="1654175" y="717550"/>
                  <a:pt x="1717676" y="666750"/>
                  <a:pt x="1801813" y="682625"/>
                </a:cubicBezTo>
                <a:cubicBezTo>
                  <a:pt x="1885950" y="698500"/>
                  <a:pt x="1973263" y="798513"/>
                  <a:pt x="2078038" y="806450"/>
                </a:cubicBezTo>
                <a:cubicBezTo>
                  <a:pt x="2182813" y="814388"/>
                  <a:pt x="2344738" y="787400"/>
                  <a:pt x="2430463" y="730250"/>
                </a:cubicBezTo>
                <a:cubicBezTo>
                  <a:pt x="2516188" y="673100"/>
                  <a:pt x="2528888" y="538162"/>
                  <a:pt x="2592388" y="463550"/>
                </a:cubicBezTo>
                <a:cubicBezTo>
                  <a:pt x="2655888" y="388938"/>
                  <a:pt x="2736851" y="314325"/>
                  <a:pt x="2811463" y="282575"/>
                </a:cubicBezTo>
                <a:cubicBezTo>
                  <a:pt x="2886076" y="250825"/>
                  <a:pt x="2997201" y="220663"/>
                  <a:pt x="3040063" y="273050"/>
                </a:cubicBezTo>
                <a:cubicBezTo>
                  <a:pt x="3082925" y="325437"/>
                  <a:pt x="3121025" y="488950"/>
                  <a:pt x="3068638" y="596900"/>
                </a:cubicBezTo>
                <a:cubicBezTo>
                  <a:pt x="3016251" y="704850"/>
                  <a:pt x="2701926" y="820738"/>
                  <a:pt x="2725738" y="920750"/>
                </a:cubicBezTo>
                <a:cubicBezTo>
                  <a:pt x="2749550" y="1020762"/>
                  <a:pt x="2960688" y="1187450"/>
                  <a:pt x="3211513" y="1196975"/>
                </a:cubicBezTo>
                <a:cubicBezTo>
                  <a:pt x="3462338" y="1206500"/>
                  <a:pt x="4073526" y="1041400"/>
                  <a:pt x="4230688" y="977900"/>
                </a:cubicBezTo>
                <a:cubicBezTo>
                  <a:pt x="4387850" y="914400"/>
                  <a:pt x="4213226" y="850900"/>
                  <a:pt x="4154488" y="815975"/>
                </a:cubicBezTo>
                <a:cubicBezTo>
                  <a:pt x="4095751" y="781050"/>
                  <a:pt x="3916363" y="798512"/>
                  <a:pt x="3878263" y="768350"/>
                </a:cubicBezTo>
                <a:cubicBezTo>
                  <a:pt x="3840163" y="738188"/>
                  <a:pt x="3875088" y="652462"/>
                  <a:pt x="3925888" y="635000"/>
                </a:cubicBezTo>
                <a:cubicBezTo>
                  <a:pt x="3976688" y="617538"/>
                  <a:pt x="4094163" y="625475"/>
                  <a:pt x="4183063" y="663575"/>
                </a:cubicBezTo>
                <a:cubicBezTo>
                  <a:pt x="4271963" y="701675"/>
                  <a:pt x="4375151" y="841375"/>
                  <a:pt x="4459288" y="863600"/>
                </a:cubicBezTo>
                <a:cubicBezTo>
                  <a:pt x="4543426" y="885825"/>
                  <a:pt x="4618038" y="801688"/>
                  <a:pt x="4687888" y="796925"/>
                </a:cubicBezTo>
                <a:cubicBezTo>
                  <a:pt x="4757738" y="792163"/>
                  <a:pt x="4830763" y="814388"/>
                  <a:pt x="4878388" y="835025"/>
                </a:cubicBezTo>
                <a:cubicBezTo>
                  <a:pt x="4926013" y="855663"/>
                  <a:pt x="4956176" y="866775"/>
                  <a:pt x="4973638" y="920750"/>
                </a:cubicBezTo>
                <a:cubicBezTo>
                  <a:pt x="4991100" y="974725"/>
                  <a:pt x="4902201" y="1106488"/>
                  <a:pt x="4983163" y="1158875"/>
                </a:cubicBezTo>
                <a:cubicBezTo>
                  <a:pt x="5064126" y="1211263"/>
                  <a:pt x="5334001" y="1282700"/>
                  <a:pt x="5459413" y="1235075"/>
                </a:cubicBezTo>
                <a:cubicBezTo>
                  <a:pt x="5584825" y="1187450"/>
                  <a:pt x="5622926" y="922338"/>
                  <a:pt x="5735638" y="873125"/>
                </a:cubicBezTo>
                <a:cubicBezTo>
                  <a:pt x="5848351" y="823913"/>
                  <a:pt x="5992019" y="881856"/>
                  <a:pt x="6135688" y="939800"/>
                </a:cubicBezTo>
              </a:path>
            </a:pathLst>
          </a:custGeom>
          <a:ln w="19050">
            <a:solidFill>
              <a:schemeClr val="accent6">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1" name="Полилиния 110"/>
          <p:cNvSpPr/>
          <p:nvPr/>
        </p:nvSpPr>
        <p:spPr>
          <a:xfrm>
            <a:off x="-224409" y="1563638"/>
            <a:ext cx="9332913" cy="2930525"/>
          </a:xfrm>
          <a:custGeom>
            <a:avLst/>
            <a:gdLst>
              <a:gd name="connsiteX0" fmla="*/ 8764588 w 9332913"/>
              <a:gd name="connsiteY0" fmla="*/ 873125 h 2930525"/>
              <a:gd name="connsiteX1" fmla="*/ 8621713 w 9332913"/>
              <a:gd name="connsiteY1" fmla="*/ 1016000 h 2930525"/>
              <a:gd name="connsiteX2" fmla="*/ 8650288 w 9332913"/>
              <a:gd name="connsiteY2" fmla="*/ 1273175 h 2930525"/>
              <a:gd name="connsiteX3" fmla="*/ 8964613 w 9332913"/>
              <a:gd name="connsiteY3" fmla="*/ 1673225 h 2930525"/>
              <a:gd name="connsiteX4" fmla="*/ 9250363 w 9332913"/>
              <a:gd name="connsiteY4" fmla="*/ 1806575 h 2930525"/>
              <a:gd name="connsiteX5" fmla="*/ 9174163 w 9332913"/>
              <a:gd name="connsiteY5" fmla="*/ 2063750 h 2930525"/>
              <a:gd name="connsiteX6" fmla="*/ 8297863 w 9332913"/>
              <a:gd name="connsiteY6" fmla="*/ 2540000 h 2930525"/>
              <a:gd name="connsiteX7" fmla="*/ 6869113 w 9332913"/>
              <a:gd name="connsiteY7" fmla="*/ 2454275 h 2930525"/>
              <a:gd name="connsiteX8" fmla="*/ 6345238 w 9332913"/>
              <a:gd name="connsiteY8" fmla="*/ 2292350 h 2930525"/>
              <a:gd name="connsiteX9" fmla="*/ 6278563 w 9332913"/>
              <a:gd name="connsiteY9" fmla="*/ 2292350 h 2930525"/>
              <a:gd name="connsiteX10" fmla="*/ 6078538 w 9332913"/>
              <a:gd name="connsiteY10" fmla="*/ 2454275 h 2930525"/>
              <a:gd name="connsiteX11" fmla="*/ 5811838 w 9332913"/>
              <a:gd name="connsiteY11" fmla="*/ 2635250 h 2930525"/>
              <a:gd name="connsiteX12" fmla="*/ 5135563 w 9332913"/>
              <a:gd name="connsiteY12" fmla="*/ 2397125 h 2930525"/>
              <a:gd name="connsiteX13" fmla="*/ 4926013 w 9332913"/>
              <a:gd name="connsiteY13" fmla="*/ 2463800 h 2930525"/>
              <a:gd name="connsiteX14" fmla="*/ 4716463 w 9332913"/>
              <a:gd name="connsiteY14" fmla="*/ 2597150 h 2930525"/>
              <a:gd name="connsiteX15" fmla="*/ 4621213 w 9332913"/>
              <a:gd name="connsiteY15" fmla="*/ 2482850 h 2930525"/>
              <a:gd name="connsiteX16" fmla="*/ 4430713 w 9332913"/>
              <a:gd name="connsiteY16" fmla="*/ 2387600 h 2930525"/>
              <a:gd name="connsiteX17" fmla="*/ 4011613 w 9332913"/>
              <a:gd name="connsiteY17" fmla="*/ 2454275 h 2930525"/>
              <a:gd name="connsiteX18" fmla="*/ 3763963 w 9332913"/>
              <a:gd name="connsiteY18" fmla="*/ 2730500 h 2930525"/>
              <a:gd name="connsiteX19" fmla="*/ 3068638 w 9332913"/>
              <a:gd name="connsiteY19" fmla="*/ 2921000 h 2930525"/>
              <a:gd name="connsiteX20" fmla="*/ 2220913 w 9332913"/>
              <a:gd name="connsiteY20" fmla="*/ 2787650 h 2930525"/>
              <a:gd name="connsiteX21" fmla="*/ 2154238 w 9332913"/>
              <a:gd name="connsiteY21" fmla="*/ 2511425 h 2930525"/>
              <a:gd name="connsiteX22" fmla="*/ 2363788 w 9332913"/>
              <a:gd name="connsiteY22" fmla="*/ 2463800 h 2930525"/>
              <a:gd name="connsiteX23" fmla="*/ 2354263 w 9332913"/>
              <a:gd name="connsiteY23" fmla="*/ 2292350 h 2930525"/>
              <a:gd name="connsiteX24" fmla="*/ 2144713 w 9332913"/>
              <a:gd name="connsiteY24" fmla="*/ 2216150 h 2930525"/>
              <a:gd name="connsiteX25" fmla="*/ 1954213 w 9332913"/>
              <a:gd name="connsiteY25" fmla="*/ 2063750 h 2930525"/>
              <a:gd name="connsiteX26" fmla="*/ 1839913 w 9332913"/>
              <a:gd name="connsiteY26" fmla="*/ 1720850 h 2930525"/>
              <a:gd name="connsiteX27" fmla="*/ 1430338 w 9332913"/>
              <a:gd name="connsiteY27" fmla="*/ 1758950 h 2930525"/>
              <a:gd name="connsiteX28" fmla="*/ 944563 w 9332913"/>
              <a:gd name="connsiteY28" fmla="*/ 2216150 h 2930525"/>
              <a:gd name="connsiteX29" fmla="*/ 658813 w 9332913"/>
              <a:gd name="connsiteY29" fmla="*/ 2339975 h 2930525"/>
              <a:gd name="connsiteX30" fmla="*/ 477838 w 9332913"/>
              <a:gd name="connsiteY30" fmla="*/ 2273300 h 2930525"/>
              <a:gd name="connsiteX31" fmla="*/ 363538 w 9332913"/>
              <a:gd name="connsiteY31" fmla="*/ 1987550 h 2930525"/>
              <a:gd name="connsiteX32" fmla="*/ 134938 w 9332913"/>
              <a:gd name="connsiteY32" fmla="*/ 1987550 h 2930525"/>
              <a:gd name="connsiteX33" fmla="*/ 11113 w 9332913"/>
              <a:gd name="connsiteY33" fmla="*/ 768350 h 2930525"/>
              <a:gd name="connsiteX34" fmla="*/ 68263 w 9332913"/>
              <a:gd name="connsiteY34" fmla="*/ 101600 h 2930525"/>
              <a:gd name="connsiteX35" fmla="*/ 334963 w 9332913"/>
              <a:gd name="connsiteY35" fmla="*/ 158750 h 2930525"/>
              <a:gd name="connsiteX36" fmla="*/ 401638 w 9332913"/>
              <a:gd name="connsiteY36" fmla="*/ 377825 h 2930525"/>
              <a:gd name="connsiteX37" fmla="*/ 373063 w 9332913"/>
              <a:gd name="connsiteY37" fmla="*/ 530225 h 2930525"/>
              <a:gd name="connsiteX38" fmla="*/ 601663 w 9332913"/>
              <a:gd name="connsiteY38" fmla="*/ 787400 h 2930525"/>
              <a:gd name="connsiteX39" fmla="*/ 1316038 w 9332913"/>
              <a:gd name="connsiteY39" fmla="*/ 644525 h 2930525"/>
              <a:gd name="connsiteX40" fmla="*/ 1573213 w 9332913"/>
              <a:gd name="connsiteY40" fmla="*/ 711200 h 2930525"/>
              <a:gd name="connsiteX41" fmla="*/ 1801813 w 9332913"/>
              <a:gd name="connsiteY41" fmla="*/ 682625 h 2930525"/>
              <a:gd name="connsiteX42" fmla="*/ 2078038 w 9332913"/>
              <a:gd name="connsiteY42" fmla="*/ 806450 h 2930525"/>
              <a:gd name="connsiteX43" fmla="*/ 2430463 w 9332913"/>
              <a:gd name="connsiteY43" fmla="*/ 730250 h 2930525"/>
              <a:gd name="connsiteX44" fmla="*/ 2592388 w 9332913"/>
              <a:gd name="connsiteY44" fmla="*/ 463550 h 2930525"/>
              <a:gd name="connsiteX45" fmla="*/ 2811463 w 9332913"/>
              <a:gd name="connsiteY45" fmla="*/ 282575 h 2930525"/>
              <a:gd name="connsiteX46" fmla="*/ 3040063 w 9332913"/>
              <a:gd name="connsiteY46" fmla="*/ 273050 h 2930525"/>
              <a:gd name="connsiteX47" fmla="*/ 3068638 w 9332913"/>
              <a:gd name="connsiteY47" fmla="*/ 596900 h 2930525"/>
              <a:gd name="connsiteX48" fmla="*/ 2725738 w 9332913"/>
              <a:gd name="connsiteY48" fmla="*/ 920750 h 2930525"/>
              <a:gd name="connsiteX49" fmla="*/ 3211513 w 9332913"/>
              <a:gd name="connsiteY49" fmla="*/ 1196975 h 2930525"/>
              <a:gd name="connsiteX50" fmla="*/ 4230688 w 9332913"/>
              <a:gd name="connsiteY50" fmla="*/ 977900 h 2930525"/>
              <a:gd name="connsiteX51" fmla="*/ 4154488 w 9332913"/>
              <a:gd name="connsiteY51" fmla="*/ 815975 h 2930525"/>
              <a:gd name="connsiteX52" fmla="*/ 3878263 w 9332913"/>
              <a:gd name="connsiteY52" fmla="*/ 768350 h 2930525"/>
              <a:gd name="connsiteX53" fmla="*/ 3925888 w 9332913"/>
              <a:gd name="connsiteY53" fmla="*/ 635000 h 2930525"/>
              <a:gd name="connsiteX54" fmla="*/ 4183063 w 9332913"/>
              <a:gd name="connsiteY54" fmla="*/ 663575 h 2930525"/>
              <a:gd name="connsiteX55" fmla="*/ 4459288 w 9332913"/>
              <a:gd name="connsiteY55" fmla="*/ 863600 h 2930525"/>
              <a:gd name="connsiteX56" fmla="*/ 4687888 w 9332913"/>
              <a:gd name="connsiteY56" fmla="*/ 796925 h 2930525"/>
              <a:gd name="connsiteX57" fmla="*/ 4878388 w 9332913"/>
              <a:gd name="connsiteY57" fmla="*/ 835025 h 2930525"/>
              <a:gd name="connsiteX58" fmla="*/ 4973638 w 9332913"/>
              <a:gd name="connsiteY58" fmla="*/ 920750 h 2930525"/>
              <a:gd name="connsiteX59" fmla="*/ 4983163 w 9332913"/>
              <a:gd name="connsiteY59" fmla="*/ 1158875 h 2930525"/>
              <a:gd name="connsiteX60" fmla="*/ 5459413 w 9332913"/>
              <a:gd name="connsiteY60" fmla="*/ 1235075 h 2930525"/>
              <a:gd name="connsiteX61" fmla="*/ 5735638 w 9332913"/>
              <a:gd name="connsiteY61" fmla="*/ 873125 h 2930525"/>
              <a:gd name="connsiteX62" fmla="*/ 6135688 w 9332913"/>
              <a:gd name="connsiteY62" fmla="*/ 93980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332913" h="2930525">
                <a:moveTo>
                  <a:pt x="8764588" y="873125"/>
                </a:moveTo>
                <a:cubicBezTo>
                  <a:pt x="8702675" y="911225"/>
                  <a:pt x="8640763" y="949325"/>
                  <a:pt x="8621713" y="1016000"/>
                </a:cubicBezTo>
                <a:cubicBezTo>
                  <a:pt x="8602663" y="1082675"/>
                  <a:pt x="8593138" y="1163637"/>
                  <a:pt x="8650288" y="1273175"/>
                </a:cubicBezTo>
                <a:cubicBezTo>
                  <a:pt x="8707438" y="1382713"/>
                  <a:pt x="8864601" y="1584325"/>
                  <a:pt x="8964613" y="1673225"/>
                </a:cubicBezTo>
                <a:cubicBezTo>
                  <a:pt x="9064626" y="1762125"/>
                  <a:pt x="9215438" y="1741487"/>
                  <a:pt x="9250363" y="1806575"/>
                </a:cubicBezTo>
                <a:cubicBezTo>
                  <a:pt x="9285288" y="1871663"/>
                  <a:pt x="9332913" y="1941513"/>
                  <a:pt x="9174163" y="2063750"/>
                </a:cubicBezTo>
                <a:cubicBezTo>
                  <a:pt x="9015413" y="2185987"/>
                  <a:pt x="8682038" y="2474913"/>
                  <a:pt x="8297863" y="2540000"/>
                </a:cubicBezTo>
                <a:cubicBezTo>
                  <a:pt x="7913688" y="2605087"/>
                  <a:pt x="7194550" y="2495550"/>
                  <a:pt x="6869113" y="2454275"/>
                </a:cubicBezTo>
                <a:cubicBezTo>
                  <a:pt x="6543676" y="2413000"/>
                  <a:pt x="6443663" y="2319337"/>
                  <a:pt x="6345238" y="2292350"/>
                </a:cubicBezTo>
                <a:cubicBezTo>
                  <a:pt x="6246813" y="2265363"/>
                  <a:pt x="6323013" y="2265362"/>
                  <a:pt x="6278563" y="2292350"/>
                </a:cubicBezTo>
                <a:cubicBezTo>
                  <a:pt x="6234113" y="2319338"/>
                  <a:pt x="6156325" y="2397125"/>
                  <a:pt x="6078538" y="2454275"/>
                </a:cubicBezTo>
                <a:cubicBezTo>
                  <a:pt x="6000751" y="2511425"/>
                  <a:pt x="5969000" y="2644775"/>
                  <a:pt x="5811838" y="2635250"/>
                </a:cubicBezTo>
                <a:cubicBezTo>
                  <a:pt x="5654676" y="2625725"/>
                  <a:pt x="5283201" y="2425700"/>
                  <a:pt x="5135563" y="2397125"/>
                </a:cubicBezTo>
                <a:cubicBezTo>
                  <a:pt x="4987926" y="2368550"/>
                  <a:pt x="4995863" y="2430463"/>
                  <a:pt x="4926013" y="2463800"/>
                </a:cubicBezTo>
                <a:cubicBezTo>
                  <a:pt x="4856163" y="2497137"/>
                  <a:pt x="4767263" y="2593975"/>
                  <a:pt x="4716463" y="2597150"/>
                </a:cubicBezTo>
                <a:cubicBezTo>
                  <a:pt x="4665663" y="2600325"/>
                  <a:pt x="4668838" y="2517775"/>
                  <a:pt x="4621213" y="2482850"/>
                </a:cubicBezTo>
                <a:cubicBezTo>
                  <a:pt x="4573588" y="2447925"/>
                  <a:pt x="4532313" y="2392363"/>
                  <a:pt x="4430713" y="2387600"/>
                </a:cubicBezTo>
                <a:cubicBezTo>
                  <a:pt x="4329113" y="2382838"/>
                  <a:pt x="4122738" y="2397125"/>
                  <a:pt x="4011613" y="2454275"/>
                </a:cubicBezTo>
                <a:cubicBezTo>
                  <a:pt x="3900488" y="2511425"/>
                  <a:pt x="3921126" y="2652713"/>
                  <a:pt x="3763963" y="2730500"/>
                </a:cubicBezTo>
                <a:cubicBezTo>
                  <a:pt x="3606801" y="2808288"/>
                  <a:pt x="3325813" y="2911475"/>
                  <a:pt x="3068638" y="2921000"/>
                </a:cubicBezTo>
                <a:cubicBezTo>
                  <a:pt x="2811463" y="2930525"/>
                  <a:pt x="2373313" y="2855913"/>
                  <a:pt x="2220913" y="2787650"/>
                </a:cubicBezTo>
                <a:cubicBezTo>
                  <a:pt x="2068513" y="2719388"/>
                  <a:pt x="2130426" y="2565400"/>
                  <a:pt x="2154238" y="2511425"/>
                </a:cubicBezTo>
                <a:cubicBezTo>
                  <a:pt x="2178050" y="2457450"/>
                  <a:pt x="2330451" y="2500313"/>
                  <a:pt x="2363788" y="2463800"/>
                </a:cubicBezTo>
                <a:cubicBezTo>
                  <a:pt x="2397126" y="2427288"/>
                  <a:pt x="2390775" y="2333625"/>
                  <a:pt x="2354263" y="2292350"/>
                </a:cubicBezTo>
                <a:cubicBezTo>
                  <a:pt x="2317751" y="2251075"/>
                  <a:pt x="2211388" y="2254250"/>
                  <a:pt x="2144713" y="2216150"/>
                </a:cubicBezTo>
                <a:cubicBezTo>
                  <a:pt x="2078038" y="2178050"/>
                  <a:pt x="2005013" y="2146300"/>
                  <a:pt x="1954213" y="2063750"/>
                </a:cubicBezTo>
                <a:cubicBezTo>
                  <a:pt x="1903413" y="1981200"/>
                  <a:pt x="1927226" y="1771650"/>
                  <a:pt x="1839913" y="1720850"/>
                </a:cubicBezTo>
                <a:cubicBezTo>
                  <a:pt x="1752601" y="1670050"/>
                  <a:pt x="1579563" y="1676400"/>
                  <a:pt x="1430338" y="1758950"/>
                </a:cubicBezTo>
                <a:cubicBezTo>
                  <a:pt x="1281113" y="1841500"/>
                  <a:pt x="1073150" y="2119313"/>
                  <a:pt x="944563" y="2216150"/>
                </a:cubicBezTo>
                <a:cubicBezTo>
                  <a:pt x="815976" y="2312987"/>
                  <a:pt x="736600" y="2330450"/>
                  <a:pt x="658813" y="2339975"/>
                </a:cubicBezTo>
                <a:cubicBezTo>
                  <a:pt x="581026" y="2349500"/>
                  <a:pt x="527051" y="2332038"/>
                  <a:pt x="477838" y="2273300"/>
                </a:cubicBezTo>
                <a:cubicBezTo>
                  <a:pt x="428626" y="2214563"/>
                  <a:pt x="420688" y="2035175"/>
                  <a:pt x="363538" y="1987550"/>
                </a:cubicBezTo>
                <a:cubicBezTo>
                  <a:pt x="306388" y="1939925"/>
                  <a:pt x="193675" y="2190750"/>
                  <a:pt x="134938" y="1987550"/>
                </a:cubicBezTo>
                <a:cubicBezTo>
                  <a:pt x="76201" y="1784350"/>
                  <a:pt x="22226" y="1082675"/>
                  <a:pt x="11113" y="768350"/>
                </a:cubicBezTo>
                <a:cubicBezTo>
                  <a:pt x="0" y="454025"/>
                  <a:pt x="14288" y="203200"/>
                  <a:pt x="68263" y="101600"/>
                </a:cubicBezTo>
                <a:cubicBezTo>
                  <a:pt x="122238" y="0"/>
                  <a:pt x="279401" y="112713"/>
                  <a:pt x="334963" y="158750"/>
                </a:cubicBezTo>
                <a:cubicBezTo>
                  <a:pt x="390525" y="204787"/>
                  <a:pt x="395288" y="315913"/>
                  <a:pt x="401638" y="377825"/>
                </a:cubicBezTo>
                <a:cubicBezTo>
                  <a:pt x="407988" y="439738"/>
                  <a:pt x="339726" y="461963"/>
                  <a:pt x="373063" y="530225"/>
                </a:cubicBezTo>
                <a:cubicBezTo>
                  <a:pt x="406400" y="598487"/>
                  <a:pt x="444501" y="768350"/>
                  <a:pt x="601663" y="787400"/>
                </a:cubicBezTo>
                <a:cubicBezTo>
                  <a:pt x="758825" y="806450"/>
                  <a:pt x="1154113" y="657225"/>
                  <a:pt x="1316038" y="644525"/>
                </a:cubicBezTo>
                <a:cubicBezTo>
                  <a:pt x="1477963" y="631825"/>
                  <a:pt x="1492251" y="704850"/>
                  <a:pt x="1573213" y="711200"/>
                </a:cubicBezTo>
                <a:cubicBezTo>
                  <a:pt x="1654175" y="717550"/>
                  <a:pt x="1717676" y="666750"/>
                  <a:pt x="1801813" y="682625"/>
                </a:cubicBezTo>
                <a:cubicBezTo>
                  <a:pt x="1885950" y="698500"/>
                  <a:pt x="1973263" y="798513"/>
                  <a:pt x="2078038" y="806450"/>
                </a:cubicBezTo>
                <a:cubicBezTo>
                  <a:pt x="2182813" y="814388"/>
                  <a:pt x="2344738" y="787400"/>
                  <a:pt x="2430463" y="730250"/>
                </a:cubicBezTo>
                <a:cubicBezTo>
                  <a:pt x="2516188" y="673100"/>
                  <a:pt x="2528888" y="538162"/>
                  <a:pt x="2592388" y="463550"/>
                </a:cubicBezTo>
                <a:cubicBezTo>
                  <a:pt x="2655888" y="388938"/>
                  <a:pt x="2736851" y="314325"/>
                  <a:pt x="2811463" y="282575"/>
                </a:cubicBezTo>
                <a:cubicBezTo>
                  <a:pt x="2886076" y="250825"/>
                  <a:pt x="2997201" y="220663"/>
                  <a:pt x="3040063" y="273050"/>
                </a:cubicBezTo>
                <a:cubicBezTo>
                  <a:pt x="3082925" y="325437"/>
                  <a:pt x="3121025" y="488950"/>
                  <a:pt x="3068638" y="596900"/>
                </a:cubicBezTo>
                <a:cubicBezTo>
                  <a:pt x="3016251" y="704850"/>
                  <a:pt x="2701926" y="820738"/>
                  <a:pt x="2725738" y="920750"/>
                </a:cubicBezTo>
                <a:cubicBezTo>
                  <a:pt x="2749550" y="1020762"/>
                  <a:pt x="2960688" y="1187450"/>
                  <a:pt x="3211513" y="1196975"/>
                </a:cubicBezTo>
                <a:cubicBezTo>
                  <a:pt x="3462338" y="1206500"/>
                  <a:pt x="4073526" y="1041400"/>
                  <a:pt x="4230688" y="977900"/>
                </a:cubicBezTo>
                <a:cubicBezTo>
                  <a:pt x="4387850" y="914400"/>
                  <a:pt x="4213226" y="850900"/>
                  <a:pt x="4154488" y="815975"/>
                </a:cubicBezTo>
                <a:cubicBezTo>
                  <a:pt x="4095751" y="781050"/>
                  <a:pt x="3916363" y="798512"/>
                  <a:pt x="3878263" y="768350"/>
                </a:cubicBezTo>
                <a:cubicBezTo>
                  <a:pt x="3840163" y="738188"/>
                  <a:pt x="3875088" y="652462"/>
                  <a:pt x="3925888" y="635000"/>
                </a:cubicBezTo>
                <a:cubicBezTo>
                  <a:pt x="3976688" y="617538"/>
                  <a:pt x="4094163" y="625475"/>
                  <a:pt x="4183063" y="663575"/>
                </a:cubicBezTo>
                <a:cubicBezTo>
                  <a:pt x="4271963" y="701675"/>
                  <a:pt x="4375151" y="841375"/>
                  <a:pt x="4459288" y="863600"/>
                </a:cubicBezTo>
                <a:cubicBezTo>
                  <a:pt x="4543426" y="885825"/>
                  <a:pt x="4618038" y="801688"/>
                  <a:pt x="4687888" y="796925"/>
                </a:cubicBezTo>
                <a:cubicBezTo>
                  <a:pt x="4757738" y="792163"/>
                  <a:pt x="4830763" y="814388"/>
                  <a:pt x="4878388" y="835025"/>
                </a:cubicBezTo>
                <a:cubicBezTo>
                  <a:pt x="4926013" y="855663"/>
                  <a:pt x="4956176" y="866775"/>
                  <a:pt x="4973638" y="920750"/>
                </a:cubicBezTo>
                <a:cubicBezTo>
                  <a:pt x="4991100" y="974725"/>
                  <a:pt x="4902201" y="1106488"/>
                  <a:pt x="4983163" y="1158875"/>
                </a:cubicBezTo>
                <a:cubicBezTo>
                  <a:pt x="5064126" y="1211263"/>
                  <a:pt x="5334001" y="1282700"/>
                  <a:pt x="5459413" y="1235075"/>
                </a:cubicBezTo>
                <a:cubicBezTo>
                  <a:pt x="5584825" y="1187450"/>
                  <a:pt x="5622926" y="922338"/>
                  <a:pt x="5735638" y="873125"/>
                </a:cubicBezTo>
                <a:cubicBezTo>
                  <a:pt x="5848351" y="823913"/>
                  <a:pt x="5992019" y="881856"/>
                  <a:pt x="6135688" y="939800"/>
                </a:cubicBezTo>
              </a:path>
            </a:pathLst>
          </a:custGeom>
          <a:ln w="25400">
            <a:solidFill>
              <a:schemeClr val="accent1">
                <a:lumMod val="60000"/>
                <a:lumOff val="40000"/>
              </a:schemeClr>
            </a:solidFill>
          </a:ln>
          <a:scene3d>
            <a:camera prst="orthographicFront"/>
            <a:lightRig rig="threePt" dir="t"/>
          </a:scene3d>
          <a:sp3d prstMaterial="clear">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101" name="Picture 2"/>
          <p:cNvPicPr>
            <a:picLocks noChangeAspect="1" noChangeArrowheads="1"/>
          </p:cNvPicPr>
          <p:nvPr/>
        </p:nvPicPr>
        <p:blipFill>
          <a:blip r:embed="rId6" cstate="print">
            <a:clrChange>
              <a:clrFrom>
                <a:srgbClr val="000000"/>
              </a:clrFrom>
              <a:clrTo>
                <a:srgbClr val="000000">
                  <a:alpha val="0"/>
                </a:srgbClr>
              </a:clrTo>
            </a:clrChange>
          </a:blip>
          <a:srcRect l="44358" t="36720" r="43567" b="33880"/>
          <a:stretch>
            <a:fillRect/>
          </a:stretch>
        </p:blipFill>
        <p:spPr bwMode="auto">
          <a:xfrm rot="2397037">
            <a:off x="2031468" y="3170453"/>
            <a:ext cx="720080" cy="1095774"/>
          </a:xfrm>
          <a:prstGeom prst="rect">
            <a:avLst/>
          </a:prstGeom>
          <a:noFill/>
          <a:ln w="9525">
            <a:noFill/>
            <a:miter lim="800000"/>
            <a:headEnd/>
            <a:tailEnd/>
          </a:ln>
        </p:spPr>
      </p:pic>
      <p:sp>
        <p:nvSpPr>
          <p:cNvPr id="102" name="Овал 101"/>
          <p:cNvSpPr/>
          <p:nvPr/>
        </p:nvSpPr>
        <p:spPr>
          <a:xfrm rot="2397037">
            <a:off x="2421260" y="3482070"/>
            <a:ext cx="188892" cy="123574"/>
          </a:xfrm>
          <a:prstGeom prst="ellipse">
            <a:avLst/>
          </a:prstGeom>
          <a:solidFill>
            <a:schemeClr val="bg1">
              <a:alpha val="46000"/>
            </a:schemeClr>
          </a:solidFill>
          <a:ln>
            <a:noFill/>
          </a:ln>
          <a:effectLst>
            <a:glow rad="228600">
              <a:schemeClr val="accent4">
                <a:satMod val="175000"/>
                <a:alpha val="40000"/>
              </a:schemeClr>
            </a:glow>
            <a:softEdge rad="31750"/>
          </a:effectLst>
          <a:scene3d>
            <a:camera prst="orthographicFront">
              <a:rot lat="21448944" lon="21095482" rev="34169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0" name="Picture 2"/>
          <p:cNvPicPr>
            <a:picLocks noChangeAspect="1" noChangeArrowheads="1"/>
          </p:cNvPicPr>
          <p:nvPr/>
        </p:nvPicPr>
        <p:blipFill>
          <a:blip r:embed="rId6" cstate="print">
            <a:clrChange>
              <a:clrFrom>
                <a:srgbClr val="000000"/>
              </a:clrFrom>
              <a:clrTo>
                <a:srgbClr val="000000">
                  <a:alpha val="0"/>
                </a:srgbClr>
              </a:clrTo>
            </a:clrChange>
          </a:blip>
          <a:srcRect l="44358" t="36720" r="43567" b="33880"/>
          <a:stretch>
            <a:fillRect/>
          </a:stretch>
        </p:blipFill>
        <p:spPr bwMode="auto">
          <a:xfrm rot="20288813">
            <a:off x="3885971" y="3098444"/>
            <a:ext cx="720080" cy="1095774"/>
          </a:xfrm>
          <a:prstGeom prst="rect">
            <a:avLst/>
          </a:prstGeom>
          <a:noFill/>
          <a:ln w="9525">
            <a:noFill/>
            <a:miter lim="800000"/>
            <a:headEnd/>
            <a:tailEnd/>
          </a:ln>
        </p:spPr>
      </p:pic>
      <p:sp>
        <p:nvSpPr>
          <p:cNvPr id="91" name="Овал 90"/>
          <p:cNvSpPr/>
          <p:nvPr/>
        </p:nvSpPr>
        <p:spPr>
          <a:xfrm rot="20288813">
            <a:off x="4011113" y="3346436"/>
            <a:ext cx="183587" cy="128183"/>
          </a:xfrm>
          <a:prstGeom prst="ellipse">
            <a:avLst/>
          </a:prstGeom>
          <a:solidFill>
            <a:schemeClr val="bg1">
              <a:alpha val="46000"/>
            </a:schemeClr>
          </a:solidFill>
          <a:ln>
            <a:noFill/>
          </a:ln>
          <a:effectLst>
            <a:glow rad="228600">
              <a:schemeClr val="accent6">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 name="Picture 2"/>
          <p:cNvPicPr>
            <a:picLocks noChangeAspect="1" noChangeArrowheads="1"/>
          </p:cNvPicPr>
          <p:nvPr/>
        </p:nvPicPr>
        <p:blipFill>
          <a:blip r:embed="rId6" cstate="print">
            <a:clrChange>
              <a:clrFrom>
                <a:srgbClr val="000000"/>
              </a:clrFrom>
              <a:clrTo>
                <a:srgbClr val="000000">
                  <a:alpha val="0"/>
                </a:srgbClr>
              </a:clrTo>
            </a:clrChange>
          </a:blip>
          <a:srcRect l="44358" t="36720" r="43567" b="33880"/>
          <a:stretch>
            <a:fillRect/>
          </a:stretch>
        </p:blipFill>
        <p:spPr bwMode="auto">
          <a:xfrm rot="17964113">
            <a:off x="5298081" y="3110561"/>
            <a:ext cx="720080" cy="1095774"/>
          </a:xfrm>
          <a:prstGeom prst="rect">
            <a:avLst/>
          </a:prstGeom>
          <a:noFill/>
          <a:ln w="9525">
            <a:noFill/>
            <a:miter lim="800000"/>
            <a:headEnd/>
            <a:tailEnd/>
          </a:ln>
        </p:spPr>
      </p:pic>
      <p:sp>
        <p:nvSpPr>
          <p:cNvPr id="93" name="Овал 92"/>
          <p:cNvSpPr/>
          <p:nvPr/>
        </p:nvSpPr>
        <p:spPr>
          <a:xfrm rot="17964113">
            <a:off x="5336688" y="3481746"/>
            <a:ext cx="177961" cy="124223"/>
          </a:xfrm>
          <a:prstGeom prst="ellipse">
            <a:avLst/>
          </a:prstGeom>
          <a:solidFill>
            <a:schemeClr val="bg1">
              <a:alpha val="46000"/>
            </a:schemeClr>
          </a:solidFill>
          <a:ln>
            <a:noFill/>
          </a:ln>
          <a:effectLst>
            <a:glow rad="228600">
              <a:srgbClr val="00B05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6" name="Picture 2"/>
          <p:cNvPicPr>
            <a:picLocks noChangeAspect="1" noChangeArrowheads="1"/>
          </p:cNvPicPr>
          <p:nvPr/>
        </p:nvPicPr>
        <p:blipFill>
          <a:blip r:embed="rId7" cstate="print">
            <a:clrChange>
              <a:clrFrom>
                <a:srgbClr val="000000"/>
              </a:clrFrom>
              <a:clrTo>
                <a:srgbClr val="000000">
                  <a:alpha val="0"/>
                </a:srgbClr>
              </a:clrTo>
            </a:clrChange>
          </a:blip>
          <a:srcRect l="44358" t="36720" r="43567" b="33880"/>
          <a:stretch>
            <a:fillRect/>
          </a:stretch>
        </p:blipFill>
        <p:spPr bwMode="auto">
          <a:xfrm rot="20458545">
            <a:off x="4203715" y="1632958"/>
            <a:ext cx="615154" cy="936104"/>
          </a:xfrm>
          <a:prstGeom prst="rect">
            <a:avLst/>
          </a:prstGeom>
          <a:noFill/>
          <a:ln w="9525">
            <a:noFill/>
            <a:miter lim="800000"/>
            <a:headEnd/>
            <a:tailEnd/>
          </a:ln>
        </p:spPr>
      </p:pic>
      <p:sp>
        <p:nvSpPr>
          <p:cNvPr id="87" name="Овал 86"/>
          <p:cNvSpPr/>
          <p:nvPr/>
        </p:nvSpPr>
        <p:spPr>
          <a:xfrm rot="20458545">
            <a:off x="4301402" y="1848982"/>
            <a:ext cx="214314" cy="142876"/>
          </a:xfrm>
          <a:prstGeom prst="ellipse">
            <a:avLst/>
          </a:prstGeom>
          <a:solidFill>
            <a:schemeClr val="bg1">
              <a:alpha val="46000"/>
            </a:schemeClr>
          </a:solidFill>
          <a:ln>
            <a:noFill/>
          </a:ln>
          <a:effectLst>
            <a:glow rad="2286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4" name="Picture 2"/>
          <p:cNvPicPr>
            <a:picLocks noChangeAspect="1" noChangeArrowheads="1"/>
          </p:cNvPicPr>
          <p:nvPr/>
        </p:nvPicPr>
        <p:blipFill>
          <a:blip r:embed="rId7" cstate="print">
            <a:clrChange>
              <a:clrFrom>
                <a:srgbClr val="000000"/>
              </a:clrFrom>
              <a:clrTo>
                <a:srgbClr val="000000">
                  <a:alpha val="0"/>
                </a:srgbClr>
              </a:clrTo>
            </a:clrChange>
          </a:blip>
          <a:srcRect l="44358" t="36720" r="43567" b="33880"/>
          <a:stretch>
            <a:fillRect/>
          </a:stretch>
        </p:blipFill>
        <p:spPr bwMode="auto">
          <a:xfrm rot="18531010">
            <a:off x="3165692" y="1570557"/>
            <a:ext cx="615154" cy="936104"/>
          </a:xfrm>
          <a:prstGeom prst="rect">
            <a:avLst/>
          </a:prstGeom>
          <a:noFill/>
          <a:ln w="9525">
            <a:noFill/>
            <a:miter lim="800000"/>
            <a:headEnd/>
            <a:tailEnd/>
          </a:ln>
        </p:spPr>
      </p:pic>
      <p:sp>
        <p:nvSpPr>
          <p:cNvPr id="85" name="Овал 84"/>
          <p:cNvSpPr/>
          <p:nvPr/>
        </p:nvSpPr>
        <p:spPr>
          <a:xfrm rot="18531010">
            <a:off x="3236070" y="1848740"/>
            <a:ext cx="137695" cy="123208"/>
          </a:xfrm>
          <a:prstGeom prst="ellipse">
            <a:avLst/>
          </a:prstGeom>
          <a:solidFill>
            <a:schemeClr val="bg1">
              <a:alpha val="46000"/>
            </a:schemeClr>
          </a:solidFill>
          <a:ln>
            <a:noFill/>
          </a:ln>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2" name="Picture 2"/>
          <p:cNvPicPr>
            <a:picLocks noChangeAspect="1" noChangeArrowheads="1"/>
          </p:cNvPicPr>
          <p:nvPr/>
        </p:nvPicPr>
        <p:blipFill>
          <a:blip r:embed="rId7" cstate="print">
            <a:clrChange>
              <a:clrFrom>
                <a:srgbClr val="000000"/>
              </a:clrFrom>
              <a:clrTo>
                <a:srgbClr val="000000">
                  <a:alpha val="0"/>
                </a:srgbClr>
              </a:clrTo>
            </a:clrChange>
          </a:blip>
          <a:srcRect l="44358" t="36720" r="43567" b="33880"/>
          <a:stretch>
            <a:fillRect/>
          </a:stretch>
        </p:blipFill>
        <p:spPr bwMode="auto">
          <a:xfrm>
            <a:off x="2123728" y="1203598"/>
            <a:ext cx="615154" cy="936104"/>
          </a:xfrm>
          <a:prstGeom prst="rect">
            <a:avLst/>
          </a:prstGeom>
          <a:noFill/>
          <a:ln w="9525">
            <a:noFill/>
            <a:miter lim="800000"/>
            <a:headEnd/>
            <a:tailEnd/>
          </a:ln>
        </p:spPr>
      </p:pic>
      <p:sp>
        <p:nvSpPr>
          <p:cNvPr id="83" name="Овал 82"/>
          <p:cNvSpPr/>
          <p:nvPr/>
        </p:nvSpPr>
        <p:spPr>
          <a:xfrm>
            <a:off x="2294143" y="1419622"/>
            <a:ext cx="214314" cy="142876"/>
          </a:xfrm>
          <a:prstGeom prst="ellipse">
            <a:avLst/>
          </a:prstGeom>
          <a:solidFill>
            <a:schemeClr val="bg1">
              <a:lumMod val="95000"/>
              <a:alpha val="46000"/>
            </a:schemeClr>
          </a:solidFill>
          <a:ln>
            <a:noFill/>
          </a:ln>
          <a:effectLst>
            <a:glow rad="228600">
              <a:schemeClr val="accent5">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7" cstate="print">
            <a:clrChange>
              <a:clrFrom>
                <a:srgbClr val="000000"/>
              </a:clrFrom>
              <a:clrTo>
                <a:srgbClr val="000000">
                  <a:alpha val="0"/>
                </a:srgbClr>
              </a:clrTo>
            </a:clrChange>
          </a:blip>
          <a:srcRect l="44358" t="36720" r="43567" b="33880"/>
          <a:stretch>
            <a:fillRect/>
          </a:stretch>
        </p:blipFill>
        <p:spPr bwMode="auto">
          <a:xfrm>
            <a:off x="1004518" y="1491630"/>
            <a:ext cx="615154" cy="936104"/>
          </a:xfrm>
          <a:prstGeom prst="rect">
            <a:avLst/>
          </a:prstGeom>
          <a:noFill/>
          <a:ln w="9525">
            <a:noFill/>
            <a:miter lim="800000"/>
            <a:headEnd/>
            <a:tailEnd/>
          </a:ln>
          <a:scene3d>
            <a:camera prst="orthographicFront">
              <a:rot lat="0" lon="0" rev="2100000"/>
            </a:camera>
            <a:lightRig rig="threePt" dir="t"/>
          </a:scene3d>
        </p:spPr>
      </p:pic>
      <p:sp>
        <p:nvSpPr>
          <p:cNvPr id="81" name="Овал 80"/>
          <p:cNvSpPr/>
          <p:nvPr/>
        </p:nvSpPr>
        <p:spPr>
          <a:xfrm>
            <a:off x="1043608" y="1707654"/>
            <a:ext cx="214314" cy="142876"/>
          </a:xfrm>
          <a:prstGeom prst="ellipse">
            <a:avLst/>
          </a:prstGeom>
          <a:solidFill>
            <a:schemeClr val="bg1">
              <a:alpha val="46000"/>
            </a:schemeClr>
          </a:solidFill>
          <a:ln>
            <a:noFill/>
          </a:ln>
          <a:effectLst>
            <a:glow rad="228600">
              <a:srgbClr val="FFFF00">
                <a:alpha val="40000"/>
              </a:srgbClr>
            </a:glow>
            <a:softEdge rad="31750"/>
          </a:effectLst>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5" name="Picture 2"/>
          <p:cNvPicPr>
            <a:picLocks noChangeAspect="1" noChangeArrowheads="1"/>
          </p:cNvPicPr>
          <p:nvPr/>
        </p:nvPicPr>
        <p:blipFill>
          <a:blip r:embed="rId7" cstate="print">
            <a:clrChange>
              <a:clrFrom>
                <a:srgbClr val="000000"/>
              </a:clrFrom>
              <a:clrTo>
                <a:srgbClr val="000000">
                  <a:alpha val="0"/>
                </a:srgbClr>
              </a:clrTo>
            </a:clrChange>
          </a:blip>
          <a:srcRect l="44358" t="36720" r="43567" b="33880"/>
          <a:stretch>
            <a:fillRect/>
          </a:stretch>
        </p:blipFill>
        <p:spPr bwMode="auto">
          <a:xfrm rot="3459926">
            <a:off x="32028" y="1101758"/>
            <a:ext cx="615154" cy="936104"/>
          </a:xfrm>
          <a:prstGeom prst="rect">
            <a:avLst/>
          </a:prstGeom>
          <a:noFill/>
          <a:ln w="9525">
            <a:noFill/>
            <a:miter lim="800000"/>
            <a:headEnd/>
            <a:tailEnd/>
          </a:ln>
          <a:scene3d>
            <a:camera prst="orthographicFront">
              <a:rot lat="0" lon="0" rev="2100000"/>
            </a:camera>
            <a:lightRig rig="threePt" dir="t"/>
          </a:scene3d>
        </p:spPr>
      </p:pic>
      <p:sp>
        <p:nvSpPr>
          <p:cNvPr id="106" name="Овал 105"/>
          <p:cNvSpPr/>
          <p:nvPr/>
        </p:nvSpPr>
        <p:spPr>
          <a:xfrm rot="3459926">
            <a:off x="310360" y="1291442"/>
            <a:ext cx="214314" cy="142876"/>
          </a:xfrm>
          <a:prstGeom prst="ellipse">
            <a:avLst/>
          </a:prstGeom>
          <a:solidFill>
            <a:schemeClr val="bg1">
              <a:alpha val="46000"/>
            </a:schemeClr>
          </a:solidFill>
          <a:ln>
            <a:noFill/>
          </a:ln>
          <a:effectLst>
            <a:glow rad="228600">
              <a:schemeClr val="accent1">
                <a:satMod val="175000"/>
                <a:alpha val="40000"/>
              </a:schemeClr>
            </a:glow>
            <a:softEdge rad="31750"/>
          </a:effectLst>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 name="Picture 2"/>
          <p:cNvPicPr>
            <a:picLocks noChangeAspect="1" noChangeArrowheads="1"/>
          </p:cNvPicPr>
          <p:nvPr/>
        </p:nvPicPr>
        <p:blipFill>
          <a:blip r:embed="rId6" cstate="print">
            <a:clrChange>
              <a:clrFrom>
                <a:srgbClr val="000000"/>
              </a:clrFrom>
              <a:clrTo>
                <a:srgbClr val="000000">
                  <a:alpha val="0"/>
                </a:srgbClr>
              </a:clrTo>
            </a:clrChange>
          </a:blip>
          <a:srcRect l="44358" t="36720" r="43567" b="33880"/>
          <a:stretch>
            <a:fillRect/>
          </a:stretch>
        </p:blipFill>
        <p:spPr bwMode="auto">
          <a:xfrm rot="1249417">
            <a:off x="178067" y="2954429"/>
            <a:ext cx="720080" cy="1095774"/>
          </a:xfrm>
          <a:prstGeom prst="rect">
            <a:avLst/>
          </a:prstGeom>
          <a:noFill/>
          <a:ln w="9525">
            <a:noFill/>
            <a:miter lim="800000"/>
            <a:headEnd/>
            <a:tailEnd/>
          </a:ln>
        </p:spPr>
      </p:pic>
      <p:sp>
        <p:nvSpPr>
          <p:cNvPr id="104" name="Овал 103"/>
          <p:cNvSpPr/>
          <p:nvPr/>
        </p:nvSpPr>
        <p:spPr>
          <a:xfrm rot="1249417">
            <a:off x="489114" y="3183544"/>
            <a:ext cx="227583" cy="144564"/>
          </a:xfrm>
          <a:prstGeom prst="ellipse">
            <a:avLst/>
          </a:prstGeom>
          <a:solidFill>
            <a:schemeClr val="bg1">
              <a:alpha val="46000"/>
            </a:schemeClr>
          </a:solidFill>
          <a:ln>
            <a:noFill/>
          </a:ln>
          <a:effectLst>
            <a:glow rad="228600">
              <a:schemeClr val="accent6">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8" name="Picture 2"/>
          <p:cNvPicPr>
            <a:picLocks noChangeAspect="1" noChangeArrowheads="1"/>
          </p:cNvPicPr>
          <p:nvPr/>
        </p:nvPicPr>
        <p:blipFill>
          <a:blip r:embed="rId7" cstate="print">
            <a:clrChange>
              <a:clrFrom>
                <a:srgbClr val="000000"/>
              </a:clrFrom>
              <a:clrTo>
                <a:srgbClr val="000000">
                  <a:alpha val="0"/>
                </a:srgbClr>
              </a:clrTo>
            </a:clrChange>
          </a:blip>
          <a:srcRect l="44358" t="36720" r="43567" b="33880"/>
          <a:stretch>
            <a:fillRect/>
          </a:stretch>
        </p:blipFill>
        <p:spPr bwMode="auto">
          <a:xfrm rot="1392269">
            <a:off x="5811658" y="1840351"/>
            <a:ext cx="615154" cy="936104"/>
          </a:xfrm>
          <a:prstGeom prst="rect">
            <a:avLst/>
          </a:prstGeom>
          <a:noFill/>
          <a:ln w="9525">
            <a:noFill/>
            <a:miter lim="800000"/>
            <a:headEnd/>
            <a:tailEnd/>
          </a:ln>
        </p:spPr>
      </p:pic>
      <p:sp>
        <p:nvSpPr>
          <p:cNvPr id="109" name="Полилиния 108"/>
          <p:cNvSpPr/>
          <p:nvPr/>
        </p:nvSpPr>
        <p:spPr>
          <a:xfrm>
            <a:off x="6084168" y="2411339"/>
            <a:ext cx="1990725" cy="952499"/>
          </a:xfrm>
          <a:custGeom>
            <a:avLst/>
            <a:gdLst>
              <a:gd name="connsiteX0" fmla="*/ 1990725 w 1990725"/>
              <a:gd name="connsiteY0" fmla="*/ 39687 h 952499"/>
              <a:gd name="connsiteX1" fmla="*/ 1885950 w 1990725"/>
              <a:gd name="connsiteY1" fmla="*/ 39687 h 952499"/>
              <a:gd name="connsiteX2" fmla="*/ 1819275 w 1990725"/>
              <a:gd name="connsiteY2" fmla="*/ 277812 h 952499"/>
              <a:gd name="connsiteX3" fmla="*/ 1905000 w 1990725"/>
              <a:gd name="connsiteY3" fmla="*/ 506412 h 952499"/>
              <a:gd name="connsiteX4" fmla="*/ 1771650 w 1990725"/>
              <a:gd name="connsiteY4" fmla="*/ 687387 h 952499"/>
              <a:gd name="connsiteX5" fmla="*/ 1419225 w 1990725"/>
              <a:gd name="connsiteY5" fmla="*/ 830262 h 952499"/>
              <a:gd name="connsiteX6" fmla="*/ 685800 w 1990725"/>
              <a:gd name="connsiteY6" fmla="*/ 896937 h 952499"/>
              <a:gd name="connsiteX7" fmla="*/ 276225 w 1990725"/>
              <a:gd name="connsiteY7" fmla="*/ 496887 h 952499"/>
              <a:gd name="connsiteX8" fmla="*/ 447675 w 1990725"/>
              <a:gd name="connsiteY8" fmla="*/ 268287 h 952499"/>
              <a:gd name="connsiteX9" fmla="*/ 304800 w 1990725"/>
              <a:gd name="connsiteY9" fmla="*/ 211137 h 952499"/>
              <a:gd name="connsiteX10" fmla="*/ 85725 w 1990725"/>
              <a:gd name="connsiteY10" fmla="*/ 249237 h 952499"/>
              <a:gd name="connsiteX11" fmla="*/ 0 w 1990725"/>
              <a:gd name="connsiteY11" fmla="*/ 19208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725" h="952499">
                <a:moveTo>
                  <a:pt x="1990725" y="39687"/>
                </a:moveTo>
                <a:cubicBezTo>
                  <a:pt x="1952625" y="19843"/>
                  <a:pt x="1914525" y="0"/>
                  <a:pt x="1885950" y="39687"/>
                </a:cubicBezTo>
                <a:cubicBezTo>
                  <a:pt x="1857375" y="79375"/>
                  <a:pt x="1816100" y="200025"/>
                  <a:pt x="1819275" y="277812"/>
                </a:cubicBezTo>
                <a:cubicBezTo>
                  <a:pt x="1822450" y="355599"/>
                  <a:pt x="1912938" y="438150"/>
                  <a:pt x="1905000" y="506412"/>
                </a:cubicBezTo>
                <a:cubicBezTo>
                  <a:pt x="1897063" y="574675"/>
                  <a:pt x="1852613" y="633412"/>
                  <a:pt x="1771650" y="687387"/>
                </a:cubicBezTo>
                <a:cubicBezTo>
                  <a:pt x="1690688" y="741362"/>
                  <a:pt x="1600200" y="795337"/>
                  <a:pt x="1419225" y="830262"/>
                </a:cubicBezTo>
                <a:cubicBezTo>
                  <a:pt x="1238250" y="865187"/>
                  <a:pt x="876300" y="952499"/>
                  <a:pt x="685800" y="896937"/>
                </a:cubicBezTo>
                <a:cubicBezTo>
                  <a:pt x="495300" y="841375"/>
                  <a:pt x="315912" y="601662"/>
                  <a:pt x="276225" y="496887"/>
                </a:cubicBezTo>
                <a:cubicBezTo>
                  <a:pt x="236538" y="392112"/>
                  <a:pt x="442913" y="315912"/>
                  <a:pt x="447675" y="268287"/>
                </a:cubicBezTo>
                <a:cubicBezTo>
                  <a:pt x="452437" y="220662"/>
                  <a:pt x="365125" y="214312"/>
                  <a:pt x="304800" y="211137"/>
                </a:cubicBezTo>
                <a:cubicBezTo>
                  <a:pt x="244475" y="207962"/>
                  <a:pt x="136525" y="252412"/>
                  <a:pt x="85725" y="249237"/>
                </a:cubicBezTo>
                <a:cubicBezTo>
                  <a:pt x="34925" y="246062"/>
                  <a:pt x="17462" y="219074"/>
                  <a:pt x="0" y="192087"/>
                </a:cubicBezTo>
              </a:path>
            </a:pathLst>
          </a:custGeom>
          <a:ln w="25400">
            <a:solidFill>
              <a:schemeClr val="tx2">
                <a:lumMod val="40000"/>
                <a:lumOff val="60000"/>
              </a:schemeClr>
            </a:solidFill>
          </a:ln>
          <a:scene3d>
            <a:camera prst="orthographicFront"/>
            <a:lightRig rig="threePt" dir="t"/>
          </a:scene3d>
          <a:sp3d prstMaterial="clear">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9" name="Овал 88"/>
          <p:cNvSpPr/>
          <p:nvPr/>
        </p:nvSpPr>
        <p:spPr>
          <a:xfrm rot="1392269">
            <a:off x="6066398" y="2032129"/>
            <a:ext cx="214314" cy="142876"/>
          </a:xfrm>
          <a:prstGeom prst="ellipse">
            <a:avLst/>
          </a:prstGeom>
          <a:solidFill>
            <a:schemeClr val="bg1">
              <a:alpha val="46000"/>
            </a:schemeClr>
          </a:solidFill>
          <a:ln>
            <a:noFill/>
          </a:ln>
          <a:effectLst>
            <a:glow rad="228600">
              <a:schemeClr val="accent6">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Скругленный прямоугольник 114"/>
          <p:cNvSpPr/>
          <p:nvPr/>
        </p:nvSpPr>
        <p:spPr>
          <a:xfrm>
            <a:off x="7316284" y="3721028"/>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Кольцо 115"/>
          <p:cNvSpPr/>
          <p:nvPr/>
        </p:nvSpPr>
        <p:spPr>
          <a:xfrm>
            <a:off x="7602036" y="3721028"/>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7" name="Шестиугольник 116"/>
          <p:cNvSpPr/>
          <p:nvPr/>
        </p:nvSpPr>
        <p:spPr>
          <a:xfrm>
            <a:off x="7602036" y="3721028"/>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Кольцо 117"/>
          <p:cNvSpPr/>
          <p:nvPr/>
        </p:nvSpPr>
        <p:spPr>
          <a:xfrm>
            <a:off x="7602036" y="3649590"/>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19" name="Группа 67"/>
          <p:cNvGrpSpPr/>
          <p:nvPr/>
        </p:nvGrpSpPr>
        <p:grpSpPr>
          <a:xfrm>
            <a:off x="7459160" y="3363838"/>
            <a:ext cx="571504" cy="1000132"/>
            <a:chOff x="2214546" y="642924"/>
            <a:chExt cx="571504" cy="1000132"/>
          </a:xfrm>
        </p:grpSpPr>
        <p:sp>
          <p:nvSpPr>
            <p:cNvPr id="120" name="Овал 119"/>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1" name="Прямая соединительная линия 120"/>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467544" y="411510"/>
            <a:ext cx="8496944" cy="830997"/>
          </a:xfrm>
          <a:prstGeom prst="rect">
            <a:avLst/>
          </a:prstGeom>
          <a:noFill/>
        </p:spPr>
        <p:txBody>
          <a:bodyPr wrap="square" rtlCol="0">
            <a:spAutoFit/>
            <a:scene3d>
              <a:camera prst="orthographicFront"/>
              <a:lightRig rig="threePt" dir="t"/>
            </a:scene3d>
            <a:sp3d extrusionH="57150">
              <a:bevelT w="38100" h="38100"/>
            </a:sp3d>
          </a:bodyPr>
          <a:lstStyle/>
          <a:p>
            <a:r>
              <a:rPr lang="ru-RU" sz="2400" dirty="0" smtClean="0">
                <a:solidFill>
                  <a:schemeClr val="bg1">
                    <a:lumMod val="95000"/>
                  </a:schemeClr>
                </a:solidFill>
                <a:effectLst>
                  <a:reflection blurRad="6350" stA="55000" endA="300" endPos="45500" dir="5400000" sy="-100000" algn="bl" rotWithShape="0"/>
                </a:effectLst>
              </a:rPr>
              <a:t>Сколько лампочек, рассчитанных на напряжение  5,5 В, нужно взять для изготовления такой новогодней гирлянды? </a:t>
            </a:r>
            <a:endParaRPr lang="ru-RU" sz="2400" dirty="0">
              <a:solidFill>
                <a:schemeClr val="bg1">
                  <a:lumMod val="95000"/>
                </a:schemeClr>
              </a:solidFill>
              <a:effectLst>
                <a:reflection blurRad="6350" stA="55000" endA="300" endPos="45500" dir="5400000" sy="-100000" algn="bl" rotWithShape="0"/>
              </a:effectLst>
            </a:endParaRPr>
          </a:p>
        </p:txBody>
      </p:sp>
      <p:grpSp>
        <p:nvGrpSpPr>
          <p:cNvPr id="123" name="Группа 122"/>
          <p:cNvGrpSpPr/>
          <p:nvPr/>
        </p:nvGrpSpPr>
        <p:grpSpPr>
          <a:xfrm>
            <a:off x="3131840" y="4155926"/>
            <a:ext cx="2664297" cy="1008112"/>
            <a:chOff x="214282" y="2460683"/>
            <a:chExt cx="3383305" cy="1347735"/>
          </a:xfrm>
        </p:grpSpPr>
        <p:sp>
          <p:nvSpPr>
            <p:cNvPr id="124" name="Скругленный прямоугольник 123"/>
            <p:cNvSpPr/>
            <p:nvPr/>
          </p:nvSpPr>
          <p:spPr>
            <a:xfrm>
              <a:off x="214282" y="2482903"/>
              <a:ext cx="3383305" cy="1229248"/>
            </a:xfrm>
            <a:prstGeom prst="roundRect">
              <a:avLst>
                <a:gd name="adj" fmla="val 0"/>
              </a:avLst>
            </a:prstGeom>
            <a:solidFill>
              <a:srgbClr val="FFFF99">
                <a:alpha val="14000"/>
              </a:srgbClr>
            </a:solidFill>
            <a:ln w="12700">
              <a:solidFill>
                <a:srgbClr val="FFFF00">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grpSp>
          <p:nvGrpSpPr>
            <p:cNvPr id="125" name="Группа 5"/>
            <p:cNvGrpSpPr/>
            <p:nvPr/>
          </p:nvGrpSpPr>
          <p:grpSpPr>
            <a:xfrm>
              <a:off x="285687" y="2460683"/>
              <a:ext cx="3311899" cy="1347735"/>
              <a:chOff x="-1026143" y="1889179"/>
              <a:chExt cx="4215146" cy="1347735"/>
            </a:xfrm>
          </p:grpSpPr>
          <p:sp>
            <p:nvSpPr>
              <p:cNvPr id="126" name="TextBox 125"/>
              <p:cNvSpPr txBox="1"/>
              <p:nvPr/>
            </p:nvSpPr>
            <p:spPr>
              <a:xfrm>
                <a:off x="46770" y="1889179"/>
                <a:ext cx="2451276" cy="699487"/>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28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 220 </a:t>
                </a:r>
                <a:r>
                  <a:rPr lang="ru-RU" sz="28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В</a:t>
                </a:r>
                <a:r>
                  <a:rPr lang="en-US" sz="28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       </a:t>
                </a:r>
                <a:endParaRPr lang="ru-RU" sz="2800" dirty="0">
                  <a:solidFill>
                    <a:srgbClr val="FFFF00"/>
                  </a:solidFill>
                  <a:effectLst>
                    <a:outerShdw blurRad="38100" dist="38100" dir="2700000" algn="tl">
                      <a:srgbClr val="000000">
                        <a:alpha val="43137"/>
                      </a:srgbClr>
                    </a:outerShdw>
                  </a:effectLst>
                  <a:cs typeface="Estrangelo Edessa" pitchFamily="66"/>
                </a:endParaRPr>
              </a:p>
            </p:txBody>
          </p:sp>
          <p:sp>
            <p:nvSpPr>
              <p:cNvPr id="127" name="TextBox 126"/>
              <p:cNvSpPr txBox="1"/>
              <p:nvPr/>
            </p:nvSpPr>
            <p:spPr>
              <a:xfrm>
                <a:off x="312178" y="2537426"/>
                <a:ext cx="2062172" cy="699488"/>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28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5,5 В</a:t>
                </a:r>
                <a:r>
                  <a:rPr lang="en-US" sz="28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         </a:t>
                </a:r>
                <a:endParaRPr lang="ru-RU" sz="2800" dirty="0">
                  <a:solidFill>
                    <a:srgbClr val="FFFF00"/>
                  </a:solidFill>
                  <a:effectLst>
                    <a:outerShdw blurRad="38100" dist="38100" dir="2700000" algn="tl">
                      <a:srgbClr val="000000">
                        <a:alpha val="43137"/>
                      </a:srgbClr>
                    </a:outerShdw>
                  </a:effectLst>
                  <a:cs typeface="Estrangelo Edessa" pitchFamily="66"/>
                </a:endParaRPr>
              </a:p>
            </p:txBody>
          </p:sp>
          <p:sp>
            <p:nvSpPr>
              <p:cNvPr id="128" name="TextBox 127"/>
              <p:cNvSpPr txBox="1"/>
              <p:nvPr/>
            </p:nvSpPr>
            <p:spPr>
              <a:xfrm>
                <a:off x="-1026143" y="2134524"/>
                <a:ext cx="4215146" cy="78178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b="1" dirty="0" smtClean="0">
                    <a:solidFill>
                      <a:srgbClr val="FFFF00"/>
                    </a:solidFill>
                    <a:effectLst>
                      <a:outerShdw blurRad="38100" dist="38100" dir="2700000" algn="tl">
                        <a:srgbClr val="000000">
                          <a:alpha val="43137"/>
                        </a:srgbClr>
                      </a:outerShdw>
                    </a:effectLst>
                    <a:latin typeface="Californian FB" pitchFamily="18" charset="0"/>
                    <a:cs typeface="Estrangelo Edessa" pitchFamily="66"/>
                  </a:rPr>
                  <a:t>N</a:t>
                </a:r>
                <a:r>
                  <a:rPr lang="ru-RU" sz="32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 = </a:t>
                </a:r>
                <a:r>
                  <a:rPr lang="en-US" sz="32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a:t>
                </a:r>
                <a:r>
                  <a:rPr lang="ru-RU" sz="3200" dirty="0" smtClean="0">
                    <a:solidFill>
                      <a:srgbClr val="FFFF00"/>
                    </a:solidFill>
                    <a:effectLst>
                      <a:outerShdw blurRad="38100" dist="38100" dir="2700000" algn="tl">
                        <a:srgbClr val="000000">
                          <a:alpha val="43137"/>
                        </a:srgbClr>
                      </a:outerShdw>
                    </a:effectLst>
                    <a:latin typeface="Script MT Bold" pitchFamily="66" charset="0"/>
                    <a:cs typeface="Estrangelo Edessa" pitchFamily="66"/>
                  </a:rPr>
                  <a:t>= 40 </a:t>
                </a:r>
                <a:endParaRPr lang="ru-RU" sz="3200" dirty="0">
                  <a:solidFill>
                    <a:srgbClr val="FFFF00"/>
                  </a:solidFill>
                  <a:effectLst>
                    <a:outerShdw blurRad="38100" dist="38100" dir="2700000" algn="tl">
                      <a:srgbClr val="000000">
                        <a:alpha val="43137"/>
                      </a:srgbClr>
                    </a:outerShdw>
                  </a:effectLst>
                  <a:cs typeface="Estrangelo Edessa" pitchFamily="66"/>
                </a:endParaRPr>
              </a:p>
            </p:txBody>
          </p:sp>
        </p:grpSp>
      </p:grpSp>
      <p:sp>
        <p:nvSpPr>
          <p:cNvPr id="52" name="Овал 51"/>
          <p:cNvSpPr/>
          <p:nvPr/>
        </p:nvSpPr>
        <p:spPr>
          <a:xfrm>
            <a:off x="3923928" y="3291830"/>
            <a:ext cx="360040" cy="288032"/>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rot="20288813">
            <a:off x="4011112" y="3350108"/>
            <a:ext cx="183587" cy="128183"/>
          </a:xfrm>
          <a:prstGeom prst="ellipse">
            <a:avLst/>
          </a:prstGeom>
          <a:solidFill>
            <a:srgbClr val="FFFF00">
              <a:alpha val="46000"/>
            </a:srgbClr>
          </a:solidFill>
          <a:ln>
            <a:noFill/>
          </a:ln>
          <a:effectLst>
            <a:glow rad="228600">
              <a:schemeClr val="accent6">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9"/>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nodeType="clickEffect">
                                  <p:stCondLst>
                                    <p:cond delay="0"/>
                                  </p:stCondLst>
                                  <p:childTnLst>
                                    <p:animRot by="3300000">
                                      <p:cBhvr>
                                        <p:cTn id="24" dur="100" fill="hold"/>
                                        <p:tgtEl>
                                          <p:spTgt spid="119"/>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5" presetID="1"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6" presetClass="emph" presetSubtype="0" accel="50000" decel="50000" fill="hold" nodeType="withEffect">
                                  <p:stCondLst>
                                    <p:cond delay="0"/>
                                  </p:stCondLst>
                                  <p:childTnLst>
                                    <p:animScale>
                                      <p:cBhvr>
                                        <p:cTn id="28" dur="100" fill="hold"/>
                                        <p:tgtEl>
                                          <p:spTgt spid="106"/>
                                        </p:tgtEl>
                                      </p:cBhvr>
                                      <p:by x="200000" y="200000"/>
                                    </p:animScale>
                                  </p:childTnLst>
                                </p:cTn>
                              </p:par>
                              <p:par>
                                <p:cTn id="29" presetID="1" presetClass="entr" presetSubtype="0"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6" presetClass="emph" presetSubtype="0" accel="50000" decel="50000" fill="hold" nodeType="withEffect">
                                  <p:stCondLst>
                                    <p:cond delay="0"/>
                                  </p:stCondLst>
                                  <p:childTnLst>
                                    <p:animScale>
                                      <p:cBhvr>
                                        <p:cTn id="32" dur="100" fill="hold"/>
                                        <p:tgtEl>
                                          <p:spTgt spid="104"/>
                                        </p:tgtEl>
                                      </p:cBhvr>
                                      <p:by x="200000" y="200000"/>
                                    </p:animScale>
                                  </p:childTnLst>
                                </p:cTn>
                              </p:par>
                              <p:par>
                                <p:cTn id="33" presetID="1" presetClass="entr" presetSubtype="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6" presetClass="emph" presetSubtype="0" accel="50000" decel="50000" fill="hold" nodeType="withEffect">
                                  <p:stCondLst>
                                    <p:cond delay="0"/>
                                  </p:stCondLst>
                                  <p:childTnLst>
                                    <p:animScale>
                                      <p:cBhvr>
                                        <p:cTn id="36" dur="100" fill="hold"/>
                                        <p:tgtEl>
                                          <p:spTgt spid="102"/>
                                        </p:tgtEl>
                                      </p:cBhvr>
                                      <p:by x="250000" y="250000"/>
                                    </p:animScale>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6" presetClass="emph" presetSubtype="0" accel="50000" decel="50000" fill="hold" nodeType="withEffect">
                                  <p:stCondLst>
                                    <p:cond delay="0"/>
                                  </p:stCondLst>
                                  <p:childTnLst>
                                    <p:animScale>
                                      <p:cBhvr>
                                        <p:cTn id="40" dur="100" fill="hold"/>
                                        <p:tgtEl>
                                          <p:spTgt spid="93"/>
                                        </p:tgtEl>
                                      </p:cBhvr>
                                      <p:by x="240000" y="240000"/>
                                    </p:animScale>
                                  </p:childTnLst>
                                </p:cTn>
                              </p:par>
                              <p:par>
                                <p:cTn id="41" presetID="1"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6" presetClass="emph" presetSubtype="0" accel="50000" decel="50000" fill="hold" nodeType="withEffect">
                                  <p:stCondLst>
                                    <p:cond delay="0"/>
                                  </p:stCondLst>
                                  <p:childTnLst>
                                    <p:animScale>
                                      <p:cBhvr>
                                        <p:cTn id="44" dur="100" fill="hold"/>
                                        <p:tgtEl>
                                          <p:spTgt spid="91"/>
                                        </p:tgtEl>
                                      </p:cBhvr>
                                      <p:by x="250000" y="250000"/>
                                    </p:animScale>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6" presetClass="emph" presetSubtype="0" accel="50000" decel="50000" fill="hold" nodeType="withEffect">
                                  <p:stCondLst>
                                    <p:cond delay="0"/>
                                  </p:stCondLst>
                                  <p:childTnLst>
                                    <p:animScale>
                                      <p:cBhvr>
                                        <p:cTn id="48" dur="100" fill="hold"/>
                                        <p:tgtEl>
                                          <p:spTgt spid="89"/>
                                        </p:tgtEl>
                                      </p:cBhvr>
                                      <p:by x="200000" y="200000"/>
                                    </p:animScale>
                                  </p:childTnLst>
                                </p:cTn>
                              </p:par>
                              <p:par>
                                <p:cTn id="49" presetID="1"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6" presetClass="emph" presetSubtype="0" accel="50000" decel="50000" fill="hold" nodeType="withEffect">
                                  <p:stCondLst>
                                    <p:cond delay="0"/>
                                  </p:stCondLst>
                                  <p:childTnLst>
                                    <p:animScale>
                                      <p:cBhvr>
                                        <p:cTn id="52" dur="100" fill="hold"/>
                                        <p:tgtEl>
                                          <p:spTgt spid="87"/>
                                        </p:tgtEl>
                                      </p:cBhvr>
                                      <p:by x="200000" y="200000"/>
                                    </p:animScale>
                                  </p:childTnLst>
                                </p:cTn>
                              </p:par>
                              <p:par>
                                <p:cTn id="53" presetID="1" presetClass="entr" presetSubtype="0" fill="hold"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6" presetClass="emph" presetSubtype="0" accel="50000" decel="50000" fill="hold" nodeType="withEffect">
                                  <p:stCondLst>
                                    <p:cond delay="0"/>
                                  </p:stCondLst>
                                  <p:childTnLst>
                                    <p:animScale>
                                      <p:cBhvr>
                                        <p:cTn id="56" dur="100" fill="hold"/>
                                        <p:tgtEl>
                                          <p:spTgt spid="85"/>
                                        </p:tgtEl>
                                      </p:cBhvr>
                                      <p:by x="200000" y="200000"/>
                                    </p:animScale>
                                  </p:childTnLst>
                                </p:cTn>
                              </p:par>
                              <p:par>
                                <p:cTn id="57" presetID="1" presetClass="entr" presetSubtype="0" fill="hold"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6" presetClass="emph" presetSubtype="0" accel="50000" decel="50000" fill="hold" nodeType="withEffect">
                                  <p:stCondLst>
                                    <p:cond delay="0"/>
                                  </p:stCondLst>
                                  <p:childTnLst>
                                    <p:animScale>
                                      <p:cBhvr>
                                        <p:cTn id="60" dur="100" fill="hold"/>
                                        <p:tgtEl>
                                          <p:spTgt spid="83"/>
                                        </p:tgtEl>
                                      </p:cBhvr>
                                      <p:by x="200000" y="200000"/>
                                    </p:animScale>
                                  </p:childTnLst>
                                </p:cTn>
                              </p:par>
                              <p:par>
                                <p:cTn id="61" presetID="1" presetClass="entr" presetSubtype="0"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6" presetClass="emph" presetSubtype="0" accel="50000" decel="50000" fill="hold" nodeType="withEffect">
                                  <p:stCondLst>
                                    <p:cond delay="0"/>
                                  </p:stCondLst>
                                  <p:childTnLst>
                                    <p:animScale>
                                      <p:cBhvr>
                                        <p:cTn id="64" dur="100" fill="hold"/>
                                        <p:tgtEl>
                                          <p:spTgt spid="81"/>
                                        </p:tgtEl>
                                      </p:cBhvr>
                                      <p:by x="200000" y="200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6" presetClass="emph" presetSubtype="0" accel="50000" decel="50000" fill="hold" nodeType="withEffect">
                                  <p:stCondLst>
                                    <p:cond delay="0"/>
                                  </p:stCondLst>
                                  <p:childTnLst>
                                    <p:animScale>
                                      <p:cBhvr>
                                        <p:cTn id="70" dur="50" fill="hold"/>
                                        <p:tgtEl>
                                          <p:spTgt spid="51"/>
                                        </p:tgtEl>
                                      </p:cBhvr>
                                      <p:by x="600000" y="600000"/>
                                    </p:animScale>
                                  </p:childTnLst>
                                  <p:subTnLst>
                                    <p:audio>
                                      <p:cMediaNode>
                                        <p:cTn display="0" masterRel="sameClick">
                                          <p:stCondLst>
                                            <p:cond evt="begin" delay="0">
                                              <p:tn val="69"/>
                                            </p:cond>
                                          </p:stCondLst>
                                          <p:endCondLst>
                                            <p:cond evt="onStopAudio" delay="0">
                                              <p:tgtEl>
                                                <p:sldTgt/>
                                              </p:tgtEl>
                                            </p:cond>
                                          </p:endCondLst>
                                        </p:cTn>
                                        <p:tgtEl>
                                          <p:sndTgt r:embed="rId4" name="voltage.wav"/>
                                        </p:tgtEl>
                                      </p:cMediaNode>
                                    </p:audio>
                                  </p:subTnLst>
                                </p:cTn>
                              </p:par>
                              <p:par>
                                <p:cTn id="71" presetID="1" presetClass="exit" presetSubtype="0" fill="hold" grpId="0" nodeType="withEffect">
                                  <p:stCondLst>
                                    <p:cond delay="200"/>
                                  </p:stCondLst>
                                  <p:childTnLst>
                                    <p:set>
                                      <p:cBhvr>
                                        <p:cTn id="72" dur="1" fill="hold">
                                          <p:stCondLst>
                                            <p:cond delay="0"/>
                                          </p:stCondLst>
                                        </p:cTn>
                                        <p:tgtEl>
                                          <p:spTgt spid="89"/>
                                        </p:tgtEl>
                                        <p:attrNameLst>
                                          <p:attrName>style.visibility</p:attrName>
                                        </p:attrNameLst>
                                      </p:cBhvr>
                                      <p:to>
                                        <p:strVal val="hidden"/>
                                      </p:to>
                                    </p:set>
                                  </p:childTnLst>
                                </p:cTn>
                              </p:par>
                              <p:par>
                                <p:cTn id="73" presetID="1" presetClass="exit" presetSubtype="0" fill="hold" grpId="0" nodeType="withEffect">
                                  <p:stCondLst>
                                    <p:cond delay="200"/>
                                  </p:stCondLst>
                                  <p:childTnLst>
                                    <p:set>
                                      <p:cBhvr>
                                        <p:cTn id="74" dur="1" fill="hold">
                                          <p:stCondLst>
                                            <p:cond delay="0"/>
                                          </p:stCondLst>
                                        </p:cTn>
                                        <p:tgtEl>
                                          <p:spTgt spid="87"/>
                                        </p:tgtEl>
                                        <p:attrNameLst>
                                          <p:attrName>style.visibility</p:attrName>
                                        </p:attrNameLst>
                                      </p:cBhvr>
                                      <p:to>
                                        <p:strVal val="hidden"/>
                                      </p:to>
                                    </p:set>
                                  </p:childTnLst>
                                </p:cTn>
                              </p:par>
                              <p:par>
                                <p:cTn id="75" presetID="1" presetClass="exit" presetSubtype="0" fill="hold" grpId="0" nodeType="withEffect">
                                  <p:stCondLst>
                                    <p:cond delay="200"/>
                                  </p:stCondLst>
                                  <p:childTnLst>
                                    <p:set>
                                      <p:cBhvr>
                                        <p:cTn id="76" dur="1" fill="hold">
                                          <p:stCondLst>
                                            <p:cond delay="0"/>
                                          </p:stCondLst>
                                        </p:cTn>
                                        <p:tgtEl>
                                          <p:spTgt spid="85"/>
                                        </p:tgtEl>
                                        <p:attrNameLst>
                                          <p:attrName>style.visibility</p:attrName>
                                        </p:attrNameLst>
                                      </p:cBhvr>
                                      <p:to>
                                        <p:strVal val="hidden"/>
                                      </p:to>
                                    </p:set>
                                  </p:childTnLst>
                                </p:cTn>
                              </p:par>
                              <p:par>
                                <p:cTn id="77" presetID="1" presetClass="exit" presetSubtype="0" fill="hold" grpId="0" nodeType="withEffect">
                                  <p:stCondLst>
                                    <p:cond delay="200"/>
                                  </p:stCondLst>
                                  <p:childTnLst>
                                    <p:set>
                                      <p:cBhvr>
                                        <p:cTn id="78" dur="1" fill="hold">
                                          <p:stCondLst>
                                            <p:cond delay="0"/>
                                          </p:stCondLst>
                                        </p:cTn>
                                        <p:tgtEl>
                                          <p:spTgt spid="83"/>
                                        </p:tgtEl>
                                        <p:attrNameLst>
                                          <p:attrName>style.visibility</p:attrName>
                                        </p:attrNameLst>
                                      </p:cBhvr>
                                      <p:to>
                                        <p:strVal val="hidden"/>
                                      </p:to>
                                    </p:set>
                                  </p:childTnLst>
                                </p:cTn>
                              </p:par>
                              <p:par>
                                <p:cTn id="79" presetID="1" presetClass="exit" presetSubtype="0" fill="hold" grpId="0" nodeType="withEffect">
                                  <p:stCondLst>
                                    <p:cond delay="200"/>
                                  </p:stCondLst>
                                  <p:childTnLst>
                                    <p:set>
                                      <p:cBhvr>
                                        <p:cTn id="80" dur="1" fill="hold">
                                          <p:stCondLst>
                                            <p:cond delay="0"/>
                                          </p:stCondLst>
                                        </p:cTn>
                                        <p:tgtEl>
                                          <p:spTgt spid="81"/>
                                        </p:tgtEl>
                                        <p:attrNameLst>
                                          <p:attrName>style.visibility</p:attrName>
                                        </p:attrNameLst>
                                      </p:cBhvr>
                                      <p:to>
                                        <p:strVal val="hidden"/>
                                      </p:to>
                                    </p:set>
                                  </p:childTnLst>
                                </p:cTn>
                              </p:par>
                              <p:par>
                                <p:cTn id="81" presetID="1" presetClass="exit" presetSubtype="0" fill="hold" grpId="0" nodeType="withEffect">
                                  <p:stCondLst>
                                    <p:cond delay="200"/>
                                  </p:stCondLst>
                                  <p:childTnLst>
                                    <p:set>
                                      <p:cBhvr>
                                        <p:cTn id="82" dur="1" fill="hold">
                                          <p:stCondLst>
                                            <p:cond delay="0"/>
                                          </p:stCondLst>
                                        </p:cTn>
                                        <p:tgtEl>
                                          <p:spTgt spid="106"/>
                                        </p:tgtEl>
                                        <p:attrNameLst>
                                          <p:attrName>style.visibility</p:attrName>
                                        </p:attrNameLst>
                                      </p:cBhvr>
                                      <p:to>
                                        <p:strVal val="hidden"/>
                                      </p:to>
                                    </p:set>
                                  </p:childTnLst>
                                </p:cTn>
                              </p:par>
                              <p:par>
                                <p:cTn id="83" presetID="1" presetClass="exit" presetSubtype="0" fill="hold" grpId="0" nodeType="withEffect">
                                  <p:stCondLst>
                                    <p:cond delay="200"/>
                                  </p:stCondLst>
                                  <p:childTnLst>
                                    <p:set>
                                      <p:cBhvr>
                                        <p:cTn id="84" dur="1" fill="hold">
                                          <p:stCondLst>
                                            <p:cond delay="0"/>
                                          </p:stCondLst>
                                        </p:cTn>
                                        <p:tgtEl>
                                          <p:spTgt spid="104"/>
                                        </p:tgtEl>
                                        <p:attrNameLst>
                                          <p:attrName>style.visibility</p:attrName>
                                        </p:attrNameLst>
                                      </p:cBhvr>
                                      <p:to>
                                        <p:strVal val="hidden"/>
                                      </p:to>
                                    </p:set>
                                  </p:childTnLst>
                                </p:cTn>
                              </p:par>
                              <p:par>
                                <p:cTn id="85" presetID="1" presetClass="exit" presetSubtype="0" fill="hold" grpId="0" nodeType="withEffect">
                                  <p:stCondLst>
                                    <p:cond delay="200"/>
                                  </p:stCondLst>
                                  <p:childTnLst>
                                    <p:set>
                                      <p:cBhvr>
                                        <p:cTn id="86" dur="1" fill="hold">
                                          <p:stCondLst>
                                            <p:cond delay="0"/>
                                          </p:stCondLst>
                                        </p:cTn>
                                        <p:tgtEl>
                                          <p:spTgt spid="102"/>
                                        </p:tgtEl>
                                        <p:attrNameLst>
                                          <p:attrName>style.visibility</p:attrName>
                                        </p:attrNameLst>
                                      </p:cBhvr>
                                      <p:to>
                                        <p:strVal val="hidden"/>
                                      </p:to>
                                    </p:set>
                                  </p:childTnLst>
                                </p:cTn>
                              </p:par>
                              <p:par>
                                <p:cTn id="87" presetID="1" presetClass="exit" presetSubtype="0" fill="hold" grpId="0" nodeType="withEffect">
                                  <p:stCondLst>
                                    <p:cond delay="200"/>
                                  </p:stCondLst>
                                  <p:childTnLst>
                                    <p:set>
                                      <p:cBhvr>
                                        <p:cTn id="88" dur="1" fill="hold">
                                          <p:stCondLst>
                                            <p:cond delay="0"/>
                                          </p:stCondLst>
                                        </p:cTn>
                                        <p:tgtEl>
                                          <p:spTgt spid="93"/>
                                        </p:tgtEl>
                                        <p:attrNameLst>
                                          <p:attrName>style.visibility</p:attrName>
                                        </p:attrNameLst>
                                      </p:cBhvr>
                                      <p:to>
                                        <p:strVal val="hidden"/>
                                      </p:to>
                                    </p:set>
                                  </p:childTnLst>
                                </p:cTn>
                              </p:par>
                              <p:par>
                                <p:cTn id="89" presetID="1" presetClass="exit" presetSubtype="0" fill="hold" grpId="0" nodeType="withEffect">
                                  <p:stCondLst>
                                    <p:cond delay="200"/>
                                  </p:stCondLst>
                                  <p:childTnLst>
                                    <p:set>
                                      <p:cBhvr>
                                        <p:cTn id="90" dur="1" fill="hold">
                                          <p:stCondLst>
                                            <p:cond delay="0"/>
                                          </p:stCondLst>
                                        </p:cTn>
                                        <p:tgtEl>
                                          <p:spTgt spid="91"/>
                                        </p:tgtEl>
                                        <p:attrNameLst>
                                          <p:attrName>style.visibility</p:attrName>
                                        </p:attrNameLst>
                                      </p:cBhvr>
                                      <p:to>
                                        <p:strVal val="hidden"/>
                                      </p:to>
                                    </p:set>
                                  </p:childTnLst>
                                </p:cTn>
                              </p:par>
                              <p:par>
                                <p:cTn id="91" presetID="53" presetClass="exit" presetSubtype="0" fill="hold" grpId="0" nodeType="withEffect">
                                  <p:stCondLst>
                                    <p:cond delay="100"/>
                                  </p:stCondLst>
                                  <p:childTnLst>
                                    <p:anim calcmode="lin" valueType="num">
                                      <p:cBhvr>
                                        <p:cTn id="92" dur="500"/>
                                        <p:tgtEl>
                                          <p:spTgt spid="51"/>
                                        </p:tgtEl>
                                        <p:attrNameLst>
                                          <p:attrName>ppt_w</p:attrName>
                                        </p:attrNameLst>
                                      </p:cBhvr>
                                      <p:tavLst>
                                        <p:tav tm="0">
                                          <p:val>
                                            <p:strVal val="ppt_w"/>
                                          </p:val>
                                        </p:tav>
                                        <p:tav tm="100000">
                                          <p:val>
                                            <p:fltVal val="0"/>
                                          </p:val>
                                        </p:tav>
                                      </p:tavLst>
                                    </p:anim>
                                    <p:anim calcmode="lin" valueType="num">
                                      <p:cBhvr>
                                        <p:cTn id="93" dur="500"/>
                                        <p:tgtEl>
                                          <p:spTgt spid="51"/>
                                        </p:tgtEl>
                                        <p:attrNameLst>
                                          <p:attrName>ppt_h</p:attrName>
                                        </p:attrNameLst>
                                      </p:cBhvr>
                                      <p:tavLst>
                                        <p:tav tm="0">
                                          <p:val>
                                            <p:strVal val="ppt_h"/>
                                          </p:val>
                                        </p:tav>
                                        <p:tav tm="100000">
                                          <p:val>
                                            <p:fltVal val="0"/>
                                          </p:val>
                                        </p:tav>
                                      </p:tavLst>
                                    </p:anim>
                                    <p:animEffect transition="out" filter="fade">
                                      <p:cBhvr>
                                        <p:cTn id="94" dur="500"/>
                                        <p:tgtEl>
                                          <p:spTgt spid="51"/>
                                        </p:tgtEl>
                                      </p:cBhvr>
                                    </p:animEffect>
                                    <p:set>
                                      <p:cBhvr>
                                        <p:cTn id="95" dur="1" fill="hold">
                                          <p:stCondLst>
                                            <p:cond delay="499"/>
                                          </p:stCondLst>
                                        </p:cTn>
                                        <p:tgtEl>
                                          <p:spTgt spid="51"/>
                                        </p:tgtEl>
                                        <p:attrNameLst>
                                          <p:attrName>style.visibility</p:attrName>
                                        </p:attrNameLst>
                                      </p:cBhvr>
                                      <p:to>
                                        <p:strVal val="hidden"/>
                                      </p:to>
                                    </p:set>
                                  </p:childTnLst>
                                </p:cTn>
                              </p:par>
                              <p:par>
                                <p:cTn id="96" presetID="1" presetClass="entr" presetSubtype="0" fill="hold" grpId="0" nodeType="withEffect">
                                  <p:stCondLst>
                                    <p:cond delay="300"/>
                                  </p:stCondLst>
                                  <p:childTnLst>
                                    <p:set>
                                      <p:cBhvr>
                                        <p:cTn id="97"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119"/>
                  </p:tgtEl>
                </p:cond>
              </p:nextCondLst>
            </p:seq>
          </p:childTnLst>
        </p:cTn>
      </p:par>
    </p:tnLst>
    <p:bldLst>
      <p:bldP spid="64" grpId="0" animBg="1"/>
      <p:bldP spid="102" grpId="0" animBg="1"/>
      <p:bldP spid="91" grpId="0" animBg="1"/>
      <p:bldP spid="93" grpId="0" animBg="1"/>
      <p:bldP spid="87" grpId="0" animBg="1"/>
      <p:bldP spid="85" grpId="0" animBg="1"/>
      <p:bldP spid="83" grpId="0" animBg="1"/>
      <p:bldP spid="81" grpId="0" animBg="1"/>
      <p:bldP spid="106" grpId="0" animBg="1"/>
      <p:bldP spid="104" grpId="0" animBg="1"/>
      <p:bldP spid="89" grpId="0" animBg="1"/>
      <p:bldP spid="52"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Скругленный прямоугольник 77"/>
          <p:cNvSpPr/>
          <p:nvPr/>
        </p:nvSpPr>
        <p:spPr>
          <a:xfrm rot="10800000">
            <a:off x="785786" y="2857502"/>
            <a:ext cx="357190" cy="357190"/>
          </a:xfrm>
          <a:prstGeom prst="roundRect">
            <a:avLst>
              <a:gd name="adj" fmla="val 50000"/>
            </a:avLst>
          </a:prstGeom>
          <a:solidFill>
            <a:schemeClr val="tx1">
              <a:lumMod val="65000"/>
              <a:lumOff val="35000"/>
            </a:schemeClr>
          </a:solidFill>
          <a:ln>
            <a:noFill/>
          </a:ln>
          <a:effectLst/>
          <a:scene3d>
            <a:camera prst="orthographicFront">
              <a:rot lat="21580097" lon="3895288" rev="48122"/>
            </a:camera>
            <a:lightRig rig="threePt" dir="t"/>
          </a:scene3d>
          <a:sp3d prstMaterial="metal">
            <a:bevelT w="171450" h="133350" prst="cross"/>
            <a:bevelB w="101600" h="5016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Скругленный прямоугольник 66"/>
          <p:cNvSpPr/>
          <p:nvPr/>
        </p:nvSpPr>
        <p:spPr>
          <a:xfrm rot="5682462">
            <a:off x="2736663" y="839532"/>
            <a:ext cx="556179" cy="5000660"/>
          </a:xfrm>
          <a:prstGeom prst="roundRect">
            <a:avLst>
              <a:gd name="adj" fmla="val 46191"/>
            </a:avLst>
          </a:prstGeom>
          <a:solidFill>
            <a:schemeClr val="bg1">
              <a:lumMod val="50000"/>
            </a:schemeClr>
          </a:solidFill>
          <a:ln>
            <a:noFill/>
          </a:ln>
          <a:effectLst/>
          <a:scene3d>
            <a:camera prst="orthographicFront">
              <a:rot lat="1118952" lon="4223275" rev="302397"/>
            </a:camera>
            <a:lightRig rig="soft" dir="t"/>
          </a:scene3d>
          <a:sp3d extrusionH="44450" prstMaterial="dkEdge">
            <a:bevelT w="57150" h="127000" prst="angle"/>
            <a:bevelB w="889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Скругленный прямоугольник 70"/>
          <p:cNvSpPr/>
          <p:nvPr/>
        </p:nvSpPr>
        <p:spPr>
          <a:xfrm>
            <a:off x="785786" y="1500180"/>
            <a:ext cx="714380" cy="1857388"/>
          </a:xfrm>
          <a:prstGeom prst="roundRect">
            <a:avLst>
              <a:gd name="adj" fmla="val 16963"/>
            </a:avLst>
          </a:prstGeom>
          <a:solidFill>
            <a:schemeClr val="bg1">
              <a:lumMod val="50000"/>
            </a:schemeClr>
          </a:solidFill>
          <a:ln>
            <a:noFill/>
          </a:ln>
          <a:effectLst/>
          <a:scene3d>
            <a:camera prst="orthographicFront">
              <a:rot lat="78121" lon="17453254" rev="96518"/>
            </a:camera>
            <a:lightRig rig="soft" dir="t"/>
          </a:scene3d>
          <a:sp3d extrusionH="44450" prstMaterial="dkEdge">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ольцо 11"/>
          <p:cNvSpPr/>
          <p:nvPr/>
        </p:nvSpPr>
        <p:spPr>
          <a:xfrm rot="5400000">
            <a:off x="980149" y="2000246"/>
            <a:ext cx="1071570" cy="1071570"/>
          </a:xfrm>
          <a:prstGeom prst="donut">
            <a:avLst/>
          </a:prstGeom>
          <a:solidFill>
            <a:schemeClr val="bg1">
              <a:lumMod val="65000"/>
            </a:schemeClr>
          </a:solidFill>
          <a:ln w="34925">
            <a:noFill/>
          </a:ln>
          <a:effectLst>
            <a:outerShdw blurRad="317500" dir="2700000" algn="ctr">
              <a:srgbClr val="000000">
                <a:alpha val="43000"/>
              </a:srgbClr>
            </a:outerShdw>
          </a:effectLst>
          <a:scene3d>
            <a:camera prst="perspectiveFront" fov="2700000">
              <a:rot lat="19086000" lon="19067999" rev="3108000"/>
            </a:camera>
            <a:lightRig rig="balanced" dir="t"/>
          </a:scene3d>
          <a:sp3d prstMaterial="dkEdge">
            <a:bevelT w="298450" h="120650" prst="slope"/>
            <a:bevelB w="44450" h="2159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 name="Группа 64"/>
          <p:cNvGrpSpPr/>
          <p:nvPr/>
        </p:nvGrpSpPr>
        <p:grpSpPr>
          <a:xfrm>
            <a:off x="1142975" y="2071685"/>
            <a:ext cx="4143405" cy="928694"/>
            <a:chOff x="1857355" y="2571751"/>
            <a:chExt cx="4143405" cy="928694"/>
          </a:xfrm>
          <a:solidFill>
            <a:schemeClr val="bg2">
              <a:lumMod val="25000"/>
            </a:schemeClr>
          </a:solidFill>
        </p:grpSpPr>
        <p:grpSp>
          <p:nvGrpSpPr>
            <p:cNvPr id="3" name="Группа 49"/>
            <p:cNvGrpSpPr/>
            <p:nvPr/>
          </p:nvGrpSpPr>
          <p:grpSpPr>
            <a:xfrm rot="5400000">
              <a:off x="2321703" y="2107403"/>
              <a:ext cx="928694" cy="1857389"/>
              <a:chOff x="1071538" y="1285866"/>
              <a:chExt cx="928694" cy="1857389"/>
            </a:xfrm>
            <a:grpFill/>
          </p:grpSpPr>
          <p:sp>
            <p:nvSpPr>
              <p:cNvPr id="17" name="Кольцо 16"/>
              <p:cNvSpPr/>
              <p:nvPr/>
            </p:nvSpPr>
            <p:spPr>
              <a:xfrm>
                <a:off x="1071538" y="221456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1071538" y="214312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Кольцо 18"/>
              <p:cNvSpPr/>
              <p:nvPr/>
            </p:nvSpPr>
            <p:spPr>
              <a:xfrm>
                <a:off x="1071538" y="207168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1071538" y="200024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1071538" y="192880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Кольцо 21"/>
              <p:cNvSpPr/>
              <p:nvPr/>
            </p:nvSpPr>
            <p:spPr>
              <a:xfrm>
                <a:off x="1071538" y="185737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1071538" y="178593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1071538" y="171449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Кольцо 24"/>
              <p:cNvSpPr/>
              <p:nvPr/>
            </p:nvSpPr>
            <p:spPr>
              <a:xfrm>
                <a:off x="1071538" y="164305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1071538" y="157161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1071538" y="150018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1071538" y="142874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1071538" y="135730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1071538" y="128586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4" name="Группа 49"/>
            <p:cNvGrpSpPr/>
            <p:nvPr/>
          </p:nvGrpSpPr>
          <p:grpSpPr>
            <a:xfrm rot="5400000">
              <a:off x="3393273" y="2035965"/>
              <a:ext cx="928694" cy="2000265"/>
              <a:chOff x="1071538" y="1285866"/>
              <a:chExt cx="928694" cy="2000265"/>
            </a:xfrm>
            <a:grpFill/>
          </p:grpSpPr>
          <p:sp>
            <p:nvSpPr>
              <p:cNvPr id="32" name="Кольцо 31"/>
              <p:cNvSpPr/>
              <p:nvPr/>
            </p:nvSpPr>
            <p:spPr>
              <a:xfrm>
                <a:off x="1071538" y="235743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1071538" y="228599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4" name="Кольцо 33"/>
              <p:cNvSpPr/>
              <p:nvPr/>
            </p:nvSpPr>
            <p:spPr>
              <a:xfrm>
                <a:off x="1071538" y="221456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1071538" y="214312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1071538" y="207168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Кольцо 36"/>
              <p:cNvSpPr/>
              <p:nvPr/>
            </p:nvSpPr>
            <p:spPr>
              <a:xfrm>
                <a:off x="1071538" y="200024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1071538" y="192880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1071538" y="185737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Кольцо 39"/>
              <p:cNvSpPr/>
              <p:nvPr/>
            </p:nvSpPr>
            <p:spPr>
              <a:xfrm>
                <a:off x="1071538" y="178593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1071538" y="171449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1071538" y="164305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Кольцо 42"/>
              <p:cNvSpPr/>
              <p:nvPr/>
            </p:nvSpPr>
            <p:spPr>
              <a:xfrm>
                <a:off x="1071538" y="157161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1071538" y="150018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5" name="Кольцо 44"/>
              <p:cNvSpPr/>
              <p:nvPr/>
            </p:nvSpPr>
            <p:spPr>
              <a:xfrm>
                <a:off x="1071538" y="142874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6" name="Кольцо 45"/>
              <p:cNvSpPr/>
              <p:nvPr/>
            </p:nvSpPr>
            <p:spPr>
              <a:xfrm>
                <a:off x="1071538" y="135730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1071538" y="128586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5" name="Группа 49"/>
            <p:cNvGrpSpPr/>
            <p:nvPr/>
          </p:nvGrpSpPr>
          <p:grpSpPr>
            <a:xfrm rot="5400000">
              <a:off x="4536281" y="2035965"/>
              <a:ext cx="928694" cy="2000265"/>
              <a:chOff x="1071538" y="1285866"/>
              <a:chExt cx="928694" cy="2000265"/>
            </a:xfrm>
            <a:grpFill/>
          </p:grpSpPr>
          <p:sp>
            <p:nvSpPr>
              <p:cNvPr id="49" name="Кольцо 48"/>
              <p:cNvSpPr/>
              <p:nvPr/>
            </p:nvSpPr>
            <p:spPr>
              <a:xfrm>
                <a:off x="1071538" y="235743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Кольцо 49"/>
              <p:cNvSpPr/>
              <p:nvPr/>
            </p:nvSpPr>
            <p:spPr>
              <a:xfrm>
                <a:off x="1071538" y="228599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1071538" y="221456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Кольцо 51"/>
              <p:cNvSpPr/>
              <p:nvPr/>
            </p:nvSpPr>
            <p:spPr>
              <a:xfrm>
                <a:off x="1071538" y="214312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3" name="Кольцо 52"/>
              <p:cNvSpPr/>
              <p:nvPr/>
            </p:nvSpPr>
            <p:spPr>
              <a:xfrm>
                <a:off x="1071538" y="207168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4" name="Кольцо 53"/>
              <p:cNvSpPr/>
              <p:nvPr/>
            </p:nvSpPr>
            <p:spPr>
              <a:xfrm>
                <a:off x="1071538" y="200024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5" name="Кольцо 54"/>
              <p:cNvSpPr/>
              <p:nvPr/>
            </p:nvSpPr>
            <p:spPr>
              <a:xfrm>
                <a:off x="1071538" y="192880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6" name="Кольцо 55"/>
              <p:cNvSpPr/>
              <p:nvPr/>
            </p:nvSpPr>
            <p:spPr>
              <a:xfrm>
                <a:off x="1071538" y="185737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Кольцо 56"/>
              <p:cNvSpPr/>
              <p:nvPr/>
            </p:nvSpPr>
            <p:spPr>
              <a:xfrm>
                <a:off x="1071538" y="178593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Кольцо 57"/>
              <p:cNvSpPr/>
              <p:nvPr/>
            </p:nvSpPr>
            <p:spPr>
              <a:xfrm>
                <a:off x="1071538" y="171449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Кольцо 58"/>
              <p:cNvSpPr/>
              <p:nvPr/>
            </p:nvSpPr>
            <p:spPr>
              <a:xfrm>
                <a:off x="1071538" y="164305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Кольцо 59"/>
              <p:cNvSpPr/>
              <p:nvPr/>
            </p:nvSpPr>
            <p:spPr>
              <a:xfrm>
                <a:off x="1071538" y="1571618"/>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1" name="Кольцо 60"/>
              <p:cNvSpPr/>
              <p:nvPr/>
            </p:nvSpPr>
            <p:spPr>
              <a:xfrm>
                <a:off x="1071538" y="1500180"/>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2" name="Кольцо 61"/>
              <p:cNvSpPr/>
              <p:nvPr/>
            </p:nvSpPr>
            <p:spPr>
              <a:xfrm>
                <a:off x="1071538" y="1428742"/>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3" name="Кольцо 62"/>
              <p:cNvSpPr/>
              <p:nvPr/>
            </p:nvSpPr>
            <p:spPr>
              <a:xfrm>
                <a:off x="1071538" y="1357304"/>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4" name="Кольцо 63"/>
              <p:cNvSpPr/>
              <p:nvPr/>
            </p:nvSpPr>
            <p:spPr>
              <a:xfrm>
                <a:off x="1071538" y="1285866"/>
                <a:ext cx="928694" cy="928695"/>
              </a:xfrm>
              <a:prstGeom prst="donut">
                <a:avLst>
                  <a:gd name="adj" fmla="val 8989"/>
                </a:avLst>
              </a:prstGeom>
              <a:grp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a:bevelB w="0" h="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14" name="Кольцо 13"/>
          <p:cNvSpPr/>
          <p:nvPr/>
        </p:nvSpPr>
        <p:spPr>
          <a:xfrm rot="5400000">
            <a:off x="4357686" y="2000246"/>
            <a:ext cx="1071570" cy="1071570"/>
          </a:xfrm>
          <a:prstGeom prst="donut">
            <a:avLst>
              <a:gd name="adj" fmla="val 26105"/>
            </a:avLst>
          </a:prstGeom>
          <a:solidFill>
            <a:schemeClr val="bg1">
              <a:lumMod val="65000"/>
            </a:schemeClr>
          </a:solidFill>
          <a:ln w="34925">
            <a:noFill/>
          </a:ln>
          <a:effectLst>
            <a:outerShdw blurRad="317500" dir="2700000" algn="ctr">
              <a:srgbClr val="000000">
                <a:alpha val="43000"/>
              </a:srgbClr>
            </a:outerShdw>
          </a:effectLst>
          <a:scene3d>
            <a:camera prst="perspectiveFront" fov="2700000">
              <a:rot lat="19086000" lon="19067999" rev="3108000"/>
            </a:camera>
            <a:lightRig rig="balanced" dir="t"/>
          </a:scene3d>
          <a:sp3d extrusionH="38100" prstMaterial="dkEdge">
            <a:bevelT w="44450" h="101600" prst="slope"/>
            <a:bevelB w="666750" h="1143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5" name="Скругленный прямоугольник 74"/>
          <p:cNvSpPr/>
          <p:nvPr/>
        </p:nvSpPr>
        <p:spPr>
          <a:xfrm rot="10800000">
            <a:off x="1071538" y="1571618"/>
            <a:ext cx="214314" cy="214314"/>
          </a:xfrm>
          <a:prstGeom prst="roundRect">
            <a:avLst>
              <a:gd name="adj" fmla="val 50000"/>
            </a:avLst>
          </a:prstGeom>
          <a:solidFill>
            <a:schemeClr val="bg1">
              <a:lumMod val="50000"/>
            </a:schemeClr>
          </a:solidFill>
          <a:ln>
            <a:noFill/>
          </a:ln>
          <a:effectLst/>
          <a:scene3d>
            <a:camera prst="orthographicFront">
              <a:rot lat="21584364" lon="3595314" rev="49674"/>
            </a:camera>
            <a:lightRig rig="threePt" dir="t"/>
          </a:scene3d>
          <a:sp3d prstMaterial="plastic">
            <a:bevelT w="69850" h="825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Скругленный прямоугольник 65"/>
          <p:cNvSpPr/>
          <p:nvPr/>
        </p:nvSpPr>
        <p:spPr>
          <a:xfrm>
            <a:off x="1142976" y="1643056"/>
            <a:ext cx="3714776" cy="71438"/>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prstMaterial="dkEdge">
            <a:bevelT w="952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кругленный прямоугольник 69"/>
          <p:cNvSpPr/>
          <p:nvPr/>
        </p:nvSpPr>
        <p:spPr>
          <a:xfrm>
            <a:off x="4643438" y="1428742"/>
            <a:ext cx="714380" cy="1928826"/>
          </a:xfrm>
          <a:prstGeom prst="roundRect">
            <a:avLst>
              <a:gd name="adj" fmla="val 16963"/>
            </a:avLst>
          </a:prstGeom>
          <a:solidFill>
            <a:schemeClr val="bg1">
              <a:lumMod val="50000"/>
            </a:schemeClr>
          </a:solidFill>
          <a:ln>
            <a:noFill/>
          </a:ln>
          <a:effectLst/>
          <a:scene3d>
            <a:camera prst="orthographicFront">
              <a:rot lat="78121" lon="17453254" rev="96518"/>
            </a:camera>
            <a:lightRig rig="soft" dir="t"/>
          </a:scene3d>
          <a:sp3d extrusionH="44450" prstMaterial="dkEdge">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Скругленный прямоугольник 73"/>
          <p:cNvSpPr/>
          <p:nvPr/>
        </p:nvSpPr>
        <p:spPr>
          <a:xfrm rot="10800000">
            <a:off x="4929190" y="1500180"/>
            <a:ext cx="357190" cy="357190"/>
          </a:xfrm>
          <a:prstGeom prst="roundRect">
            <a:avLst>
              <a:gd name="adj" fmla="val 50000"/>
            </a:avLst>
          </a:prstGeom>
          <a:solidFill>
            <a:schemeClr val="bg1">
              <a:lumMod val="50000"/>
            </a:schemeClr>
          </a:solidFill>
          <a:ln>
            <a:noFill/>
          </a:ln>
          <a:effectLst/>
          <a:scene3d>
            <a:camera prst="orthographicFront">
              <a:rot lat="21584364" lon="3595314" rev="49674"/>
            </a:camera>
            <a:lightRig rig="threePt" dir="t"/>
          </a:scene3d>
          <a:sp3d prstMaterial="plastic">
            <a:bevelT w="196850" h="82550" prst="cross"/>
            <a:bevelB w="177800" h="1270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Скругленный прямоугольник 75"/>
          <p:cNvSpPr/>
          <p:nvPr/>
        </p:nvSpPr>
        <p:spPr>
          <a:xfrm rot="10800000">
            <a:off x="4857752" y="2357436"/>
            <a:ext cx="357190" cy="357190"/>
          </a:xfrm>
          <a:prstGeom prst="roundRect">
            <a:avLst>
              <a:gd name="adj" fmla="val 50000"/>
            </a:avLst>
          </a:prstGeom>
          <a:solidFill>
            <a:schemeClr val="bg1">
              <a:lumMod val="50000"/>
            </a:schemeClr>
          </a:solidFill>
          <a:ln>
            <a:noFill/>
          </a:ln>
          <a:effectLst/>
          <a:scene3d>
            <a:camera prst="orthographicFront">
              <a:rot lat="21584364" lon="3595314" rev="49674"/>
            </a:camera>
            <a:lightRig rig="threePt" dir="t"/>
          </a:scene3d>
          <a:sp3d prstMaterial="plastic">
            <a:bevelT w="88900" h="825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Скругленный прямоугольник 76"/>
          <p:cNvSpPr/>
          <p:nvPr/>
        </p:nvSpPr>
        <p:spPr>
          <a:xfrm rot="10800000">
            <a:off x="5500694" y="1500180"/>
            <a:ext cx="357190" cy="357190"/>
          </a:xfrm>
          <a:prstGeom prst="roundRect">
            <a:avLst>
              <a:gd name="adj" fmla="val 50000"/>
            </a:avLst>
          </a:prstGeom>
          <a:solidFill>
            <a:schemeClr val="tx1">
              <a:lumMod val="65000"/>
              <a:lumOff val="35000"/>
            </a:schemeClr>
          </a:solidFill>
          <a:ln>
            <a:noFill/>
          </a:ln>
          <a:effectLst/>
          <a:scene3d>
            <a:camera prst="orthographicFront">
              <a:rot lat="21580097" lon="3895288" rev="48122"/>
            </a:camera>
            <a:lightRig rig="threePt" dir="t"/>
          </a:scene3d>
          <a:sp3d prstMaterial="metal">
            <a:bevelT w="101600" h="463550" prst="slope"/>
            <a:bevelB w="1714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Скругленный прямоугольник 85"/>
          <p:cNvSpPr/>
          <p:nvPr/>
        </p:nvSpPr>
        <p:spPr>
          <a:xfrm rot="10800000">
            <a:off x="1071538" y="2928940"/>
            <a:ext cx="214314" cy="214314"/>
          </a:xfrm>
          <a:prstGeom prst="roundRect">
            <a:avLst>
              <a:gd name="adj" fmla="val 50000"/>
            </a:avLst>
          </a:prstGeom>
          <a:solidFill>
            <a:schemeClr val="bg1">
              <a:lumMod val="50000"/>
            </a:schemeClr>
          </a:solidFill>
          <a:ln>
            <a:noFill/>
          </a:ln>
          <a:effectLst/>
          <a:scene3d>
            <a:camera prst="orthographicFront">
              <a:rot lat="21584364" lon="3595314" rev="49674"/>
            </a:camera>
            <a:lightRig rig="threePt" dir="t"/>
          </a:scene3d>
          <a:sp3d prstMaterial="plastic">
            <a:bevelT w="50800" h="825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84"/>
          <p:cNvGrpSpPr/>
          <p:nvPr/>
        </p:nvGrpSpPr>
        <p:grpSpPr>
          <a:xfrm>
            <a:off x="3857620" y="1285866"/>
            <a:ext cx="857256" cy="1285884"/>
            <a:chOff x="3428992" y="1857370"/>
            <a:chExt cx="857256" cy="1285884"/>
          </a:xfrm>
        </p:grpSpPr>
        <p:sp>
          <p:nvSpPr>
            <p:cNvPr id="84" name="Прямоугольник с двумя скругленными соседними углами 83"/>
            <p:cNvSpPr/>
            <p:nvPr/>
          </p:nvSpPr>
          <p:spPr>
            <a:xfrm rot="254463">
              <a:off x="3727560" y="2296074"/>
              <a:ext cx="285752" cy="357190"/>
            </a:xfrm>
            <a:prstGeom prst="round2SameRect">
              <a:avLst>
                <a:gd name="adj1" fmla="val 0"/>
                <a:gd name="adj2" fmla="val 0"/>
              </a:avLst>
            </a:prstGeom>
            <a:solidFill>
              <a:schemeClr val="bg1">
                <a:lumMod val="50000"/>
              </a:schemeClr>
            </a:solidFill>
            <a:ln>
              <a:noFill/>
            </a:ln>
            <a:scene3d>
              <a:camera prst="orthographicFront">
                <a:rot lat="961778" lon="2196911" rev="1092865"/>
              </a:camera>
              <a:lightRig rig="harsh" dir="t"/>
            </a:scene3d>
            <a:sp3d prstMaterial="plastic">
              <a:bevelT w="25400" h="190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80"/>
            <p:cNvGrpSpPr/>
            <p:nvPr/>
          </p:nvGrpSpPr>
          <p:grpSpPr>
            <a:xfrm>
              <a:off x="3643306" y="1857370"/>
              <a:ext cx="642942" cy="642942"/>
              <a:chOff x="3857620" y="1857370"/>
              <a:chExt cx="642942" cy="642942"/>
            </a:xfrm>
          </p:grpSpPr>
          <p:sp>
            <p:nvSpPr>
              <p:cNvPr id="69" name="Скругленный прямоугольник 68"/>
              <p:cNvSpPr/>
              <p:nvPr/>
            </p:nvSpPr>
            <p:spPr>
              <a:xfrm>
                <a:off x="3857620" y="1857370"/>
                <a:ext cx="642942" cy="642942"/>
              </a:xfrm>
              <a:prstGeom prst="roundRect">
                <a:avLst>
                  <a:gd name="adj" fmla="val 27235"/>
                </a:avLst>
              </a:prstGeom>
              <a:solidFill>
                <a:schemeClr val="tx1">
                  <a:lumMod val="75000"/>
                  <a:lumOff val="25000"/>
                </a:schemeClr>
              </a:solidFill>
              <a:ln>
                <a:noFill/>
              </a:ln>
              <a:effectLst/>
              <a:scene3d>
                <a:camera prst="orthographicFront">
                  <a:rot lat="78119" lon="17453265" rev="96525"/>
                </a:camera>
                <a:lightRig rig="chilly" dir="t"/>
              </a:scene3d>
              <a:sp3d extrusionH="44450" prstMaterial="dkEdge">
                <a:bevelT h="203200" prst="slope"/>
                <a:bevelB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p:cNvSpPr/>
              <p:nvPr/>
            </p:nvSpPr>
            <p:spPr>
              <a:xfrm rot="10800000">
                <a:off x="4071934" y="2143122"/>
                <a:ext cx="214314" cy="214314"/>
              </a:xfrm>
              <a:prstGeom prst="roundRect">
                <a:avLst>
                  <a:gd name="adj" fmla="val 50000"/>
                </a:avLst>
              </a:prstGeom>
              <a:solidFill>
                <a:schemeClr val="tx1">
                  <a:lumMod val="65000"/>
                  <a:lumOff val="35000"/>
                </a:schemeClr>
              </a:solidFill>
              <a:ln>
                <a:noFill/>
              </a:ln>
              <a:effectLst/>
              <a:scene3d>
                <a:camera prst="orthographicFront">
                  <a:rot lat="21580097" lon="3895288" rev="48122"/>
                </a:camera>
                <a:lightRig rig="threePt" dir="t"/>
              </a:scene3d>
              <a:sp3d prstMaterial="metal">
                <a:bevelT w="4445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Скругленный прямоугольник 79"/>
              <p:cNvSpPr/>
              <p:nvPr/>
            </p:nvSpPr>
            <p:spPr>
              <a:xfrm>
                <a:off x="4143372" y="2214560"/>
                <a:ext cx="142876" cy="71438"/>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threePt" dir="t"/>
              </a:scene3d>
              <a:sp3d prstMaterial="dkEdge">
                <a:bevelT w="952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3" name="Скругленный прямоугольник 82"/>
            <p:cNvSpPr/>
            <p:nvPr/>
          </p:nvSpPr>
          <p:spPr>
            <a:xfrm>
              <a:off x="3500430" y="2357436"/>
              <a:ext cx="285752" cy="71438"/>
            </a:xfrm>
            <a:prstGeom prst="round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с двумя скругленными соседними углами 81"/>
            <p:cNvSpPr/>
            <p:nvPr/>
          </p:nvSpPr>
          <p:spPr>
            <a:xfrm>
              <a:off x="3428992" y="2428874"/>
              <a:ext cx="285752" cy="714380"/>
            </a:xfrm>
            <a:prstGeom prst="round2SameRect">
              <a:avLst>
                <a:gd name="adj1" fmla="val 0"/>
                <a:gd name="adj2" fmla="val 50000"/>
              </a:avLst>
            </a:prstGeom>
            <a:solidFill>
              <a:schemeClr val="bg1">
                <a:lumMod val="50000"/>
              </a:schemeClr>
            </a:solidFill>
            <a:ln>
              <a:noFill/>
            </a:ln>
            <a:scene3d>
              <a:camera prst="orthographicFront">
                <a:rot lat="20965024" lon="2205100" rev="21128972"/>
              </a:camera>
              <a:lightRig rig="freezing" dir="t"/>
            </a:scene3d>
            <a:sp3d prstMaterial="plastic">
              <a:bevelT w="25400" h="1905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8" name="Скругленный прямоугольник 167"/>
          <p:cNvSpPr/>
          <p:nvPr/>
        </p:nvSpPr>
        <p:spPr>
          <a:xfrm rot="13206332">
            <a:off x="2064264" y="4542874"/>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0" name="Скругленный прямоугольник 169"/>
          <p:cNvSpPr/>
          <p:nvPr/>
        </p:nvSpPr>
        <p:spPr>
          <a:xfrm rot="13206332">
            <a:off x="1135570" y="4542874"/>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Скругленный прямоугольник 172"/>
          <p:cNvSpPr/>
          <p:nvPr/>
        </p:nvSpPr>
        <p:spPr>
          <a:xfrm>
            <a:off x="2643174" y="4357700"/>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Полилиния 173"/>
          <p:cNvSpPr/>
          <p:nvPr/>
        </p:nvSpPr>
        <p:spPr>
          <a:xfrm>
            <a:off x="3357554" y="3929072"/>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Скругленный прямоугольник 174"/>
          <p:cNvSpPr/>
          <p:nvPr/>
        </p:nvSpPr>
        <p:spPr>
          <a:xfrm rot="5652305">
            <a:off x="3916443" y="408456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6" name="Полилиния 175"/>
          <p:cNvSpPr/>
          <p:nvPr/>
        </p:nvSpPr>
        <p:spPr>
          <a:xfrm>
            <a:off x="2909821" y="3286130"/>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7" name="Арка 176"/>
          <p:cNvSpPr/>
          <p:nvPr/>
        </p:nvSpPr>
        <p:spPr>
          <a:xfrm>
            <a:off x="3143240" y="3071816"/>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8" name="Скругленный прямоугольник 177"/>
          <p:cNvSpPr/>
          <p:nvPr/>
        </p:nvSpPr>
        <p:spPr>
          <a:xfrm rot="5652305">
            <a:off x="2916311" y="391645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9" name="Овал 178"/>
          <p:cNvSpPr/>
          <p:nvPr/>
        </p:nvSpPr>
        <p:spPr>
          <a:xfrm rot="10800000">
            <a:off x="3428992" y="3643319"/>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0" name="Овал 179"/>
          <p:cNvSpPr/>
          <p:nvPr/>
        </p:nvSpPr>
        <p:spPr>
          <a:xfrm>
            <a:off x="3286116" y="3500444"/>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1" name="Овал 180"/>
          <p:cNvSpPr/>
          <p:nvPr/>
        </p:nvSpPr>
        <p:spPr>
          <a:xfrm>
            <a:off x="3286116" y="2928940"/>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Полилиния 181"/>
          <p:cNvSpPr/>
          <p:nvPr/>
        </p:nvSpPr>
        <p:spPr>
          <a:xfrm>
            <a:off x="3357554" y="2831369"/>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3" name="Полилиния 182"/>
          <p:cNvSpPr/>
          <p:nvPr/>
        </p:nvSpPr>
        <p:spPr>
          <a:xfrm>
            <a:off x="3634963" y="2835551"/>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4" name="Полилиния 183"/>
          <p:cNvSpPr/>
          <p:nvPr/>
        </p:nvSpPr>
        <p:spPr>
          <a:xfrm>
            <a:off x="3367333" y="2746341"/>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5" name="Полилиния 184"/>
          <p:cNvSpPr/>
          <p:nvPr/>
        </p:nvSpPr>
        <p:spPr>
          <a:xfrm>
            <a:off x="3357554" y="275353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6" name="Овал 185"/>
          <p:cNvSpPr/>
          <p:nvPr/>
        </p:nvSpPr>
        <p:spPr>
          <a:xfrm>
            <a:off x="3143240" y="2786064"/>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8" name="Арка 187"/>
          <p:cNvSpPr/>
          <p:nvPr/>
        </p:nvSpPr>
        <p:spPr>
          <a:xfrm>
            <a:off x="3286116" y="328613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9" name="Арка 188"/>
          <p:cNvSpPr/>
          <p:nvPr/>
        </p:nvSpPr>
        <p:spPr>
          <a:xfrm>
            <a:off x="3286116" y="335756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0" name="Арка 189"/>
          <p:cNvSpPr/>
          <p:nvPr/>
        </p:nvSpPr>
        <p:spPr>
          <a:xfrm>
            <a:off x="3286116" y="342900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1" name="Арка 190"/>
          <p:cNvSpPr/>
          <p:nvPr/>
        </p:nvSpPr>
        <p:spPr>
          <a:xfrm>
            <a:off x="3286116" y="350044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2" name="Арка 191"/>
          <p:cNvSpPr/>
          <p:nvPr/>
        </p:nvSpPr>
        <p:spPr>
          <a:xfrm>
            <a:off x="3286116" y="357188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3" name="Арка 192"/>
          <p:cNvSpPr/>
          <p:nvPr/>
        </p:nvSpPr>
        <p:spPr>
          <a:xfrm>
            <a:off x="3143240" y="2857502"/>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5" name="Скругленный прямоугольник 194"/>
          <p:cNvSpPr/>
          <p:nvPr/>
        </p:nvSpPr>
        <p:spPr>
          <a:xfrm>
            <a:off x="1214414" y="4286262"/>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6" name="Кольцо 195"/>
          <p:cNvSpPr/>
          <p:nvPr/>
        </p:nvSpPr>
        <p:spPr>
          <a:xfrm>
            <a:off x="1500166" y="4286262"/>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7" name="Шестиугольник 196"/>
          <p:cNvSpPr/>
          <p:nvPr/>
        </p:nvSpPr>
        <p:spPr>
          <a:xfrm>
            <a:off x="1500166" y="4286262"/>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Кольцо 197"/>
          <p:cNvSpPr/>
          <p:nvPr/>
        </p:nvSpPr>
        <p:spPr>
          <a:xfrm>
            <a:off x="1500166"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8" name="Группа 32"/>
          <p:cNvGrpSpPr/>
          <p:nvPr/>
        </p:nvGrpSpPr>
        <p:grpSpPr>
          <a:xfrm>
            <a:off x="1357290" y="3929072"/>
            <a:ext cx="571504" cy="1000132"/>
            <a:chOff x="2214546" y="642924"/>
            <a:chExt cx="571504" cy="1000132"/>
          </a:xfrm>
        </p:grpSpPr>
        <p:sp>
          <p:nvSpPr>
            <p:cNvPr id="200" name="Овал 199"/>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1" name="Прямая соединительная линия 200"/>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87" name="Овал 186"/>
          <p:cNvSpPr/>
          <p:nvPr/>
        </p:nvSpPr>
        <p:spPr>
          <a:xfrm>
            <a:off x="3428992" y="2714626"/>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Полилиния 231"/>
          <p:cNvSpPr/>
          <p:nvPr/>
        </p:nvSpPr>
        <p:spPr>
          <a:xfrm>
            <a:off x="118188" y="3041490"/>
            <a:ext cx="1010816" cy="1670179"/>
          </a:xfrm>
          <a:custGeom>
            <a:avLst/>
            <a:gdLst>
              <a:gd name="connsiteX0" fmla="*/ 189722 w 1010816"/>
              <a:gd name="connsiteY0" fmla="*/ 0 h 1670179"/>
              <a:gd name="connsiteX1" fmla="*/ 49763 w 1010816"/>
              <a:gd name="connsiteY1" fmla="*/ 27991 h 1670179"/>
              <a:gd name="connsiteX2" fmla="*/ 31102 w 1010816"/>
              <a:gd name="connsiteY2" fmla="*/ 149289 h 1670179"/>
              <a:gd name="connsiteX3" fmla="*/ 31102 w 1010816"/>
              <a:gd name="connsiteY3" fmla="*/ 345232 h 1670179"/>
              <a:gd name="connsiteX4" fmla="*/ 217714 w 1010816"/>
              <a:gd name="connsiteY4" fmla="*/ 550506 h 1670179"/>
              <a:gd name="connsiteX5" fmla="*/ 217714 w 1010816"/>
              <a:gd name="connsiteY5" fmla="*/ 858416 h 1670179"/>
              <a:gd name="connsiteX6" fmla="*/ 124408 w 1010816"/>
              <a:gd name="connsiteY6" fmla="*/ 1287624 h 1670179"/>
              <a:gd name="connsiteX7" fmla="*/ 618930 w 1010816"/>
              <a:gd name="connsiteY7" fmla="*/ 1614195 h 1670179"/>
              <a:gd name="connsiteX8" fmla="*/ 1010816 w 1010816"/>
              <a:gd name="connsiteY8" fmla="*/ 1623526 h 167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816" h="1670179">
                <a:moveTo>
                  <a:pt x="189722" y="0"/>
                </a:moveTo>
                <a:cubicBezTo>
                  <a:pt x="132961" y="1555"/>
                  <a:pt x="76200" y="3110"/>
                  <a:pt x="49763" y="27991"/>
                </a:cubicBezTo>
                <a:cubicBezTo>
                  <a:pt x="23326" y="52872"/>
                  <a:pt x="34212" y="96416"/>
                  <a:pt x="31102" y="149289"/>
                </a:cubicBezTo>
                <a:cubicBezTo>
                  <a:pt x="27992" y="202163"/>
                  <a:pt x="0" y="278363"/>
                  <a:pt x="31102" y="345232"/>
                </a:cubicBezTo>
                <a:cubicBezTo>
                  <a:pt x="62204" y="412102"/>
                  <a:pt x="186612" y="464975"/>
                  <a:pt x="217714" y="550506"/>
                </a:cubicBezTo>
                <a:cubicBezTo>
                  <a:pt x="248816" y="636037"/>
                  <a:pt x="233265" y="735563"/>
                  <a:pt x="217714" y="858416"/>
                </a:cubicBezTo>
                <a:cubicBezTo>
                  <a:pt x="202163" y="981269"/>
                  <a:pt x="57539" y="1161661"/>
                  <a:pt x="124408" y="1287624"/>
                </a:cubicBezTo>
                <a:cubicBezTo>
                  <a:pt x="191277" y="1413587"/>
                  <a:pt x="471195" y="1558211"/>
                  <a:pt x="618930" y="1614195"/>
                </a:cubicBezTo>
                <a:cubicBezTo>
                  <a:pt x="766665" y="1670179"/>
                  <a:pt x="888740" y="1646852"/>
                  <a:pt x="1010816" y="1623526"/>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3" name="Полилиния 232"/>
          <p:cNvSpPr/>
          <p:nvPr/>
        </p:nvSpPr>
        <p:spPr>
          <a:xfrm>
            <a:off x="2164702" y="3946559"/>
            <a:ext cx="947057" cy="847531"/>
          </a:xfrm>
          <a:custGeom>
            <a:avLst/>
            <a:gdLst>
              <a:gd name="connsiteX0" fmla="*/ 0 w 947057"/>
              <a:gd name="connsiteY0" fmla="*/ 718457 h 847531"/>
              <a:gd name="connsiteX1" fmla="*/ 111967 w 947057"/>
              <a:gd name="connsiteY1" fmla="*/ 737118 h 847531"/>
              <a:gd name="connsiteX2" fmla="*/ 214604 w 947057"/>
              <a:gd name="connsiteY2" fmla="*/ 811763 h 847531"/>
              <a:gd name="connsiteX3" fmla="*/ 447869 w 947057"/>
              <a:gd name="connsiteY3" fmla="*/ 802433 h 847531"/>
              <a:gd name="connsiteX4" fmla="*/ 550506 w 947057"/>
              <a:gd name="connsiteY4" fmla="*/ 541175 h 847531"/>
              <a:gd name="connsiteX5" fmla="*/ 671804 w 947057"/>
              <a:gd name="connsiteY5" fmla="*/ 345233 h 847531"/>
              <a:gd name="connsiteX6" fmla="*/ 718457 w 947057"/>
              <a:gd name="connsiteY6" fmla="*/ 55984 h 847531"/>
              <a:gd name="connsiteX7" fmla="*/ 849086 w 947057"/>
              <a:gd name="connsiteY7" fmla="*/ 9331 h 847531"/>
              <a:gd name="connsiteX8" fmla="*/ 933061 w 947057"/>
              <a:gd name="connsiteY8" fmla="*/ 83975 h 847531"/>
              <a:gd name="connsiteX9" fmla="*/ 933061 w 947057"/>
              <a:gd name="connsiteY9" fmla="*/ 186612 h 8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057" h="847531">
                <a:moveTo>
                  <a:pt x="0" y="718457"/>
                </a:moveTo>
                <a:cubicBezTo>
                  <a:pt x="38100" y="720012"/>
                  <a:pt x="76200" y="721567"/>
                  <a:pt x="111967" y="737118"/>
                </a:cubicBezTo>
                <a:cubicBezTo>
                  <a:pt x="147734" y="752669"/>
                  <a:pt x="158620" y="800877"/>
                  <a:pt x="214604" y="811763"/>
                </a:cubicBezTo>
                <a:cubicBezTo>
                  <a:pt x="270588" y="822649"/>
                  <a:pt x="391885" y="847531"/>
                  <a:pt x="447869" y="802433"/>
                </a:cubicBezTo>
                <a:cubicBezTo>
                  <a:pt x="503853" y="757335"/>
                  <a:pt x="513184" y="617375"/>
                  <a:pt x="550506" y="541175"/>
                </a:cubicBezTo>
                <a:cubicBezTo>
                  <a:pt x="587828" y="464975"/>
                  <a:pt x="643812" y="426098"/>
                  <a:pt x="671804" y="345233"/>
                </a:cubicBezTo>
                <a:cubicBezTo>
                  <a:pt x="699796" y="264368"/>
                  <a:pt x="688910" y="111968"/>
                  <a:pt x="718457" y="55984"/>
                </a:cubicBezTo>
                <a:cubicBezTo>
                  <a:pt x="748004" y="0"/>
                  <a:pt x="813319" y="4666"/>
                  <a:pt x="849086" y="9331"/>
                </a:cubicBezTo>
                <a:cubicBezTo>
                  <a:pt x="884853" y="13996"/>
                  <a:pt x="919065" y="54428"/>
                  <a:pt x="933061" y="83975"/>
                </a:cubicBezTo>
                <a:cubicBezTo>
                  <a:pt x="947057" y="113522"/>
                  <a:pt x="940059" y="150067"/>
                  <a:pt x="933061" y="1866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2" name="Скругленный прямоугольник 141"/>
          <p:cNvSpPr/>
          <p:nvPr/>
        </p:nvSpPr>
        <p:spPr>
          <a:xfrm>
            <a:off x="6143636" y="1500180"/>
            <a:ext cx="2428892" cy="2286016"/>
          </a:xfrm>
          <a:prstGeom prst="roundRect">
            <a:avLst>
              <a:gd name="adj" fmla="val 9520"/>
            </a:avLst>
          </a:prstGeom>
          <a:solidFill>
            <a:schemeClr val="tx1"/>
          </a:solidFill>
          <a:ln>
            <a:noFill/>
          </a:ln>
          <a:effectLst>
            <a:outerShdw blurRad="76200" dir="18900000" sy="23000" kx="-1200000" algn="bl" rotWithShape="0">
              <a:prstClr val="black">
                <a:alpha val="20000"/>
              </a:prstClr>
            </a:outerShdw>
          </a:effectLst>
          <a:scene3d>
            <a:camera prst="perspectiveFront" fov="3600000">
              <a:rot lat="900000" lon="2100000" rev="0"/>
            </a:camera>
            <a:lightRig rig="flood" dir="t">
              <a:rot lat="0" lon="0" rev="13800000"/>
            </a:lightRig>
          </a:scene3d>
          <a:sp3d extrusionH="177800" prstMaterial="metal">
            <a:bevelT w="82550" h="63500"/>
            <a:bevelB w="152400" h="7937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Арка 142"/>
          <p:cNvSpPr/>
          <p:nvPr/>
        </p:nvSpPr>
        <p:spPr>
          <a:xfrm>
            <a:off x="6715140" y="2000246"/>
            <a:ext cx="1428760" cy="1428760"/>
          </a:xfrm>
          <a:prstGeom prst="blockArc">
            <a:avLst>
              <a:gd name="adj1" fmla="val 8907032"/>
              <a:gd name="adj2" fmla="val 1625840"/>
              <a:gd name="adj3" fmla="val 26708"/>
            </a:avLst>
          </a:prstGeom>
          <a:solidFill>
            <a:schemeClr val="bg1">
              <a:lumMod val="95000"/>
            </a:schemeClr>
          </a:solidFill>
          <a:ln>
            <a:noFill/>
          </a:ln>
          <a:effectLst>
            <a:outerShdw blurRad="44450" dist="27940" dir="5400000" algn="ctr">
              <a:srgbClr val="000000">
                <a:alpha val="32000"/>
              </a:srgbClr>
            </a:outerShdw>
          </a:effectLst>
          <a:scene3d>
            <a:camera prst="orthographicFront">
              <a:rot lat="861183" lon="2298749" rev="21380611"/>
            </a:camera>
            <a:lightRig rig="freezing" dir="t"/>
          </a:scene3d>
          <a:sp3d extrusionH="50800" prstMaterial="dkEdge">
            <a:bevelB w="444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4" name="Арка 143"/>
          <p:cNvSpPr/>
          <p:nvPr/>
        </p:nvSpPr>
        <p:spPr>
          <a:xfrm>
            <a:off x="6357950" y="1643056"/>
            <a:ext cx="2286016" cy="2214578"/>
          </a:xfrm>
          <a:prstGeom prst="blockArc">
            <a:avLst>
              <a:gd name="adj1" fmla="val 10915095"/>
              <a:gd name="adj2" fmla="val 20582519"/>
              <a:gd name="adj3" fmla="val 27506"/>
            </a:avLst>
          </a:prstGeom>
          <a:solidFill>
            <a:schemeClr val="bg1">
              <a:lumMod val="95000"/>
            </a:schemeClr>
          </a:solidFill>
          <a:ln>
            <a:noFill/>
          </a:ln>
          <a:effectLst>
            <a:outerShdw blurRad="44450" dist="27940" dir="5400000" algn="ctr">
              <a:srgbClr val="000000">
                <a:alpha val="32000"/>
              </a:srgbClr>
            </a:outerShdw>
          </a:effectLst>
          <a:scene3d>
            <a:camera prst="orthographicFront">
              <a:rot lat="20868300" lon="19317425" rev="2117990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9" name="Группа 49"/>
          <p:cNvGrpSpPr/>
          <p:nvPr/>
        </p:nvGrpSpPr>
        <p:grpSpPr>
          <a:xfrm rot="5400000">
            <a:off x="7393801" y="2464593"/>
            <a:ext cx="357190" cy="428628"/>
            <a:chOff x="1071538" y="2000246"/>
            <a:chExt cx="928694" cy="1285885"/>
          </a:xfrm>
        </p:grpSpPr>
        <p:sp>
          <p:nvSpPr>
            <p:cNvPr id="146" name="Кольцо 145"/>
            <p:cNvSpPr/>
            <p:nvPr/>
          </p:nvSpPr>
          <p:spPr>
            <a:xfrm>
              <a:off x="1071538" y="2357436"/>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7" name="Кольцо 146"/>
            <p:cNvSpPr/>
            <p:nvPr/>
          </p:nvSpPr>
          <p:spPr>
            <a:xfrm>
              <a:off x="1071538" y="2285998"/>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8" name="Кольцо 147"/>
            <p:cNvSpPr/>
            <p:nvPr/>
          </p:nvSpPr>
          <p:spPr>
            <a:xfrm>
              <a:off x="1071538" y="2214560"/>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9" name="Кольцо 148"/>
            <p:cNvSpPr/>
            <p:nvPr/>
          </p:nvSpPr>
          <p:spPr>
            <a:xfrm>
              <a:off x="1071538" y="2143122"/>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0" name="Кольцо 149"/>
            <p:cNvSpPr/>
            <p:nvPr/>
          </p:nvSpPr>
          <p:spPr>
            <a:xfrm>
              <a:off x="1071538" y="2071684"/>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1" name="Кольцо 150"/>
            <p:cNvSpPr/>
            <p:nvPr/>
          </p:nvSpPr>
          <p:spPr>
            <a:xfrm>
              <a:off x="1071538" y="2000246"/>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52" name="Скругленный прямоугольник 151"/>
          <p:cNvSpPr/>
          <p:nvPr/>
        </p:nvSpPr>
        <p:spPr>
          <a:xfrm>
            <a:off x="7215206" y="2571750"/>
            <a:ext cx="285752" cy="285752"/>
          </a:xfrm>
          <a:prstGeom prst="roundRect">
            <a:avLst>
              <a:gd name="adj" fmla="val 50000"/>
            </a:avLst>
          </a:prstGeom>
          <a:solidFill>
            <a:schemeClr val="bg1">
              <a:lumMod val="65000"/>
            </a:schemeClr>
          </a:solidFill>
          <a:ln>
            <a:noFill/>
          </a:ln>
          <a:effectLst/>
          <a:scene3d>
            <a:camera prst="orthographicFront">
              <a:rot lat="590792" lon="1790911" rev="21494771"/>
            </a:camera>
            <a:lightRig rig="freezing" dir="t"/>
          </a:scene3d>
          <a:sp3d extrusionH="44450" prstMaterial="metal">
            <a:bevelT w="165100" h="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Скругленный прямоугольник 152"/>
          <p:cNvSpPr/>
          <p:nvPr/>
        </p:nvSpPr>
        <p:spPr>
          <a:xfrm>
            <a:off x="6715140" y="2428874"/>
            <a:ext cx="142876" cy="142876"/>
          </a:xfrm>
          <a:prstGeom prst="roundRect">
            <a:avLst>
              <a:gd name="adj" fmla="val 50000"/>
            </a:avLst>
          </a:prstGeom>
          <a:solidFill>
            <a:schemeClr val="bg1">
              <a:lumMod val="65000"/>
            </a:schemeClr>
          </a:solidFill>
          <a:ln>
            <a:noFill/>
          </a:ln>
          <a:effectLst/>
          <a:scene3d>
            <a:camera prst="orthographicFront">
              <a:rot lat="890651" lon="1781427" rev="21492730"/>
            </a:camera>
            <a:lightRig rig="freezing" dir="t"/>
          </a:scene3d>
          <a:sp3d prstMaterial="dkEdge">
            <a:bevelT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Скругленный прямоугольник 153"/>
          <p:cNvSpPr/>
          <p:nvPr/>
        </p:nvSpPr>
        <p:spPr>
          <a:xfrm>
            <a:off x="7715272" y="2571750"/>
            <a:ext cx="142876" cy="142876"/>
          </a:xfrm>
          <a:prstGeom prst="roundRect">
            <a:avLst>
              <a:gd name="adj" fmla="val 50000"/>
            </a:avLst>
          </a:prstGeom>
          <a:solidFill>
            <a:schemeClr val="bg1">
              <a:lumMod val="65000"/>
            </a:schemeClr>
          </a:solidFill>
          <a:ln>
            <a:noFill/>
          </a:ln>
          <a:effectLst/>
          <a:scene3d>
            <a:camera prst="orthographicFront">
              <a:rot lat="890651" lon="1781427" rev="21492730"/>
            </a:camera>
            <a:lightRig rig="freezing" dir="t"/>
          </a:scene3d>
          <a:sp3d prstMaterial="dkEdge">
            <a:bevelT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Скругленный прямоугольник 154"/>
          <p:cNvSpPr/>
          <p:nvPr/>
        </p:nvSpPr>
        <p:spPr>
          <a:xfrm>
            <a:off x="6143636" y="1571618"/>
            <a:ext cx="2286016" cy="1714512"/>
          </a:xfrm>
          <a:prstGeom prst="roundRect">
            <a:avLst>
              <a:gd name="adj" fmla="val 10813"/>
            </a:avLst>
          </a:prstGeom>
          <a:solidFill>
            <a:schemeClr val="bg1">
              <a:lumMod val="50000"/>
            </a:schemeClr>
          </a:solidFill>
          <a:ln>
            <a:noFill/>
          </a:ln>
          <a:effectLst/>
          <a:scene3d>
            <a:camera prst="perspectiveFront" fov="3300000">
              <a:rot lat="900000" lon="2100000" rev="0"/>
            </a:camera>
            <a:lightRig rig="flood" dir="t">
              <a:rot lat="0" lon="0" rev="13800000"/>
            </a:lightRig>
          </a:scene3d>
          <a:sp3d extrusionH="57150" prstMaterial="clear">
            <a:bevelT w="82550" h="63500" prst="cross"/>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6" name="Picture 3"/>
          <p:cNvPicPr>
            <a:picLocks noChangeAspect="1" noChangeArrowheads="1"/>
          </p:cNvPicPr>
          <p:nvPr/>
        </p:nvPicPr>
        <p:blipFill>
          <a:blip r:embed="rId4" cstate="print">
            <a:clrChange>
              <a:clrFrom>
                <a:srgbClr val="FFFFFF"/>
              </a:clrFrom>
              <a:clrTo>
                <a:srgbClr val="FFFFFF">
                  <a:alpha val="0"/>
                </a:srgbClr>
              </a:clrTo>
            </a:clrChange>
            <a:lum bright="-10000" contrast="40000"/>
          </a:blip>
          <a:srcRect l="42708" t="10000" r="35417" b="73333"/>
          <a:stretch>
            <a:fillRect/>
          </a:stretch>
        </p:blipFill>
        <p:spPr bwMode="auto">
          <a:xfrm>
            <a:off x="6429388" y="1643056"/>
            <a:ext cx="1857388" cy="928694"/>
          </a:xfrm>
          <a:prstGeom prst="rect">
            <a:avLst/>
          </a:prstGeom>
          <a:noFill/>
          <a:ln w="9525">
            <a:noFill/>
            <a:miter lim="800000"/>
            <a:headEnd/>
            <a:tailEnd/>
          </a:ln>
          <a:effectLst/>
          <a:scene3d>
            <a:camera prst="orthographicFront">
              <a:rot lat="600000" lon="2106000" rev="54000"/>
            </a:camera>
            <a:lightRig rig="threePt" dir="t"/>
          </a:scene3d>
        </p:spPr>
      </p:pic>
      <p:grpSp>
        <p:nvGrpSpPr>
          <p:cNvPr id="10" name="Группа 156"/>
          <p:cNvGrpSpPr/>
          <p:nvPr/>
        </p:nvGrpSpPr>
        <p:grpSpPr>
          <a:xfrm>
            <a:off x="6607984" y="2221227"/>
            <a:ext cx="1464478" cy="942686"/>
            <a:chOff x="4914712" y="285734"/>
            <a:chExt cx="1464478" cy="942686"/>
          </a:xfrm>
        </p:grpSpPr>
        <p:grpSp>
          <p:nvGrpSpPr>
            <p:cNvPr id="11" name="Группа 169"/>
            <p:cNvGrpSpPr/>
            <p:nvPr/>
          </p:nvGrpSpPr>
          <p:grpSpPr>
            <a:xfrm>
              <a:off x="4914712" y="285734"/>
              <a:ext cx="1051303" cy="346122"/>
              <a:chOff x="3271260" y="3503705"/>
              <a:chExt cx="1051303" cy="346122"/>
            </a:xfrm>
          </p:grpSpPr>
          <p:sp>
            <p:nvSpPr>
              <p:cNvPr id="161" name="Стрелка вправо 160"/>
              <p:cNvSpPr/>
              <p:nvPr/>
            </p:nvSpPr>
            <p:spPr>
              <a:xfrm rot="12952160">
                <a:off x="3271260" y="3804108"/>
                <a:ext cx="1051303" cy="45719"/>
              </a:xfrm>
              <a:prstGeom prst="rightArrow">
                <a:avLst>
                  <a:gd name="adj1" fmla="val 100000"/>
                  <a:gd name="adj2" fmla="val 978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w="1778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Ромб 161"/>
              <p:cNvSpPr/>
              <p:nvPr/>
            </p:nvSpPr>
            <p:spPr>
              <a:xfrm rot="18435137">
                <a:off x="3377883" y="3414187"/>
                <a:ext cx="102221" cy="281258"/>
              </a:xfrm>
              <a:prstGeom prst="diamo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9" name="Стрелка вправо 158"/>
            <p:cNvSpPr/>
            <p:nvPr/>
          </p:nvSpPr>
          <p:spPr>
            <a:xfrm rot="12952160">
              <a:off x="5779930" y="953278"/>
              <a:ext cx="358131" cy="93674"/>
            </a:xfrm>
            <a:prstGeom prst="rightArrow">
              <a:avLst>
                <a:gd name="adj1" fmla="val 100000"/>
                <a:gd name="adj2" fmla="val 978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w="1778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Стрелка вправо 159"/>
            <p:cNvSpPr/>
            <p:nvPr/>
          </p:nvSpPr>
          <p:spPr>
            <a:xfrm rot="12952160">
              <a:off x="5987373" y="1103009"/>
              <a:ext cx="391817" cy="125411"/>
            </a:xfrm>
            <a:prstGeom prst="rightArrow">
              <a:avLst>
                <a:gd name="adj1" fmla="val 100000"/>
                <a:gd name="adj2" fmla="val 97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3" name="Скругленный прямоугольник 162"/>
          <p:cNvSpPr/>
          <p:nvPr/>
        </p:nvSpPr>
        <p:spPr>
          <a:xfrm>
            <a:off x="7143768" y="2643188"/>
            <a:ext cx="214314" cy="214314"/>
          </a:xfrm>
          <a:prstGeom prst="roundRect">
            <a:avLst>
              <a:gd name="adj" fmla="val 50000"/>
            </a:avLst>
          </a:prstGeom>
          <a:solidFill>
            <a:schemeClr val="bg1">
              <a:lumMod val="65000"/>
            </a:schemeClr>
          </a:solidFill>
          <a:ln>
            <a:noFill/>
          </a:ln>
          <a:effectLst/>
          <a:scene3d>
            <a:camera prst="orthographicFront">
              <a:rot lat="590792" lon="1790911" rev="21494771"/>
            </a:camera>
            <a:lightRig rig="freezing" dir="t"/>
          </a:scene3d>
          <a:sp3d extrusionH="44450" prstMaterial="metal">
            <a:bevelT w="184150" h="196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4" name="Скругленный прямоугольник 163"/>
          <p:cNvSpPr/>
          <p:nvPr/>
        </p:nvSpPr>
        <p:spPr>
          <a:xfrm>
            <a:off x="6164296" y="3214692"/>
            <a:ext cx="2214578" cy="500066"/>
          </a:xfrm>
          <a:prstGeom prst="roundRect">
            <a:avLst/>
          </a:prstGeom>
          <a:solidFill>
            <a:schemeClr val="tx1">
              <a:lumMod val="95000"/>
              <a:lumOff val="5000"/>
            </a:schemeClr>
          </a:solidFill>
          <a:ln>
            <a:noFill/>
          </a:ln>
          <a:effectLst/>
          <a:scene3d>
            <a:camera prst="perspectiveFront" fov="3600000">
              <a:rot lat="120000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Скругленный прямоугольник 164"/>
          <p:cNvSpPr/>
          <p:nvPr/>
        </p:nvSpPr>
        <p:spPr>
          <a:xfrm>
            <a:off x="6735800" y="3336909"/>
            <a:ext cx="857256" cy="285752"/>
          </a:xfrm>
          <a:prstGeom prst="roundRect">
            <a:avLst/>
          </a:prstGeom>
          <a:solidFill>
            <a:schemeClr val="tx1">
              <a:lumMod val="95000"/>
              <a:lumOff val="5000"/>
            </a:schemeClr>
          </a:solidFill>
          <a:ln>
            <a:noFill/>
          </a:ln>
          <a:effectLst>
            <a:outerShdw blurRad="184150" dist="241300" dir="11520000" sx="110000" sy="110000" algn="ctr">
              <a:srgbClr val="000000">
                <a:alpha val="18000"/>
              </a:srgbClr>
            </a:outerShdw>
          </a:effectLst>
          <a:scene3d>
            <a:camera prst="perspectiveFront" fov="3600000">
              <a:rot lat="900000" lon="2100000" rev="21420000"/>
            </a:camera>
            <a:lightRig rig="flood" dir="t">
              <a:rot lat="0" lon="0" rev="13800000"/>
            </a:lightRig>
          </a:scene3d>
          <a:sp3d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Скругленный прямоугольник 165"/>
          <p:cNvSpPr/>
          <p:nvPr/>
        </p:nvSpPr>
        <p:spPr>
          <a:xfrm rot="21394924">
            <a:off x="7439850" y="3632990"/>
            <a:ext cx="357190" cy="357190"/>
          </a:xfrm>
          <a:prstGeom prst="roundRect">
            <a:avLst>
              <a:gd name="adj" fmla="val 50000"/>
            </a:avLst>
          </a:prstGeom>
          <a:solidFill>
            <a:srgbClr val="9E0000"/>
          </a:solidFill>
          <a:ln>
            <a:noFill/>
          </a:ln>
          <a:effectLst>
            <a:outerShdw blurRad="184150" dist="241300" dir="11520000" sx="110000" sy="110000" algn="ctr">
              <a:srgbClr val="000000">
                <a:alpha val="18000"/>
              </a:srgbClr>
            </a:outerShdw>
          </a:effectLst>
          <a:scene3d>
            <a:camera prst="perspectiveFront" fov="3600000">
              <a:rot lat="900000" lon="2100000" rev="0"/>
            </a:camera>
            <a:lightRig rig="flood" dir="t"/>
          </a:scene3d>
          <a:sp3d extrusionH="107950" prstMaterial="dkEdge">
            <a:bevelT w="146050" h="298450" prst="slope"/>
            <a:bevelB w="139700" h="2032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Скругленный прямоугольник 166"/>
          <p:cNvSpPr/>
          <p:nvPr/>
        </p:nvSpPr>
        <p:spPr>
          <a:xfrm rot="21394924">
            <a:off x="6153966" y="3296460"/>
            <a:ext cx="357190" cy="357190"/>
          </a:xfrm>
          <a:prstGeom prst="roundRect">
            <a:avLst>
              <a:gd name="adj" fmla="val 50000"/>
            </a:avLst>
          </a:prstGeom>
          <a:solidFill>
            <a:schemeClr val="bg2">
              <a:lumMod val="10000"/>
            </a:schemeClr>
          </a:solidFill>
          <a:ln>
            <a:noFill/>
          </a:ln>
          <a:effectLst>
            <a:outerShdw blurRad="184150" dist="241300" dir="11520000" sx="110000" sy="110000" algn="ctr">
              <a:srgbClr val="000000">
                <a:alpha val="18000"/>
              </a:srgbClr>
            </a:outerShdw>
          </a:effectLst>
          <a:scene3d>
            <a:camera prst="perspectiveFront" fov="3600000">
              <a:rot lat="900000" lon="2100000" rev="0"/>
            </a:camera>
            <a:lightRig rig="flood" dir="t">
              <a:rot lat="0" lon="0" rev="13800000"/>
            </a:lightRig>
          </a:scene3d>
          <a:sp3d extrusionH="107950" prstMaterial="plastic">
            <a:bevelT w="146050" h="298450" prst="slope"/>
            <a:bevelB w="139700" h="2032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9" name="TextBox 168"/>
          <p:cNvSpPr txBox="1"/>
          <p:nvPr/>
        </p:nvSpPr>
        <p:spPr>
          <a:xfrm>
            <a:off x="7000892" y="3286130"/>
            <a:ext cx="571504" cy="400110"/>
          </a:xfrm>
          <a:prstGeom prst="rect">
            <a:avLst/>
          </a:prstGeom>
          <a:noFill/>
          <a:effectLst>
            <a:outerShdw blurRad="50800" dist="38100" dir="2700000" algn="tl" rotWithShape="0">
              <a:prstClr val="black">
                <a:alpha val="40000"/>
              </a:prstClr>
            </a:outerShdw>
          </a:effectLst>
          <a:scene3d>
            <a:camera prst="orthographicFront">
              <a:rot lat="1500000" lon="1500001" rev="0"/>
            </a:camera>
            <a:lightRig rig="flat" dir="t"/>
          </a:scene3d>
          <a:sp3d prstMaterial="clear"/>
        </p:spPr>
        <p:txBody>
          <a:bodyPr wrap="square" rtlCol="0">
            <a:spAutoFit/>
          </a:bodyPr>
          <a:lstStyle/>
          <a:p>
            <a:r>
              <a:rPr lang="ru-RU" sz="2000" dirty="0" smtClean="0">
                <a:solidFill>
                  <a:schemeClr val="bg1"/>
                </a:solidFill>
                <a:effectLst>
                  <a:outerShdw blurRad="38100" dist="38100" dir="2700000" algn="tl">
                    <a:srgbClr val="000000">
                      <a:alpha val="43137"/>
                    </a:srgbClr>
                  </a:outerShdw>
                </a:effectLst>
              </a:rPr>
              <a:t>А</a:t>
            </a:r>
            <a:endParaRPr lang="ru-RU" sz="2000" dirty="0">
              <a:solidFill>
                <a:schemeClr val="bg1"/>
              </a:solidFill>
              <a:effectLst>
                <a:outerShdw blurRad="38100" dist="38100" dir="2700000" algn="tl">
                  <a:srgbClr val="000000">
                    <a:alpha val="43137"/>
                  </a:srgbClr>
                </a:outerShdw>
              </a:effectLst>
            </a:endParaRPr>
          </a:p>
        </p:txBody>
      </p:sp>
      <p:sp>
        <p:nvSpPr>
          <p:cNvPr id="208" name="Полилиния 207"/>
          <p:cNvSpPr/>
          <p:nvPr/>
        </p:nvSpPr>
        <p:spPr>
          <a:xfrm>
            <a:off x="5278244" y="1647829"/>
            <a:ext cx="1066800" cy="2209806"/>
          </a:xfrm>
          <a:custGeom>
            <a:avLst/>
            <a:gdLst>
              <a:gd name="connsiteX0" fmla="*/ 375424 w 1066800"/>
              <a:gd name="connsiteY0" fmla="*/ 18585 h 2263697"/>
              <a:gd name="connsiteX1" fmla="*/ 576146 w 1066800"/>
              <a:gd name="connsiteY1" fmla="*/ 29737 h 2263697"/>
              <a:gd name="connsiteX2" fmla="*/ 665356 w 1066800"/>
              <a:gd name="connsiteY2" fmla="*/ 197005 h 2263697"/>
              <a:gd name="connsiteX3" fmla="*/ 564995 w 1066800"/>
              <a:gd name="connsiteY3" fmla="*/ 486937 h 2263697"/>
              <a:gd name="connsiteX4" fmla="*/ 464634 w 1066800"/>
              <a:gd name="connsiteY4" fmla="*/ 754566 h 2263697"/>
              <a:gd name="connsiteX5" fmla="*/ 330819 w 1066800"/>
              <a:gd name="connsiteY5" fmla="*/ 1379034 h 2263697"/>
              <a:gd name="connsiteX6" fmla="*/ 319668 w 1066800"/>
              <a:gd name="connsiteY6" fmla="*/ 1813932 h 2263697"/>
              <a:gd name="connsiteX7" fmla="*/ 29736 w 1066800"/>
              <a:gd name="connsiteY7" fmla="*/ 2070410 h 2263697"/>
              <a:gd name="connsiteX8" fmla="*/ 141249 w 1066800"/>
              <a:gd name="connsiteY8" fmla="*/ 2215376 h 2263697"/>
              <a:gd name="connsiteX9" fmla="*/ 464634 w 1066800"/>
              <a:gd name="connsiteY9" fmla="*/ 2259980 h 2263697"/>
              <a:gd name="connsiteX10" fmla="*/ 799171 w 1066800"/>
              <a:gd name="connsiteY10" fmla="*/ 2193073 h 2263697"/>
              <a:gd name="connsiteX11" fmla="*/ 977590 w 1066800"/>
              <a:gd name="connsiteY11" fmla="*/ 2193073 h 2263697"/>
              <a:gd name="connsiteX12" fmla="*/ 776868 w 1066800"/>
              <a:gd name="connsiteY12" fmla="*/ 2014654 h 2263697"/>
              <a:gd name="connsiteX13" fmla="*/ 1066800 w 1066800"/>
              <a:gd name="connsiteY13" fmla="*/ 1903141 h 226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6800" h="2263697">
                <a:moveTo>
                  <a:pt x="375424" y="18585"/>
                </a:moveTo>
                <a:cubicBezTo>
                  <a:pt x="451624" y="9292"/>
                  <a:pt x="527824" y="0"/>
                  <a:pt x="576146" y="29737"/>
                </a:cubicBezTo>
                <a:cubicBezTo>
                  <a:pt x="624468" y="59474"/>
                  <a:pt x="667215" y="120805"/>
                  <a:pt x="665356" y="197005"/>
                </a:cubicBezTo>
                <a:cubicBezTo>
                  <a:pt x="663498" y="273205"/>
                  <a:pt x="598449" y="394010"/>
                  <a:pt x="564995" y="486937"/>
                </a:cubicBezTo>
                <a:cubicBezTo>
                  <a:pt x="531541" y="579864"/>
                  <a:pt x="503663" y="605883"/>
                  <a:pt x="464634" y="754566"/>
                </a:cubicBezTo>
                <a:cubicBezTo>
                  <a:pt x="425605" y="903249"/>
                  <a:pt x="354980" y="1202473"/>
                  <a:pt x="330819" y="1379034"/>
                </a:cubicBezTo>
                <a:cubicBezTo>
                  <a:pt x="306658" y="1555595"/>
                  <a:pt x="369849" y="1698703"/>
                  <a:pt x="319668" y="1813932"/>
                </a:cubicBezTo>
                <a:cubicBezTo>
                  <a:pt x="269488" y="1929161"/>
                  <a:pt x="59473" y="2003503"/>
                  <a:pt x="29736" y="2070410"/>
                </a:cubicBezTo>
                <a:cubicBezTo>
                  <a:pt x="0" y="2137317"/>
                  <a:pt x="68766" y="2183781"/>
                  <a:pt x="141249" y="2215376"/>
                </a:cubicBezTo>
                <a:cubicBezTo>
                  <a:pt x="213732" y="2246971"/>
                  <a:pt x="354980" y="2263697"/>
                  <a:pt x="464634" y="2259980"/>
                </a:cubicBezTo>
                <a:cubicBezTo>
                  <a:pt x="574288" y="2256263"/>
                  <a:pt x="713678" y="2204224"/>
                  <a:pt x="799171" y="2193073"/>
                </a:cubicBezTo>
                <a:cubicBezTo>
                  <a:pt x="884664" y="2181922"/>
                  <a:pt x="981307" y="2222809"/>
                  <a:pt x="977590" y="2193073"/>
                </a:cubicBezTo>
                <a:cubicBezTo>
                  <a:pt x="973873" y="2163337"/>
                  <a:pt x="762000" y="2062976"/>
                  <a:pt x="776868" y="2014654"/>
                </a:cubicBezTo>
                <a:cubicBezTo>
                  <a:pt x="791736" y="1966332"/>
                  <a:pt x="929268" y="1934736"/>
                  <a:pt x="1066800" y="1903141"/>
                </a:cubicBezTo>
              </a:path>
            </a:pathLst>
          </a:custGeom>
          <a:ln w="38100">
            <a:solidFill>
              <a:schemeClr val="bg2">
                <a:lumMod val="25000"/>
              </a:schemeClr>
            </a:solidFill>
          </a:ln>
          <a:effectLst>
            <a:outerShdw blurRad="50800" dist="38100" dir="2700000" algn="tl" rotWithShape="0">
              <a:prstClr val="black">
                <a:alpha val="40000"/>
              </a:prstClr>
            </a:outerShdw>
          </a:effectLst>
          <a:scene3d>
            <a:camera prst="orthographicFront"/>
            <a:lightRig rig="threePt" dir="t"/>
          </a:scene3d>
          <a:sp3d>
            <a:bevelT w="31750" h="13335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6" name="Полилиния 205"/>
          <p:cNvSpPr/>
          <p:nvPr/>
        </p:nvSpPr>
        <p:spPr>
          <a:xfrm>
            <a:off x="4078840" y="4123631"/>
            <a:ext cx="1136102" cy="582202"/>
          </a:xfrm>
          <a:custGeom>
            <a:avLst/>
            <a:gdLst>
              <a:gd name="connsiteX0" fmla="*/ 0 w 1160980"/>
              <a:gd name="connsiteY0" fmla="*/ 159249 h 582202"/>
              <a:gd name="connsiteX1" fmla="*/ 154113 w 1160980"/>
              <a:gd name="connsiteY1" fmla="*/ 15411 h 582202"/>
              <a:gd name="connsiteX2" fmla="*/ 297951 w 1160980"/>
              <a:gd name="connsiteY2" fmla="*/ 251717 h 582202"/>
              <a:gd name="connsiteX3" fmla="*/ 585627 w 1160980"/>
              <a:gd name="connsiteY3" fmla="*/ 539393 h 582202"/>
              <a:gd name="connsiteX4" fmla="*/ 1037690 w 1160980"/>
              <a:gd name="connsiteY4" fmla="*/ 508571 h 582202"/>
              <a:gd name="connsiteX5" fmla="*/ 1109609 w 1160980"/>
              <a:gd name="connsiteY5" fmla="*/ 333910 h 582202"/>
              <a:gd name="connsiteX6" fmla="*/ 1160980 w 1160980"/>
              <a:gd name="connsiteY6" fmla="*/ 313362 h 5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980" h="582202">
                <a:moveTo>
                  <a:pt x="0" y="159249"/>
                </a:moveTo>
                <a:cubicBezTo>
                  <a:pt x="52227" y="79624"/>
                  <a:pt x="104455" y="0"/>
                  <a:pt x="154113" y="15411"/>
                </a:cubicBezTo>
                <a:cubicBezTo>
                  <a:pt x="203772" y="30822"/>
                  <a:pt x="226032" y="164387"/>
                  <a:pt x="297951" y="251717"/>
                </a:cubicBezTo>
                <a:cubicBezTo>
                  <a:pt x="369870" y="339047"/>
                  <a:pt x="462337" y="496584"/>
                  <a:pt x="585627" y="539393"/>
                </a:cubicBezTo>
                <a:cubicBezTo>
                  <a:pt x="708917" y="582202"/>
                  <a:pt x="950360" y="542818"/>
                  <a:pt x="1037690" y="508571"/>
                </a:cubicBezTo>
                <a:cubicBezTo>
                  <a:pt x="1125020" y="474324"/>
                  <a:pt x="1089061" y="366445"/>
                  <a:pt x="1109609" y="333910"/>
                </a:cubicBezTo>
                <a:cubicBezTo>
                  <a:pt x="1130157" y="301375"/>
                  <a:pt x="1145568" y="307368"/>
                  <a:pt x="1160980" y="31336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202" name="Picture 7"/>
          <p:cNvPicPr>
            <a:picLocks noChangeAspect="1" noChangeArrowheads="1"/>
          </p:cNvPicPr>
          <p:nvPr/>
        </p:nvPicPr>
        <p:blipFill>
          <a:blip r:embed="rId5" cstate="print">
            <a:clrChange>
              <a:clrFrom>
                <a:srgbClr val="FFFFFF"/>
              </a:clrFrom>
              <a:clrTo>
                <a:srgbClr val="FFFFFF">
                  <a:alpha val="0"/>
                </a:srgbClr>
              </a:clrTo>
            </a:clrChange>
          </a:blip>
          <a:srcRect l="17500" t="26750" r="73750" b="36250"/>
          <a:stretch>
            <a:fillRect/>
          </a:stretch>
        </p:blipFill>
        <p:spPr bwMode="auto">
          <a:xfrm rot="5780577">
            <a:off x="5664932" y="3479583"/>
            <a:ext cx="847062" cy="2238666"/>
          </a:xfrm>
          <a:prstGeom prst="rect">
            <a:avLst/>
          </a:prstGeom>
          <a:noFill/>
          <a:ln w="9525">
            <a:noFill/>
            <a:miter lim="800000"/>
            <a:headEnd/>
            <a:tailEnd/>
          </a:ln>
          <a:effectLst>
            <a:outerShdw blurRad="50800" dist="114300" dir="8340000" sx="101000" sy="101000" kx="-1200000" algn="bl" rotWithShape="0">
              <a:prstClr val="black">
                <a:alpha val="20000"/>
              </a:prstClr>
            </a:outerShdw>
          </a:effectLst>
        </p:spPr>
      </p:pic>
      <p:sp>
        <p:nvSpPr>
          <p:cNvPr id="220" name="Полилиния 219"/>
          <p:cNvSpPr/>
          <p:nvPr/>
        </p:nvSpPr>
        <p:spPr>
          <a:xfrm>
            <a:off x="7072330" y="3830817"/>
            <a:ext cx="1633306" cy="1219200"/>
          </a:xfrm>
          <a:custGeom>
            <a:avLst/>
            <a:gdLst>
              <a:gd name="connsiteX0" fmla="*/ 0 w 1667838"/>
              <a:gd name="connsiteY0" fmla="*/ 873304 h 1219200"/>
              <a:gd name="connsiteX1" fmla="*/ 256854 w 1667838"/>
              <a:gd name="connsiteY1" fmla="*/ 996594 h 1219200"/>
              <a:gd name="connsiteX2" fmla="*/ 133564 w 1667838"/>
              <a:gd name="connsiteY2" fmla="*/ 1109609 h 1219200"/>
              <a:gd name="connsiteX3" fmla="*/ 554804 w 1667838"/>
              <a:gd name="connsiteY3" fmla="*/ 1212351 h 1219200"/>
              <a:gd name="connsiteX4" fmla="*/ 1294544 w 1667838"/>
              <a:gd name="connsiteY4" fmla="*/ 1068513 h 1219200"/>
              <a:gd name="connsiteX5" fmla="*/ 1654139 w 1667838"/>
              <a:gd name="connsiteY5" fmla="*/ 739740 h 1219200"/>
              <a:gd name="connsiteX6" fmla="*/ 1212350 w 1667838"/>
              <a:gd name="connsiteY6" fmla="*/ 482886 h 1219200"/>
              <a:gd name="connsiteX7" fmla="*/ 595901 w 1667838"/>
              <a:gd name="connsiteY7" fmla="*/ 554805 h 1219200"/>
              <a:gd name="connsiteX8" fmla="*/ 308224 w 1667838"/>
              <a:gd name="connsiteY8" fmla="*/ 452063 h 1219200"/>
              <a:gd name="connsiteX9" fmla="*/ 400692 w 1667838"/>
              <a:gd name="connsiteY9" fmla="*/ 246580 h 1219200"/>
              <a:gd name="connsiteX10" fmla="*/ 431514 w 1667838"/>
              <a:gd name="connsiteY10" fmla="*/ 92468 h 1219200"/>
              <a:gd name="connsiteX11" fmla="*/ 575353 w 1667838"/>
              <a:gd name="connsiteY11"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7838" h="1219200">
                <a:moveTo>
                  <a:pt x="0" y="873304"/>
                </a:moveTo>
                <a:cubicBezTo>
                  <a:pt x="117296" y="915257"/>
                  <a:pt x="234593" y="957210"/>
                  <a:pt x="256854" y="996594"/>
                </a:cubicBezTo>
                <a:cubicBezTo>
                  <a:pt x="279115" y="1035978"/>
                  <a:pt x="83906" y="1073650"/>
                  <a:pt x="133564" y="1109609"/>
                </a:cubicBezTo>
                <a:cubicBezTo>
                  <a:pt x="183222" y="1145568"/>
                  <a:pt x="361307" y="1219200"/>
                  <a:pt x="554804" y="1212351"/>
                </a:cubicBezTo>
                <a:cubicBezTo>
                  <a:pt x="748301" y="1205502"/>
                  <a:pt x="1111322" y="1147281"/>
                  <a:pt x="1294544" y="1068513"/>
                </a:cubicBezTo>
                <a:cubicBezTo>
                  <a:pt x="1477766" y="989745"/>
                  <a:pt x="1667838" y="837345"/>
                  <a:pt x="1654139" y="739740"/>
                </a:cubicBezTo>
                <a:cubicBezTo>
                  <a:pt x="1640440" y="642135"/>
                  <a:pt x="1388723" y="513709"/>
                  <a:pt x="1212350" y="482886"/>
                </a:cubicBezTo>
                <a:cubicBezTo>
                  <a:pt x="1035977" y="452064"/>
                  <a:pt x="746589" y="559942"/>
                  <a:pt x="595901" y="554805"/>
                </a:cubicBezTo>
                <a:cubicBezTo>
                  <a:pt x="445213" y="549668"/>
                  <a:pt x="340759" y="503434"/>
                  <a:pt x="308224" y="452063"/>
                </a:cubicBezTo>
                <a:cubicBezTo>
                  <a:pt x="275689" y="400692"/>
                  <a:pt x="380144" y="306512"/>
                  <a:pt x="400692" y="246580"/>
                </a:cubicBezTo>
                <a:cubicBezTo>
                  <a:pt x="421240" y="186648"/>
                  <a:pt x="402404" y="133565"/>
                  <a:pt x="431514" y="92468"/>
                </a:cubicBezTo>
                <a:cubicBezTo>
                  <a:pt x="460624" y="51371"/>
                  <a:pt x="517988" y="25685"/>
                  <a:pt x="575353" y="0"/>
                </a:cubicBezTo>
              </a:path>
            </a:pathLst>
          </a:custGeom>
          <a:ln w="38100" cap="rnd">
            <a:solidFill>
              <a:schemeClr val="bg2">
                <a:lumMod val="2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8" name="Заголовок 1"/>
          <p:cNvSpPr txBox="1">
            <a:spLocks/>
          </p:cNvSpPr>
          <p:nvPr/>
        </p:nvSpPr>
        <p:spPr>
          <a:xfrm>
            <a:off x="0" y="1"/>
            <a:ext cx="9144000" cy="1000113"/>
          </a:xfrm>
          <a:prstGeom prst="rect">
            <a:avLst/>
          </a:prstGeom>
          <a:gradFill flip="none" rotWithShape="1">
            <a:gsLst>
              <a:gs pos="16000">
                <a:schemeClr val="tx1">
                  <a:lumMod val="65000"/>
                  <a:lumOff val="35000"/>
                  <a:shade val="30000"/>
                  <a:satMod val="115000"/>
                </a:schemeClr>
              </a:gs>
              <a:gs pos="47000">
                <a:schemeClr val="tx1">
                  <a:lumMod val="65000"/>
                  <a:lumOff val="35000"/>
                  <a:shade val="67500"/>
                  <a:satMod val="115000"/>
                </a:schemeClr>
              </a:gs>
              <a:gs pos="100000">
                <a:schemeClr val="tx1">
                  <a:lumMod val="65000"/>
                  <a:lumOff val="35000"/>
                  <a:shade val="100000"/>
                  <a:satMod val="115000"/>
                  <a:alpha val="53000"/>
                </a:schemeClr>
              </a:gs>
            </a:gsLst>
            <a:lin ang="5400000" scaled="1"/>
            <a:tileRect/>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600"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mj-lt"/>
                <a:ea typeface="+mj-ea"/>
                <a:cs typeface="+mj-cs"/>
              </a:rPr>
              <a:t>По данным опыта определите на сколько </a:t>
            </a:r>
            <a:r>
              <a:rPr lang="ru-RU" sz="2600" dirty="0" smtClean="0">
                <a:solidFill>
                  <a:schemeClr val="bg1"/>
                </a:solidFill>
                <a:effectLst>
                  <a:reflection blurRad="6350" stA="55000" endA="300" endPos="45500" dir="5400000" sy="-100000" algn="bl" rotWithShape="0"/>
                </a:effectLst>
                <a:latin typeface="+mj-lt"/>
                <a:ea typeface="+mj-ea"/>
                <a:cs typeface="+mj-cs"/>
              </a:rPr>
              <a:t> и как </a:t>
            </a:r>
            <a:r>
              <a:rPr kumimoji="0" lang="ru-RU" sz="2600"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mj-lt"/>
                <a:ea typeface="+mj-ea"/>
                <a:cs typeface="+mj-cs"/>
              </a:rPr>
              <a:t>изменилось сопротивление ползункового реостата, начертите схему цепи.</a:t>
            </a:r>
          </a:p>
        </p:txBody>
      </p:sp>
      <p:sp>
        <p:nvSpPr>
          <p:cNvPr id="139" name="TextBox 138"/>
          <p:cNvSpPr txBox="1"/>
          <p:nvPr/>
        </p:nvSpPr>
        <p:spPr>
          <a:xfrm>
            <a:off x="3143240" y="466208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85000"/>
                  </a:schemeClr>
                </a:solidFill>
                <a:effectLst>
                  <a:outerShdw blurRad="38100" dist="38100" dir="2700000" algn="tl">
                    <a:srgbClr val="000000">
                      <a:alpha val="43137"/>
                    </a:srgbClr>
                  </a:outerShdw>
                </a:effectLst>
              </a:rPr>
              <a:t>1  </a:t>
            </a:r>
            <a:r>
              <a:rPr lang="ru-RU" sz="1600" dirty="0" smtClean="0">
                <a:solidFill>
                  <a:schemeClr val="bg1">
                    <a:lumMod val="85000"/>
                  </a:schemeClr>
                </a:solidFill>
                <a:effectLst>
                  <a:outerShdw blurRad="38100" dist="38100" dir="2700000" algn="tl">
                    <a:srgbClr val="000000">
                      <a:alpha val="43137"/>
                    </a:srgbClr>
                  </a:outerShdw>
                </a:effectLst>
              </a:rPr>
              <a:t>Ом</a:t>
            </a:r>
            <a:endParaRPr lang="ru-RU" sz="1600" dirty="0">
              <a:solidFill>
                <a:schemeClr val="bg1">
                  <a:lumMod val="85000"/>
                </a:schemeClr>
              </a:solidFill>
              <a:effectLst>
                <a:outerShdw blurRad="38100" dist="38100" dir="2700000" algn="tl">
                  <a:srgbClr val="000000">
                    <a:alpha val="43137"/>
                  </a:srgbClr>
                </a:outerShdw>
              </a:effectLst>
            </a:endParaRPr>
          </a:p>
        </p:txBody>
      </p:sp>
      <p:sp>
        <p:nvSpPr>
          <p:cNvPr id="140" name="TextBox 139"/>
          <p:cNvSpPr txBox="1"/>
          <p:nvPr/>
        </p:nvSpPr>
        <p:spPr>
          <a:xfrm>
            <a:off x="6072198" y="4429138"/>
            <a:ext cx="714380" cy="338554"/>
          </a:xfrm>
          <a:prstGeom prst="rect">
            <a:avLst/>
          </a:prstGeom>
          <a:noFill/>
        </p:spPr>
        <p:txBody>
          <a:bodyPr wrap="square" rtlCol="0">
            <a:spAutoFit/>
            <a:scene3d>
              <a:camera prst="perspectiveContrastingLeftFacing" fov="0">
                <a:rot lat="327079" lon="2681099" rev="15692965"/>
              </a:camera>
              <a:lightRig rig="threePt" dir="t"/>
            </a:scene3d>
          </a:bodyPr>
          <a:lstStyle/>
          <a:p>
            <a:r>
              <a:rPr lang="ru-RU" sz="1600" b="1" dirty="0" smtClean="0">
                <a:solidFill>
                  <a:schemeClr val="bg1">
                    <a:lumMod val="85000"/>
                  </a:schemeClr>
                </a:solidFill>
                <a:effectLst>
                  <a:outerShdw blurRad="38100" dist="38100" dir="2700000" algn="tl">
                    <a:srgbClr val="000000">
                      <a:alpha val="43137"/>
                    </a:srgbClr>
                  </a:outerShdw>
                </a:effectLst>
              </a:rPr>
              <a:t>1,5  </a:t>
            </a:r>
            <a:r>
              <a:rPr lang="en-US" sz="1600" dirty="0" smtClean="0">
                <a:solidFill>
                  <a:schemeClr val="bg1">
                    <a:lumMod val="85000"/>
                  </a:schemeClr>
                </a:solidFill>
                <a:effectLst>
                  <a:outerShdw blurRad="38100" dist="38100" dir="2700000" algn="tl">
                    <a:srgbClr val="000000">
                      <a:alpha val="43137"/>
                    </a:srgbClr>
                  </a:outerShdw>
                </a:effectLst>
              </a:rPr>
              <a:t>V</a:t>
            </a:r>
            <a:endParaRPr lang="ru-RU" sz="1600"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7" presetID="8" presetClass="emph" presetSubtype="0" fill="hold" nodeType="withEffect">
                                  <p:stCondLst>
                                    <p:cond delay="0"/>
                                  </p:stCondLst>
                                  <p:childTnLst>
                                    <p:animRot by="1080000">
                                      <p:cBhvr>
                                        <p:cTn id="8" dur="200" fill="hold"/>
                                        <p:tgtEl>
                                          <p:spTgt spid="10"/>
                                        </p:tgtEl>
                                        <p:attrNameLst>
                                          <p:attrName>r</p:attrName>
                                        </p:attrNameLst>
                                      </p:cBhvr>
                                    </p:animRot>
                                  </p:childTnLst>
                                </p:cTn>
                              </p:par>
                              <p:par>
                                <p:cTn id="9" presetID="10" presetClass="entr" presetSubtype="0" fill="hold" grpId="0" nodeType="with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
                                        <p:tgtEl>
                                          <p:spTgt spid="18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8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29028 -1.55103E-6 L 1.38889E-6 -1.55103E-6 " pathEditMode="relative" rAng="0" ptsTypes="AA">
                                      <p:cBhvr>
                                        <p:cTn id="18" dur="10000" spd="-100000" fill="hold"/>
                                        <p:tgtEl>
                                          <p:spTgt spid="6"/>
                                        </p:tgtEl>
                                        <p:attrNameLst>
                                          <p:attrName>ppt_x</p:attrName>
                                          <p:attrName>ppt_y</p:attrName>
                                        </p:attrNameLst>
                                      </p:cBhvr>
                                      <p:rCtr x="145" y="0"/>
                                    </p:animMotion>
                                  </p:childTnLst>
                                </p:cTn>
                              </p:par>
                              <p:par>
                                <p:cTn id="19" presetID="6" presetClass="emph" presetSubtype="0" fill="hold" nodeType="withEffect">
                                  <p:stCondLst>
                                    <p:cond delay="0"/>
                                  </p:stCondLst>
                                  <p:childTnLst>
                                    <p:animScale>
                                      <p:cBhvr>
                                        <p:cTn id="20" dur="10000" fill="hold"/>
                                        <p:tgtEl>
                                          <p:spTgt spid="187"/>
                                        </p:tgtEl>
                                      </p:cBhvr>
                                      <p:by x="350000" y="350000"/>
                                    </p:animScale>
                                  </p:childTnLst>
                                </p:cTn>
                              </p:par>
                              <p:par>
                                <p:cTn id="21" presetID="8" presetClass="emph" presetSubtype="0" accel="50000" decel="50000" fill="hold" nodeType="withEffect">
                                  <p:stCondLst>
                                    <p:cond delay="0"/>
                                  </p:stCondLst>
                                  <p:childTnLst>
                                    <p:animRot by="2220000">
                                      <p:cBhvr>
                                        <p:cTn id="22" dur="10000" fill="hold"/>
                                        <p:tgtEl>
                                          <p:spTgt spid="10"/>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185" grpId="0" animBg="1"/>
      <p:bldP spid="1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Овал 36"/>
          <p:cNvSpPr/>
          <p:nvPr/>
        </p:nvSpPr>
        <p:spPr>
          <a:xfrm>
            <a:off x="4143372" y="2285998"/>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86446" y="335756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6500826" y="292894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7059715" y="308443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6053093" y="228599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6429388" y="257175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6572264"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6286512" y="207168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6572264"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429388" y="250031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429388" y="192880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6500826" y="183123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6778235" y="183541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4357686" y="224627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Овал 17"/>
          <p:cNvSpPr/>
          <p:nvPr/>
        </p:nvSpPr>
        <p:spPr>
          <a:xfrm>
            <a:off x="6286512" y="1785932"/>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6429388" y="228599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6429388" y="235743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6429388" y="242887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6429388" y="250031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6286512" y="185737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6059583" y="291632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лилиния 55"/>
          <p:cNvSpPr/>
          <p:nvPr/>
        </p:nvSpPr>
        <p:spPr>
          <a:xfrm>
            <a:off x="4059044" y="2888166"/>
            <a:ext cx="2168912" cy="871654"/>
          </a:xfrm>
          <a:custGeom>
            <a:avLst/>
            <a:gdLst>
              <a:gd name="connsiteX0" fmla="*/ 2163336 w 2168912"/>
              <a:gd name="connsiteY0" fmla="*/ 223024 h 871654"/>
              <a:gd name="connsiteX1" fmla="*/ 2141034 w 2168912"/>
              <a:gd name="connsiteY1" fmla="*/ 66907 h 871654"/>
              <a:gd name="connsiteX2" fmla="*/ 1996068 w 2168912"/>
              <a:gd name="connsiteY2" fmla="*/ 33454 h 871654"/>
              <a:gd name="connsiteX3" fmla="*/ 1817649 w 2168912"/>
              <a:gd name="connsiteY3" fmla="*/ 267629 h 871654"/>
              <a:gd name="connsiteX4" fmla="*/ 1561171 w 2168912"/>
              <a:gd name="connsiteY4" fmla="*/ 735980 h 871654"/>
              <a:gd name="connsiteX5" fmla="*/ 512956 w 2168912"/>
              <a:gd name="connsiteY5" fmla="*/ 847493 h 871654"/>
              <a:gd name="connsiteX6" fmla="*/ 189571 w 2168912"/>
              <a:gd name="connsiteY6" fmla="*/ 591014 h 871654"/>
              <a:gd name="connsiteX7" fmla="*/ 78058 w 2168912"/>
              <a:gd name="connsiteY7" fmla="*/ 535258 h 871654"/>
              <a:gd name="connsiteX8" fmla="*/ 11151 w 2168912"/>
              <a:gd name="connsiteY8" fmla="*/ 613317 h 871654"/>
              <a:gd name="connsiteX9" fmla="*/ 11151 w 2168912"/>
              <a:gd name="connsiteY9" fmla="*/ 713678 h 87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12" h="871654">
                <a:moveTo>
                  <a:pt x="2163336" y="223024"/>
                </a:moveTo>
                <a:cubicBezTo>
                  <a:pt x="2166124" y="160763"/>
                  <a:pt x="2168912" y="98502"/>
                  <a:pt x="2141034" y="66907"/>
                </a:cubicBezTo>
                <a:cubicBezTo>
                  <a:pt x="2113156" y="35312"/>
                  <a:pt x="2049966" y="0"/>
                  <a:pt x="1996068" y="33454"/>
                </a:cubicBezTo>
                <a:cubicBezTo>
                  <a:pt x="1942171" y="66908"/>
                  <a:pt x="1890132" y="150541"/>
                  <a:pt x="1817649" y="267629"/>
                </a:cubicBezTo>
                <a:cubicBezTo>
                  <a:pt x="1745166" y="384717"/>
                  <a:pt x="1778620" y="639336"/>
                  <a:pt x="1561171" y="735980"/>
                </a:cubicBezTo>
                <a:cubicBezTo>
                  <a:pt x="1343722" y="832624"/>
                  <a:pt x="741556" y="871654"/>
                  <a:pt x="512956" y="847493"/>
                </a:cubicBezTo>
                <a:cubicBezTo>
                  <a:pt x="284356" y="823332"/>
                  <a:pt x="262054" y="643053"/>
                  <a:pt x="189571" y="591014"/>
                </a:cubicBezTo>
                <a:cubicBezTo>
                  <a:pt x="117088" y="538975"/>
                  <a:pt x="107795" y="531541"/>
                  <a:pt x="78058" y="535258"/>
                </a:cubicBezTo>
                <a:cubicBezTo>
                  <a:pt x="48321" y="538975"/>
                  <a:pt x="22302" y="583580"/>
                  <a:pt x="11151" y="613317"/>
                </a:cubicBezTo>
                <a:cubicBezTo>
                  <a:pt x="0" y="643054"/>
                  <a:pt x="5575" y="678366"/>
                  <a:pt x="11151" y="713678"/>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571504" y="1726906"/>
            <a:ext cx="2143108" cy="2702232"/>
          </a:xfrm>
          <a:prstGeom prst="rect">
            <a:avLst/>
          </a:prstGeom>
          <a:noFill/>
          <a:ln w="9525">
            <a:noFill/>
            <a:miter lim="800000"/>
            <a:headEnd/>
            <a:tailEnd/>
          </a:ln>
          <a:effectLst/>
        </p:spPr>
      </p:pic>
      <p:sp>
        <p:nvSpPr>
          <p:cNvPr id="46" name="Скругленный прямоугольник 45"/>
          <p:cNvSpPr/>
          <p:nvPr/>
        </p:nvSpPr>
        <p:spPr>
          <a:xfrm>
            <a:off x="3643306" y="385763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357686" y="342900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916575" y="358449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909953" y="278606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4143372" y="257175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916443" y="341639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429124" y="314325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4286248" y="300037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4286248" y="242887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357686" y="233130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635095" y="233548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6510605" y="174620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6500826" y="1753403"/>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6572264" y="171449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4286248"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4286248"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4286248"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4286248"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4286248"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4143372" y="235743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Полилиния 50"/>
          <p:cNvSpPr/>
          <p:nvPr/>
        </p:nvSpPr>
        <p:spPr>
          <a:xfrm>
            <a:off x="5073805" y="3113049"/>
            <a:ext cx="2713464" cy="1221058"/>
          </a:xfrm>
          <a:custGeom>
            <a:avLst/>
            <a:gdLst>
              <a:gd name="connsiteX0" fmla="*/ 0 w 2713464"/>
              <a:gd name="connsiteY0" fmla="*/ 656063 h 1221058"/>
              <a:gd name="connsiteX1" fmla="*/ 100361 w 2713464"/>
              <a:gd name="connsiteY1" fmla="*/ 499946 h 1221058"/>
              <a:gd name="connsiteX2" fmla="*/ 278780 w 2713464"/>
              <a:gd name="connsiteY2" fmla="*/ 622610 h 1221058"/>
              <a:gd name="connsiteX3" fmla="*/ 490654 w 2713464"/>
              <a:gd name="connsiteY3" fmla="*/ 1124414 h 1221058"/>
              <a:gd name="connsiteX4" fmla="*/ 724829 w 2713464"/>
              <a:gd name="connsiteY4" fmla="*/ 1202473 h 1221058"/>
              <a:gd name="connsiteX5" fmla="*/ 1226634 w 2713464"/>
              <a:gd name="connsiteY5" fmla="*/ 1057507 h 1221058"/>
              <a:gd name="connsiteX6" fmla="*/ 2118732 w 2713464"/>
              <a:gd name="connsiteY6" fmla="*/ 1135566 h 1221058"/>
              <a:gd name="connsiteX7" fmla="*/ 2419815 w 2713464"/>
              <a:gd name="connsiteY7" fmla="*/ 1113263 h 1221058"/>
              <a:gd name="connsiteX8" fmla="*/ 2676293 w 2713464"/>
              <a:gd name="connsiteY8" fmla="*/ 945995 h 1221058"/>
              <a:gd name="connsiteX9" fmla="*/ 2642839 w 2713464"/>
              <a:gd name="connsiteY9" fmla="*/ 700668 h 1221058"/>
              <a:gd name="connsiteX10" fmla="*/ 2397512 w 2713464"/>
              <a:gd name="connsiteY10" fmla="*/ 388434 h 1221058"/>
              <a:gd name="connsiteX11" fmla="*/ 2352907 w 2713464"/>
              <a:gd name="connsiteY11" fmla="*/ 53897 h 1221058"/>
              <a:gd name="connsiteX12" fmla="*/ 2185639 w 2713464"/>
              <a:gd name="connsiteY12" fmla="*/ 65049 h 1221058"/>
              <a:gd name="connsiteX13" fmla="*/ 2174488 w 2713464"/>
              <a:gd name="connsiteY13" fmla="*/ 187712 h 12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3464" h="1221058">
                <a:moveTo>
                  <a:pt x="0" y="656063"/>
                </a:moveTo>
                <a:cubicBezTo>
                  <a:pt x="26949" y="580792"/>
                  <a:pt x="53898" y="505521"/>
                  <a:pt x="100361" y="499946"/>
                </a:cubicBezTo>
                <a:cubicBezTo>
                  <a:pt x="146824" y="494371"/>
                  <a:pt x="213731" y="518532"/>
                  <a:pt x="278780" y="622610"/>
                </a:cubicBezTo>
                <a:cubicBezTo>
                  <a:pt x="343829" y="726688"/>
                  <a:pt x="416313" y="1027770"/>
                  <a:pt x="490654" y="1124414"/>
                </a:cubicBezTo>
                <a:cubicBezTo>
                  <a:pt x="564995" y="1221058"/>
                  <a:pt x="602166" y="1213624"/>
                  <a:pt x="724829" y="1202473"/>
                </a:cubicBezTo>
                <a:cubicBezTo>
                  <a:pt x="847492" y="1191322"/>
                  <a:pt x="994317" y="1068658"/>
                  <a:pt x="1226634" y="1057507"/>
                </a:cubicBezTo>
                <a:cubicBezTo>
                  <a:pt x="1458951" y="1046356"/>
                  <a:pt x="1919869" y="1126273"/>
                  <a:pt x="2118732" y="1135566"/>
                </a:cubicBezTo>
                <a:cubicBezTo>
                  <a:pt x="2317595" y="1144859"/>
                  <a:pt x="2326888" y="1144858"/>
                  <a:pt x="2419815" y="1113263"/>
                </a:cubicBezTo>
                <a:cubicBezTo>
                  <a:pt x="2512742" y="1081668"/>
                  <a:pt x="2639122" y="1014761"/>
                  <a:pt x="2676293" y="945995"/>
                </a:cubicBezTo>
                <a:cubicBezTo>
                  <a:pt x="2713464" y="877229"/>
                  <a:pt x="2689302" y="793595"/>
                  <a:pt x="2642839" y="700668"/>
                </a:cubicBezTo>
                <a:cubicBezTo>
                  <a:pt x="2596376" y="607741"/>
                  <a:pt x="2445834" y="496229"/>
                  <a:pt x="2397512" y="388434"/>
                </a:cubicBezTo>
                <a:cubicBezTo>
                  <a:pt x="2349190" y="280639"/>
                  <a:pt x="2388219" y="107795"/>
                  <a:pt x="2352907" y="53897"/>
                </a:cubicBezTo>
                <a:cubicBezTo>
                  <a:pt x="2317595" y="0"/>
                  <a:pt x="2215375" y="42747"/>
                  <a:pt x="2185639" y="65049"/>
                </a:cubicBezTo>
                <a:cubicBezTo>
                  <a:pt x="2155903" y="87351"/>
                  <a:pt x="2165195" y="137531"/>
                  <a:pt x="2174488" y="1877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7" name="Полилиния 56"/>
          <p:cNvSpPr/>
          <p:nvPr/>
        </p:nvSpPr>
        <p:spPr>
          <a:xfrm>
            <a:off x="2062976" y="2107580"/>
            <a:ext cx="2031380" cy="2023947"/>
          </a:xfrm>
          <a:custGeom>
            <a:avLst/>
            <a:gdLst>
              <a:gd name="connsiteX0" fmla="*/ 0 w 2031380"/>
              <a:gd name="connsiteY0" fmla="*/ 0 h 2023947"/>
              <a:gd name="connsiteX1" fmla="*/ 178419 w 2031380"/>
              <a:gd name="connsiteY1" fmla="*/ 111513 h 2023947"/>
              <a:gd name="connsiteX2" fmla="*/ 434897 w 2031380"/>
              <a:gd name="connsiteY2" fmla="*/ 602166 h 2023947"/>
              <a:gd name="connsiteX3" fmla="*/ 646770 w 2031380"/>
              <a:gd name="connsiteY3" fmla="*/ 1561171 h 2023947"/>
              <a:gd name="connsiteX4" fmla="*/ 914400 w 2031380"/>
              <a:gd name="connsiteY4" fmla="*/ 1929161 h 2023947"/>
              <a:gd name="connsiteX5" fmla="*/ 1449658 w 2031380"/>
              <a:gd name="connsiteY5" fmla="*/ 1996069 h 2023947"/>
              <a:gd name="connsiteX6" fmla="*/ 1694985 w 2031380"/>
              <a:gd name="connsiteY6" fmla="*/ 1761893 h 2023947"/>
              <a:gd name="connsiteX7" fmla="*/ 1784195 w 2031380"/>
              <a:gd name="connsiteY7" fmla="*/ 1427357 h 2023947"/>
              <a:gd name="connsiteX8" fmla="*/ 1884556 w 2031380"/>
              <a:gd name="connsiteY8" fmla="*/ 1315844 h 2023947"/>
              <a:gd name="connsiteX9" fmla="*/ 2007219 w 2031380"/>
              <a:gd name="connsiteY9" fmla="*/ 1438508 h 2023947"/>
              <a:gd name="connsiteX10" fmla="*/ 2029522 w 2031380"/>
              <a:gd name="connsiteY10" fmla="*/ 1505415 h 20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1380" h="2023947">
                <a:moveTo>
                  <a:pt x="0" y="0"/>
                </a:moveTo>
                <a:cubicBezTo>
                  <a:pt x="52968" y="5576"/>
                  <a:pt x="105936" y="11152"/>
                  <a:pt x="178419" y="111513"/>
                </a:cubicBezTo>
                <a:cubicBezTo>
                  <a:pt x="250902" y="211874"/>
                  <a:pt x="356839" y="360556"/>
                  <a:pt x="434897" y="602166"/>
                </a:cubicBezTo>
                <a:cubicBezTo>
                  <a:pt x="512956" y="843776"/>
                  <a:pt x="566853" y="1340005"/>
                  <a:pt x="646770" y="1561171"/>
                </a:cubicBezTo>
                <a:cubicBezTo>
                  <a:pt x="726687" y="1782337"/>
                  <a:pt x="780585" y="1856678"/>
                  <a:pt x="914400" y="1929161"/>
                </a:cubicBezTo>
                <a:cubicBezTo>
                  <a:pt x="1048215" y="2001644"/>
                  <a:pt x="1319561" y="2023947"/>
                  <a:pt x="1449658" y="1996069"/>
                </a:cubicBezTo>
                <a:cubicBezTo>
                  <a:pt x="1579755" y="1968191"/>
                  <a:pt x="1639229" y="1856678"/>
                  <a:pt x="1694985" y="1761893"/>
                </a:cubicBezTo>
                <a:cubicBezTo>
                  <a:pt x="1750741" y="1667108"/>
                  <a:pt x="1752600" y="1501699"/>
                  <a:pt x="1784195" y="1427357"/>
                </a:cubicBezTo>
                <a:cubicBezTo>
                  <a:pt x="1815790" y="1353016"/>
                  <a:pt x="1847386" y="1313986"/>
                  <a:pt x="1884556" y="1315844"/>
                </a:cubicBezTo>
                <a:cubicBezTo>
                  <a:pt x="1921726" y="1317702"/>
                  <a:pt x="1983058" y="1406913"/>
                  <a:pt x="2007219" y="1438508"/>
                </a:cubicBezTo>
                <a:cubicBezTo>
                  <a:pt x="2031380" y="1470103"/>
                  <a:pt x="2030451" y="1487759"/>
                  <a:pt x="2029522" y="150541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TextBox 57"/>
          <p:cNvSpPr txBox="1"/>
          <p:nvPr/>
        </p:nvSpPr>
        <p:spPr>
          <a:xfrm>
            <a:off x="6357950" y="371475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3" name="TextBox 62"/>
          <p:cNvSpPr txBox="1"/>
          <p:nvPr/>
        </p:nvSpPr>
        <p:spPr>
          <a:xfrm>
            <a:off x="4214810" y="421482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9" name="Овал 18"/>
          <p:cNvSpPr/>
          <p:nvPr/>
        </p:nvSpPr>
        <p:spPr>
          <a:xfrm>
            <a:off x="4419345" y="2214560"/>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rot="13206332">
            <a:off x="3570413"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rot="13206332">
            <a:off x="2641719"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кругленный прямоугольник 63"/>
          <p:cNvSpPr/>
          <p:nvPr/>
        </p:nvSpPr>
        <p:spPr>
          <a:xfrm>
            <a:off x="2720563" y="4143386"/>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Кольцо 64"/>
          <p:cNvSpPr/>
          <p:nvPr/>
        </p:nvSpPr>
        <p:spPr>
          <a:xfrm>
            <a:off x="3006315"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Шестиугольник 65"/>
          <p:cNvSpPr/>
          <p:nvPr/>
        </p:nvSpPr>
        <p:spPr>
          <a:xfrm>
            <a:off x="3006315" y="4143386"/>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Кольцо 66"/>
          <p:cNvSpPr/>
          <p:nvPr/>
        </p:nvSpPr>
        <p:spPr>
          <a:xfrm>
            <a:off x="3006315" y="4071948"/>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68" name="Группа 67"/>
          <p:cNvGrpSpPr/>
          <p:nvPr/>
        </p:nvGrpSpPr>
        <p:grpSpPr>
          <a:xfrm>
            <a:off x="2863439" y="3786196"/>
            <a:ext cx="571504" cy="1000132"/>
            <a:chOff x="2214546" y="642924"/>
            <a:chExt cx="571504" cy="1000132"/>
          </a:xfrm>
        </p:grpSpPr>
        <p:sp>
          <p:nvSpPr>
            <p:cNvPr id="69" name="Овал 68"/>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1" name="Полилиния 70"/>
          <p:cNvSpPr/>
          <p:nvPr/>
        </p:nvSpPr>
        <p:spPr>
          <a:xfrm>
            <a:off x="1163444" y="2152185"/>
            <a:ext cx="1501697" cy="2475571"/>
          </a:xfrm>
          <a:custGeom>
            <a:avLst/>
            <a:gdLst>
              <a:gd name="connsiteX0" fmla="*/ 18585 w 1501697"/>
              <a:gd name="connsiteY0" fmla="*/ 0 h 2475571"/>
              <a:gd name="connsiteX1" fmla="*/ 263912 w 1501697"/>
              <a:gd name="connsiteY1" fmla="*/ 144966 h 2475571"/>
              <a:gd name="connsiteX2" fmla="*/ 319668 w 1501697"/>
              <a:gd name="connsiteY2" fmla="*/ 579864 h 2475571"/>
              <a:gd name="connsiteX3" fmla="*/ 107795 w 1501697"/>
              <a:gd name="connsiteY3" fmla="*/ 1616927 h 2475571"/>
              <a:gd name="connsiteX4" fmla="*/ 85493 w 1501697"/>
              <a:gd name="connsiteY4" fmla="*/ 2297152 h 2475571"/>
              <a:gd name="connsiteX5" fmla="*/ 620751 w 1501697"/>
              <a:gd name="connsiteY5" fmla="*/ 2464420 h 2475571"/>
              <a:gd name="connsiteX6" fmla="*/ 1044497 w 1501697"/>
              <a:gd name="connsiteY6" fmla="*/ 2364059 h 2475571"/>
              <a:gd name="connsiteX7" fmla="*/ 1267522 w 1501697"/>
              <a:gd name="connsiteY7" fmla="*/ 2352908 h 2475571"/>
              <a:gd name="connsiteX8" fmla="*/ 1501697 w 1501697"/>
              <a:gd name="connsiteY8" fmla="*/ 2386361 h 247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97" h="2475571">
                <a:moveTo>
                  <a:pt x="18585" y="0"/>
                </a:moveTo>
                <a:cubicBezTo>
                  <a:pt x="116158" y="24161"/>
                  <a:pt x="213732" y="48322"/>
                  <a:pt x="263912" y="144966"/>
                </a:cubicBezTo>
                <a:cubicBezTo>
                  <a:pt x="314092" y="241610"/>
                  <a:pt x="345687" y="334537"/>
                  <a:pt x="319668" y="579864"/>
                </a:cubicBezTo>
                <a:cubicBezTo>
                  <a:pt x="293649" y="825191"/>
                  <a:pt x="146824" y="1330712"/>
                  <a:pt x="107795" y="1616927"/>
                </a:cubicBezTo>
                <a:cubicBezTo>
                  <a:pt x="68766" y="1903142"/>
                  <a:pt x="0" y="2155903"/>
                  <a:pt x="85493" y="2297152"/>
                </a:cubicBezTo>
                <a:cubicBezTo>
                  <a:pt x="170986" y="2438401"/>
                  <a:pt x="460917" y="2453269"/>
                  <a:pt x="620751" y="2464420"/>
                </a:cubicBezTo>
                <a:cubicBezTo>
                  <a:pt x="780585" y="2475571"/>
                  <a:pt x="936702" y="2382644"/>
                  <a:pt x="1044497" y="2364059"/>
                </a:cubicBezTo>
                <a:cubicBezTo>
                  <a:pt x="1152292" y="2345474"/>
                  <a:pt x="1191322" y="2349191"/>
                  <a:pt x="1267522" y="2352908"/>
                </a:cubicBezTo>
                <a:cubicBezTo>
                  <a:pt x="1343722" y="2356625"/>
                  <a:pt x="1422709" y="2371493"/>
                  <a:pt x="1501697" y="238636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Полилиния 71"/>
          <p:cNvSpPr/>
          <p:nvPr/>
        </p:nvSpPr>
        <p:spPr>
          <a:xfrm>
            <a:off x="3668751" y="3616712"/>
            <a:ext cx="1438507" cy="1111405"/>
          </a:xfrm>
          <a:custGeom>
            <a:avLst/>
            <a:gdLst>
              <a:gd name="connsiteX0" fmla="*/ 0 w 1438507"/>
              <a:gd name="connsiteY0" fmla="*/ 899532 h 1111405"/>
              <a:gd name="connsiteX1" fmla="*/ 156117 w 1438507"/>
              <a:gd name="connsiteY1" fmla="*/ 888381 h 1111405"/>
              <a:gd name="connsiteX2" fmla="*/ 289932 w 1438507"/>
              <a:gd name="connsiteY2" fmla="*/ 999893 h 1111405"/>
              <a:gd name="connsiteX3" fmla="*/ 769434 w 1438507"/>
              <a:gd name="connsiteY3" fmla="*/ 1100254 h 1111405"/>
              <a:gd name="connsiteX4" fmla="*/ 1137425 w 1438507"/>
              <a:gd name="connsiteY4" fmla="*/ 1044498 h 1111405"/>
              <a:gd name="connsiteX5" fmla="*/ 1282390 w 1438507"/>
              <a:gd name="connsiteY5" fmla="*/ 698810 h 1111405"/>
              <a:gd name="connsiteX6" fmla="*/ 1271239 w 1438507"/>
              <a:gd name="connsiteY6" fmla="*/ 275064 h 1111405"/>
              <a:gd name="connsiteX7" fmla="*/ 1282390 w 1438507"/>
              <a:gd name="connsiteY7" fmla="*/ 40888 h 1111405"/>
              <a:gd name="connsiteX8" fmla="*/ 1416205 w 1438507"/>
              <a:gd name="connsiteY8" fmla="*/ 29737 h 1111405"/>
              <a:gd name="connsiteX9" fmla="*/ 1416205 w 1438507"/>
              <a:gd name="connsiteY9" fmla="*/ 141249 h 111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507" h="1111405">
                <a:moveTo>
                  <a:pt x="0" y="899532"/>
                </a:moveTo>
                <a:cubicBezTo>
                  <a:pt x="53897" y="885593"/>
                  <a:pt x="107795" y="871654"/>
                  <a:pt x="156117" y="888381"/>
                </a:cubicBezTo>
                <a:cubicBezTo>
                  <a:pt x="204439" y="905108"/>
                  <a:pt x="187713" y="964581"/>
                  <a:pt x="289932" y="999893"/>
                </a:cubicBezTo>
                <a:cubicBezTo>
                  <a:pt x="392151" y="1035205"/>
                  <a:pt x="628185" y="1092820"/>
                  <a:pt x="769434" y="1100254"/>
                </a:cubicBezTo>
                <a:cubicBezTo>
                  <a:pt x="910683" y="1107688"/>
                  <a:pt x="1051932" y="1111405"/>
                  <a:pt x="1137425" y="1044498"/>
                </a:cubicBezTo>
                <a:cubicBezTo>
                  <a:pt x="1222918" y="977591"/>
                  <a:pt x="1260088" y="827049"/>
                  <a:pt x="1282390" y="698810"/>
                </a:cubicBezTo>
                <a:cubicBezTo>
                  <a:pt x="1304692" y="570571"/>
                  <a:pt x="1271239" y="384718"/>
                  <a:pt x="1271239" y="275064"/>
                </a:cubicBezTo>
                <a:cubicBezTo>
                  <a:pt x="1271239" y="165410"/>
                  <a:pt x="1258229" y="81776"/>
                  <a:pt x="1282390" y="40888"/>
                </a:cubicBezTo>
                <a:cubicBezTo>
                  <a:pt x="1306551" y="0"/>
                  <a:pt x="1393903" y="13010"/>
                  <a:pt x="1416205" y="29737"/>
                </a:cubicBezTo>
                <a:cubicBezTo>
                  <a:pt x="1438507" y="46464"/>
                  <a:pt x="1427356" y="93856"/>
                  <a:pt x="1416205" y="141249"/>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3" name="Скругленный прямоугольник 72">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
        <p:nvSpPr>
          <p:cNvPr id="74" name="Управляющая кнопка: возврат 73">
            <a:hlinkClick r:id="" action="ppaction://hlinkshowjump?jump=firstslide" highlightClick="1"/>
          </p:cNvPr>
          <p:cNvSpPr/>
          <p:nvPr/>
        </p:nvSpPr>
        <p:spPr>
          <a:xfrm>
            <a:off x="142844" y="4714890"/>
            <a:ext cx="357190" cy="285752"/>
          </a:xfrm>
          <a:prstGeom prst="actionButtonReturn">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251520" y="483518"/>
            <a:ext cx="8712968" cy="1008112"/>
          </a:xfrm>
          <a:prstGeom prst="rect">
            <a:avLst/>
          </a:prstGeom>
          <a:blipFill>
            <a:blip r:embed="rId5" cstate="print">
              <a:lum bright="-20000"/>
            </a:blip>
            <a:tile tx="0" ty="0" sx="100000" sy="100000" flip="none" algn="tl"/>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b="1" dirty="0" smtClean="0">
                <a:solidFill>
                  <a:schemeClr val="tx1"/>
                </a:solidFill>
              </a:rPr>
              <a:t>- соединение при котором, начала всех проводников соединены в одной, а концы в другой точке электрической цепи.</a:t>
            </a:r>
            <a:endParaRPr lang="ru-RU" sz="2200" dirty="0">
              <a:solidFill>
                <a:schemeClr val="tx1"/>
              </a:solidFill>
            </a:endParaRPr>
          </a:p>
        </p:txBody>
      </p:sp>
      <p:sp>
        <p:nvSpPr>
          <p:cNvPr id="62" name="TextBox 61"/>
          <p:cNvSpPr txBox="1"/>
          <p:nvPr/>
        </p:nvSpPr>
        <p:spPr>
          <a:xfrm>
            <a:off x="0" y="0"/>
            <a:ext cx="9144032" cy="523220"/>
          </a:xfrm>
          <a:prstGeom prst="rect">
            <a:avLst/>
          </a:prstGeom>
          <a:solidFill>
            <a:schemeClr val="tx2">
              <a:lumMod val="50000"/>
            </a:schemeClr>
          </a:solidFill>
          <a:effectLst>
            <a:outerShdw blurRad="50800" dist="88900" dir="5400000" algn="t" rotWithShape="0">
              <a:prstClr val="black">
                <a:alpha val="40000"/>
              </a:prstClr>
            </a:outerShdw>
          </a:effectLst>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Параллельное соединение проводников</a:t>
            </a:r>
            <a:r>
              <a:rPr lang="ru-RU"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algun Gothic"/>
                <a:ea typeface="Malgun Gothic"/>
              </a:rPr>
              <a:t>      ∇</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6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grpId="1" nodeType="withEffect">
                                  <p:stCondLst>
                                    <p:cond delay="0"/>
                                  </p:stCondLst>
                                  <p:childTnLst>
                                    <p:animScale>
                                      <p:cBhvr>
                                        <p:cTn id="11" dur="100" fill="hold"/>
                                        <p:tgtEl>
                                          <p:spTgt spid="19"/>
                                        </p:tgtEl>
                                      </p:cBhvr>
                                      <p:by x="350000" y="350000"/>
                                    </p:animScale>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
                                        <p:tgtEl>
                                          <p:spTgt spid="3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6" presetClass="emph" presetSubtype="0" accel="50000" decel="50000" fill="hold" grpId="1" nodeType="withEffect">
                                  <p:stCondLst>
                                    <p:cond delay="0"/>
                                  </p:stCondLst>
                                  <p:childTnLst>
                                    <p:animScale>
                                      <p:cBhvr>
                                        <p:cTn id="18" dur="100" fill="hold"/>
                                        <p:tgtEl>
                                          <p:spTgt spid="38"/>
                                        </p:tgtEl>
                                      </p:cBhvr>
                                      <p:by x="500000" y="500000"/>
                                    </p:animScale>
                                  </p:childTnLst>
                                </p:cTn>
                              </p:par>
                              <p:par>
                                <p:cTn id="19" presetID="42"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3300000">
                                      <p:cBhvr>
                                        <p:cTn id="27" dur="100" fill="hold"/>
                                        <p:tgtEl>
                                          <p:spTgt spid="68"/>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28" presetID="1" presetClass="exit" presetSubtype="0" fill="hold" grpId="2"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3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4" restart="whenNotActive" fill="hold" evtFilter="cancelBubble" nodeType="interactiveSeq">
                <p:stCondLst>
                  <p:cond evt="onClick" delay="0">
                    <p:tgtEl>
                      <p:spTgt spid="62"/>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xit" presetSubtype="0" fill="hold" nodeType="clickEffect">
                                  <p:stCondLst>
                                    <p:cond delay="0"/>
                                  </p:stCondLst>
                                  <p:childTnLst>
                                    <p:animEffect transition="out" filter="fade">
                                      <p:cBhvr>
                                        <p:cTn id="45" dur="1000"/>
                                        <p:tgtEl>
                                          <p:spTgt spid="75"/>
                                        </p:tgtEl>
                                      </p:cBhvr>
                                    </p:animEffect>
                                    <p:anim calcmode="lin" valueType="num">
                                      <p:cBhvr>
                                        <p:cTn id="46" dur="1000"/>
                                        <p:tgtEl>
                                          <p:spTgt spid="75"/>
                                        </p:tgtEl>
                                        <p:attrNameLst>
                                          <p:attrName>ppt_x</p:attrName>
                                        </p:attrNameLst>
                                      </p:cBhvr>
                                      <p:tavLst>
                                        <p:tav tm="0">
                                          <p:val>
                                            <p:strVal val="ppt_x"/>
                                          </p:val>
                                        </p:tav>
                                        <p:tav tm="100000">
                                          <p:val>
                                            <p:strVal val="ppt_x"/>
                                          </p:val>
                                        </p:tav>
                                      </p:tavLst>
                                    </p:anim>
                                    <p:anim calcmode="lin" valueType="num">
                                      <p:cBhvr>
                                        <p:cTn id="47" dur="1000"/>
                                        <p:tgtEl>
                                          <p:spTgt spid="75"/>
                                        </p:tgtEl>
                                        <p:attrNameLst>
                                          <p:attrName>ppt_y</p:attrName>
                                        </p:attrNameLst>
                                      </p:cBhvr>
                                      <p:tavLst>
                                        <p:tav tm="0">
                                          <p:val>
                                            <p:strVal val="ppt_y"/>
                                          </p:val>
                                        </p:tav>
                                        <p:tav tm="100000">
                                          <p:val>
                                            <p:strVal val="ppt_y-.1"/>
                                          </p:val>
                                        </p:tav>
                                      </p:tavLst>
                                    </p:anim>
                                    <p:set>
                                      <p:cBhvr>
                                        <p:cTn id="48"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36" grpId="0" animBg="1"/>
      <p:bldP spid="36" grpId="1" animBg="1"/>
      <p:bldP spid="38" grpId="0" animBg="1"/>
      <p:bldP spid="38" grpId="1" animBg="1"/>
      <p:bldP spid="38" grpId="2" animBg="1"/>
      <p:bldP spid="19" grpId="0" animBg="1"/>
      <p:bldP spid="19" grpId="1" animBg="1"/>
      <p:bldP spid="19" grpId="2" animBg="1"/>
      <p:bldP spid="73"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TextBox 61"/>
          <p:cNvSpPr txBox="1"/>
          <p:nvPr/>
        </p:nvSpPr>
        <p:spPr>
          <a:xfrm>
            <a:off x="0" y="0"/>
            <a:ext cx="9144032" cy="523220"/>
          </a:xfrm>
          <a:prstGeom prst="rect">
            <a:avLst/>
          </a:prstGeom>
          <a:solidFill>
            <a:schemeClr val="tx2">
              <a:lumMod val="50000"/>
            </a:schemeClr>
          </a:solidFill>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Параллельное соединение проводников</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8" name="Овал 17"/>
          <p:cNvSpPr/>
          <p:nvPr/>
        </p:nvSpPr>
        <p:spPr>
          <a:xfrm>
            <a:off x="5929290" y="1785932"/>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786150" y="2285998"/>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кругленный прямоугольник 67"/>
          <p:cNvSpPr/>
          <p:nvPr/>
        </p:nvSpPr>
        <p:spPr>
          <a:xfrm>
            <a:off x="7045344" y="1285866"/>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7045344" y="185737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74" name="Скругленный прямоугольник 73"/>
          <p:cNvSpPr/>
          <p:nvPr/>
        </p:nvSpPr>
        <p:spPr>
          <a:xfrm rot="20130831">
            <a:off x="6915945" y="2486835"/>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chilly" dir="t"/>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7616847" y="2357436"/>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V</a:t>
            </a:r>
            <a:endParaRPr lang="ru-RU" sz="2400" dirty="0">
              <a:solidFill>
                <a:schemeClr val="bg1"/>
              </a:solidFill>
            </a:endParaRPr>
          </a:p>
        </p:txBody>
      </p:sp>
      <p:sp>
        <p:nvSpPr>
          <p:cNvPr id="76" name="Прямоугольник 75"/>
          <p:cNvSpPr/>
          <p:nvPr/>
        </p:nvSpPr>
        <p:spPr>
          <a:xfrm>
            <a:off x="7045344" y="185737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FF0000"/>
                </a:solidFill>
                <a:effectLst>
                  <a:glow rad="228600">
                    <a:schemeClr val="accent2">
                      <a:satMod val="175000"/>
                      <a:alpha val="40000"/>
                    </a:schemeClr>
                  </a:glow>
                </a:effectLst>
                <a:latin typeface="DigifaceWide" pitchFamily="2" charset="0"/>
              </a:rPr>
              <a:t>4</a:t>
            </a:r>
            <a:r>
              <a:rPr lang="en-US" sz="3600" dirty="0" smtClean="0">
                <a:solidFill>
                  <a:srgbClr val="FF0000"/>
                </a:solidFill>
                <a:effectLst>
                  <a:glow rad="228600">
                    <a:schemeClr val="accent2">
                      <a:satMod val="175000"/>
                      <a:alpha val="40000"/>
                    </a:schemeClr>
                  </a:glow>
                </a:effectLst>
                <a:latin typeface="DigifaceWide" pitchFamily="2" charset="0"/>
              </a:rPr>
              <a:t>,</a:t>
            </a:r>
            <a:r>
              <a:rPr lang="ru-RU" sz="3600" dirty="0" smtClean="0">
                <a:solidFill>
                  <a:srgbClr val="FF0000"/>
                </a:solidFill>
                <a:effectLst>
                  <a:glow rad="228600">
                    <a:schemeClr val="accent2">
                      <a:satMod val="175000"/>
                      <a:alpha val="40000"/>
                    </a:schemeClr>
                  </a:glow>
                </a:effectLst>
                <a:latin typeface="DigifaceWide" pitchFamily="2" charset="0"/>
              </a:rPr>
              <a:t>50</a:t>
            </a:r>
            <a:r>
              <a:rPr lang="ru-RU" sz="2400" dirty="0" smtClean="0">
                <a:solidFill>
                  <a:srgbClr val="FF0000"/>
                </a:solidFill>
              </a:rPr>
              <a:t> </a:t>
            </a:r>
            <a:r>
              <a:rPr lang="ru-RU" sz="2400" dirty="0" smtClean="0"/>
              <a:t> </a:t>
            </a:r>
            <a:endParaRPr lang="ru-RU" sz="2400" dirty="0"/>
          </a:p>
        </p:txBody>
      </p:sp>
      <p:sp>
        <p:nvSpPr>
          <p:cNvPr id="77" name="Овал 76"/>
          <p:cNvSpPr/>
          <p:nvPr/>
        </p:nvSpPr>
        <p:spPr>
          <a:xfrm>
            <a:off x="7616848" y="2428874"/>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Скругленный прямоугольник 77"/>
          <p:cNvSpPr/>
          <p:nvPr/>
        </p:nvSpPr>
        <p:spPr>
          <a:xfrm rot="20130831">
            <a:off x="7987515" y="2629711"/>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олилиния 78"/>
          <p:cNvSpPr/>
          <p:nvPr/>
        </p:nvSpPr>
        <p:spPr>
          <a:xfrm>
            <a:off x="6913252" y="2851583"/>
            <a:ext cx="1304693" cy="791737"/>
          </a:xfrm>
          <a:custGeom>
            <a:avLst/>
            <a:gdLst>
              <a:gd name="connsiteX0" fmla="*/ 0 w 1304693"/>
              <a:gd name="connsiteY0" fmla="*/ 367991 h 791737"/>
              <a:gd name="connsiteX1" fmla="*/ 33454 w 1304693"/>
              <a:gd name="connsiteY1" fmla="*/ 223025 h 791737"/>
              <a:gd name="connsiteX2" fmla="*/ 111512 w 1304693"/>
              <a:gd name="connsiteY2" fmla="*/ 211874 h 791737"/>
              <a:gd name="connsiteX3" fmla="*/ 256478 w 1304693"/>
              <a:gd name="connsiteY3" fmla="*/ 312235 h 791737"/>
              <a:gd name="connsiteX4" fmla="*/ 256478 w 1304693"/>
              <a:gd name="connsiteY4" fmla="*/ 524108 h 791737"/>
              <a:gd name="connsiteX5" fmla="*/ 401444 w 1304693"/>
              <a:gd name="connsiteY5" fmla="*/ 758283 h 791737"/>
              <a:gd name="connsiteX6" fmla="*/ 713678 w 1304693"/>
              <a:gd name="connsiteY6" fmla="*/ 724830 h 791737"/>
              <a:gd name="connsiteX7" fmla="*/ 1025912 w 1304693"/>
              <a:gd name="connsiteY7" fmla="*/ 524108 h 791737"/>
              <a:gd name="connsiteX8" fmla="*/ 1226634 w 1304693"/>
              <a:gd name="connsiteY8" fmla="*/ 412596 h 791737"/>
              <a:gd name="connsiteX9" fmla="*/ 1226634 w 1304693"/>
              <a:gd name="connsiteY9" fmla="*/ 223025 h 791737"/>
              <a:gd name="connsiteX10" fmla="*/ 1159727 w 1304693"/>
              <a:gd name="connsiteY10" fmla="*/ 66908 h 791737"/>
              <a:gd name="connsiteX11" fmla="*/ 1304693 w 1304693"/>
              <a:gd name="connsiteY11" fmla="*/ 0 h 79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4693" h="791737">
                <a:moveTo>
                  <a:pt x="0" y="367991"/>
                </a:moveTo>
                <a:cubicBezTo>
                  <a:pt x="7434" y="308517"/>
                  <a:pt x="14869" y="249044"/>
                  <a:pt x="33454" y="223025"/>
                </a:cubicBezTo>
                <a:cubicBezTo>
                  <a:pt x="52039" y="197006"/>
                  <a:pt x="74341" y="197006"/>
                  <a:pt x="111512" y="211874"/>
                </a:cubicBezTo>
                <a:cubicBezTo>
                  <a:pt x="148683" y="226742"/>
                  <a:pt x="232317" y="260196"/>
                  <a:pt x="256478" y="312235"/>
                </a:cubicBezTo>
                <a:cubicBezTo>
                  <a:pt x="280639" y="364274"/>
                  <a:pt x="232317" y="449767"/>
                  <a:pt x="256478" y="524108"/>
                </a:cubicBezTo>
                <a:cubicBezTo>
                  <a:pt x="280639" y="598449"/>
                  <a:pt x="325244" y="724829"/>
                  <a:pt x="401444" y="758283"/>
                </a:cubicBezTo>
                <a:cubicBezTo>
                  <a:pt x="477644" y="791737"/>
                  <a:pt x="609600" y="763859"/>
                  <a:pt x="713678" y="724830"/>
                </a:cubicBezTo>
                <a:cubicBezTo>
                  <a:pt x="817756" y="685801"/>
                  <a:pt x="940419" y="576147"/>
                  <a:pt x="1025912" y="524108"/>
                </a:cubicBezTo>
                <a:cubicBezTo>
                  <a:pt x="1111405" y="472069"/>
                  <a:pt x="1193180" y="462776"/>
                  <a:pt x="1226634" y="412596"/>
                </a:cubicBezTo>
                <a:cubicBezTo>
                  <a:pt x="1260088" y="362416"/>
                  <a:pt x="1237785" y="280640"/>
                  <a:pt x="1226634" y="223025"/>
                </a:cubicBezTo>
                <a:cubicBezTo>
                  <a:pt x="1215483" y="165410"/>
                  <a:pt x="1146717" y="104079"/>
                  <a:pt x="1159727" y="66908"/>
                </a:cubicBezTo>
                <a:cubicBezTo>
                  <a:pt x="1172737" y="29737"/>
                  <a:pt x="1238715" y="14868"/>
                  <a:pt x="1304693"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0" name="Полилиния 79"/>
          <p:cNvSpPr/>
          <p:nvPr/>
        </p:nvSpPr>
        <p:spPr>
          <a:xfrm>
            <a:off x="5846956" y="2631688"/>
            <a:ext cx="1278673" cy="423746"/>
          </a:xfrm>
          <a:custGeom>
            <a:avLst/>
            <a:gdLst>
              <a:gd name="connsiteX0" fmla="*/ 7434 w 1278673"/>
              <a:gd name="connsiteY0" fmla="*/ 423746 h 423746"/>
              <a:gd name="connsiteX1" fmla="*/ 18585 w 1278673"/>
              <a:gd name="connsiteY1" fmla="*/ 267629 h 423746"/>
              <a:gd name="connsiteX2" fmla="*/ 118946 w 1278673"/>
              <a:gd name="connsiteY2" fmla="*/ 178419 h 423746"/>
              <a:gd name="connsiteX3" fmla="*/ 442332 w 1278673"/>
              <a:gd name="connsiteY3" fmla="*/ 289932 h 423746"/>
              <a:gd name="connsiteX4" fmla="*/ 854927 w 1278673"/>
              <a:gd name="connsiteY4" fmla="*/ 334536 h 423746"/>
              <a:gd name="connsiteX5" fmla="*/ 1044498 w 1278673"/>
              <a:gd name="connsiteY5" fmla="*/ 256478 h 423746"/>
              <a:gd name="connsiteX6" fmla="*/ 1122556 w 1278673"/>
              <a:gd name="connsiteY6" fmla="*/ 189571 h 423746"/>
              <a:gd name="connsiteX7" fmla="*/ 1122556 w 1278673"/>
              <a:gd name="connsiteY7" fmla="*/ 111512 h 423746"/>
              <a:gd name="connsiteX8" fmla="*/ 1278673 w 1278673"/>
              <a:gd name="connsiteY8" fmla="*/ 0 h 42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73" h="423746">
                <a:moveTo>
                  <a:pt x="7434" y="423746"/>
                </a:moveTo>
                <a:cubicBezTo>
                  <a:pt x="3717" y="366131"/>
                  <a:pt x="0" y="308517"/>
                  <a:pt x="18585" y="267629"/>
                </a:cubicBezTo>
                <a:cubicBezTo>
                  <a:pt x="37170" y="226741"/>
                  <a:pt x="48322" y="174702"/>
                  <a:pt x="118946" y="178419"/>
                </a:cubicBezTo>
                <a:cubicBezTo>
                  <a:pt x="189570" y="182136"/>
                  <a:pt x="319669" y="263913"/>
                  <a:pt x="442332" y="289932"/>
                </a:cubicBezTo>
                <a:cubicBezTo>
                  <a:pt x="564995" y="315951"/>
                  <a:pt x="754566" y="340112"/>
                  <a:pt x="854927" y="334536"/>
                </a:cubicBezTo>
                <a:cubicBezTo>
                  <a:pt x="955288" y="328960"/>
                  <a:pt x="999893" y="280639"/>
                  <a:pt x="1044498" y="256478"/>
                </a:cubicBezTo>
                <a:cubicBezTo>
                  <a:pt x="1089103" y="232317"/>
                  <a:pt x="1109546" y="213732"/>
                  <a:pt x="1122556" y="189571"/>
                </a:cubicBezTo>
                <a:cubicBezTo>
                  <a:pt x="1135566" y="165410"/>
                  <a:pt x="1096537" y="143107"/>
                  <a:pt x="1122556" y="111512"/>
                </a:cubicBezTo>
                <a:cubicBezTo>
                  <a:pt x="1148575" y="79917"/>
                  <a:pt x="1213624" y="39958"/>
                  <a:pt x="1278673"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Скругленный прямоугольник 3"/>
          <p:cNvSpPr/>
          <p:nvPr/>
        </p:nvSpPr>
        <p:spPr>
          <a:xfrm>
            <a:off x="5429224" y="335756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6143604" y="292894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6702493" y="308443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5695871" y="228599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6072166" y="257175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6215042"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5929290" y="207168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6215042"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072166" y="250031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072166" y="192880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6143604" y="183123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6421013" y="183541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4000464" y="224627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Арка 19"/>
          <p:cNvSpPr/>
          <p:nvPr/>
        </p:nvSpPr>
        <p:spPr>
          <a:xfrm>
            <a:off x="6072166" y="228599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6072166" y="235743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6072166" y="242887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6072166" y="250031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5929290" y="185737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5702361" y="291632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лилиния 55"/>
          <p:cNvSpPr/>
          <p:nvPr/>
        </p:nvSpPr>
        <p:spPr>
          <a:xfrm>
            <a:off x="3701822" y="2888166"/>
            <a:ext cx="2168912" cy="871654"/>
          </a:xfrm>
          <a:custGeom>
            <a:avLst/>
            <a:gdLst>
              <a:gd name="connsiteX0" fmla="*/ 2163336 w 2168912"/>
              <a:gd name="connsiteY0" fmla="*/ 223024 h 871654"/>
              <a:gd name="connsiteX1" fmla="*/ 2141034 w 2168912"/>
              <a:gd name="connsiteY1" fmla="*/ 66907 h 871654"/>
              <a:gd name="connsiteX2" fmla="*/ 1996068 w 2168912"/>
              <a:gd name="connsiteY2" fmla="*/ 33454 h 871654"/>
              <a:gd name="connsiteX3" fmla="*/ 1817649 w 2168912"/>
              <a:gd name="connsiteY3" fmla="*/ 267629 h 871654"/>
              <a:gd name="connsiteX4" fmla="*/ 1561171 w 2168912"/>
              <a:gd name="connsiteY4" fmla="*/ 735980 h 871654"/>
              <a:gd name="connsiteX5" fmla="*/ 512956 w 2168912"/>
              <a:gd name="connsiteY5" fmla="*/ 847493 h 871654"/>
              <a:gd name="connsiteX6" fmla="*/ 189571 w 2168912"/>
              <a:gd name="connsiteY6" fmla="*/ 591014 h 871654"/>
              <a:gd name="connsiteX7" fmla="*/ 78058 w 2168912"/>
              <a:gd name="connsiteY7" fmla="*/ 535258 h 871654"/>
              <a:gd name="connsiteX8" fmla="*/ 11151 w 2168912"/>
              <a:gd name="connsiteY8" fmla="*/ 613317 h 871654"/>
              <a:gd name="connsiteX9" fmla="*/ 11151 w 2168912"/>
              <a:gd name="connsiteY9" fmla="*/ 713678 h 87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12" h="871654">
                <a:moveTo>
                  <a:pt x="2163336" y="223024"/>
                </a:moveTo>
                <a:cubicBezTo>
                  <a:pt x="2166124" y="160763"/>
                  <a:pt x="2168912" y="98502"/>
                  <a:pt x="2141034" y="66907"/>
                </a:cubicBezTo>
                <a:cubicBezTo>
                  <a:pt x="2113156" y="35312"/>
                  <a:pt x="2049966" y="0"/>
                  <a:pt x="1996068" y="33454"/>
                </a:cubicBezTo>
                <a:cubicBezTo>
                  <a:pt x="1942171" y="66908"/>
                  <a:pt x="1890132" y="150541"/>
                  <a:pt x="1817649" y="267629"/>
                </a:cubicBezTo>
                <a:cubicBezTo>
                  <a:pt x="1745166" y="384717"/>
                  <a:pt x="1778620" y="639336"/>
                  <a:pt x="1561171" y="735980"/>
                </a:cubicBezTo>
                <a:cubicBezTo>
                  <a:pt x="1343722" y="832624"/>
                  <a:pt x="741556" y="871654"/>
                  <a:pt x="512956" y="847493"/>
                </a:cubicBezTo>
                <a:cubicBezTo>
                  <a:pt x="284356" y="823332"/>
                  <a:pt x="262054" y="643053"/>
                  <a:pt x="189571" y="591014"/>
                </a:cubicBezTo>
                <a:cubicBezTo>
                  <a:pt x="117088" y="538975"/>
                  <a:pt x="107795" y="531541"/>
                  <a:pt x="78058" y="535258"/>
                </a:cubicBezTo>
                <a:cubicBezTo>
                  <a:pt x="48321" y="538975"/>
                  <a:pt x="22302" y="583580"/>
                  <a:pt x="11151" y="613317"/>
                </a:cubicBezTo>
                <a:cubicBezTo>
                  <a:pt x="0" y="643054"/>
                  <a:pt x="5575" y="678366"/>
                  <a:pt x="11151" y="713678"/>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214282" y="1726906"/>
            <a:ext cx="2143108" cy="2702232"/>
          </a:xfrm>
          <a:prstGeom prst="rect">
            <a:avLst/>
          </a:prstGeom>
          <a:noFill/>
          <a:ln w="9525">
            <a:noFill/>
            <a:miter lim="800000"/>
            <a:headEnd/>
            <a:tailEnd/>
          </a:ln>
          <a:effectLst/>
        </p:spPr>
      </p:pic>
      <p:sp>
        <p:nvSpPr>
          <p:cNvPr id="46" name="Скругленный прямоугольник 45"/>
          <p:cNvSpPr/>
          <p:nvPr/>
        </p:nvSpPr>
        <p:spPr>
          <a:xfrm>
            <a:off x="3286084" y="385763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000464" y="342900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559353" y="358449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552731" y="278606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786150" y="257175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559221" y="341639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071902" y="314325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929026" y="300037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929026" y="242887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000464" y="233130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277873" y="233548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6153383" y="174620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6143604" y="1753403"/>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Арка 38"/>
          <p:cNvSpPr/>
          <p:nvPr/>
        </p:nvSpPr>
        <p:spPr>
          <a:xfrm>
            <a:off x="3929026"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929026"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929026"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929026"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929026"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786150" y="235743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Полилиния 50"/>
          <p:cNvSpPr/>
          <p:nvPr/>
        </p:nvSpPr>
        <p:spPr>
          <a:xfrm>
            <a:off x="4716583" y="3113049"/>
            <a:ext cx="2713464" cy="1221058"/>
          </a:xfrm>
          <a:custGeom>
            <a:avLst/>
            <a:gdLst>
              <a:gd name="connsiteX0" fmla="*/ 0 w 2713464"/>
              <a:gd name="connsiteY0" fmla="*/ 656063 h 1221058"/>
              <a:gd name="connsiteX1" fmla="*/ 100361 w 2713464"/>
              <a:gd name="connsiteY1" fmla="*/ 499946 h 1221058"/>
              <a:gd name="connsiteX2" fmla="*/ 278780 w 2713464"/>
              <a:gd name="connsiteY2" fmla="*/ 622610 h 1221058"/>
              <a:gd name="connsiteX3" fmla="*/ 490654 w 2713464"/>
              <a:gd name="connsiteY3" fmla="*/ 1124414 h 1221058"/>
              <a:gd name="connsiteX4" fmla="*/ 724829 w 2713464"/>
              <a:gd name="connsiteY4" fmla="*/ 1202473 h 1221058"/>
              <a:gd name="connsiteX5" fmla="*/ 1226634 w 2713464"/>
              <a:gd name="connsiteY5" fmla="*/ 1057507 h 1221058"/>
              <a:gd name="connsiteX6" fmla="*/ 2118732 w 2713464"/>
              <a:gd name="connsiteY6" fmla="*/ 1135566 h 1221058"/>
              <a:gd name="connsiteX7" fmla="*/ 2419815 w 2713464"/>
              <a:gd name="connsiteY7" fmla="*/ 1113263 h 1221058"/>
              <a:gd name="connsiteX8" fmla="*/ 2676293 w 2713464"/>
              <a:gd name="connsiteY8" fmla="*/ 945995 h 1221058"/>
              <a:gd name="connsiteX9" fmla="*/ 2642839 w 2713464"/>
              <a:gd name="connsiteY9" fmla="*/ 700668 h 1221058"/>
              <a:gd name="connsiteX10" fmla="*/ 2397512 w 2713464"/>
              <a:gd name="connsiteY10" fmla="*/ 388434 h 1221058"/>
              <a:gd name="connsiteX11" fmla="*/ 2352907 w 2713464"/>
              <a:gd name="connsiteY11" fmla="*/ 53897 h 1221058"/>
              <a:gd name="connsiteX12" fmla="*/ 2185639 w 2713464"/>
              <a:gd name="connsiteY12" fmla="*/ 65049 h 1221058"/>
              <a:gd name="connsiteX13" fmla="*/ 2174488 w 2713464"/>
              <a:gd name="connsiteY13" fmla="*/ 187712 h 12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3464" h="1221058">
                <a:moveTo>
                  <a:pt x="0" y="656063"/>
                </a:moveTo>
                <a:cubicBezTo>
                  <a:pt x="26949" y="580792"/>
                  <a:pt x="53898" y="505521"/>
                  <a:pt x="100361" y="499946"/>
                </a:cubicBezTo>
                <a:cubicBezTo>
                  <a:pt x="146824" y="494371"/>
                  <a:pt x="213731" y="518532"/>
                  <a:pt x="278780" y="622610"/>
                </a:cubicBezTo>
                <a:cubicBezTo>
                  <a:pt x="343829" y="726688"/>
                  <a:pt x="416313" y="1027770"/>
                  <a:pt x="490654" y="1124414"/>
                </a:cubicBezTo>
                <a:cubicBezTo>
                  <a:pt x="564995" y="1221058"/>
                  <a:pt x="602166" y="1213624"/>
                  <a:pt x="724829" y="1202473"/>
                </a:cubicBezTo>
                <a:cubicBezTo>
                  <a:pt x="847492" y="1191322"/>
                  <a:pt x="994317" y="1068658"/>
                  <a:pt x="1226634" y="1057507"/>
                </a:cubicBezTo>
                <a:cubicBezTo>
                  <a:pt x="1458951" y="1046356"/>
                  <a:pt x="1919869" y="1126273"/>
                  <a:pt x="2118732" y="1135566"/>
                </a:cubicBezTo>
                <a:cubicBezTo>
                  <a:pt x="2317595" y="1144859"/>
                  <a:pt x="2326888" y="1144858"/>
                  <a:pt x="2419815" y="1113263"/>
                </a:cubicBezTo>
                <a:cubicBezTo>
                  <a:pt x="2512742" y="1081668"/>
                  <a:pt x="2639122" y="1014761"/>
                  <a:pt x="2676293" y="945995"/>
                </a:cubicBezTo>
                <a:cubicBezTo>
                  <a:pt x="2713464" y="877229"/>
                  <a:pt x="2689302" y="793595"/>
                  <a:pt x="2642839" y="700668"/>
                </a:cubicBezTo>
                <a:cubicBezTo>
                  <a:pt x="2596376" y="607741"/>
                  <a:pt x="2445834" y="496229"/>
                  <a:pt x="2397512" y="388434"/>
                </a:cubicBezTo>
                <a:cubicBezTo>
                  <a:pt x="2349190" y="280639"/>
                  <a:pt x="2388219" y="107795"/>
                  <a:pt x="2352907" y="53897"/>
                </a:cubicBezTo>
                <a:cubicBezTo>
                  <a:pt x="2317595" y="0"/>
                  <a:pt x="2215375" y="42747"/>
                  <a:pt x="2185639" y="65049"/>
                </a:cubicBezTo>
                <a:cubicBezTo>
                  <a:pt x="2155903" y="87351"/>
                  <a:pt x="2165195" y="137531"/>
                  <a:pt x="2174488" y="1877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7" name="Полилиния 56"/>
          <p:cNvSpPr/>
          <p:nvPr/>
        </p:nvSpPr>
        <p:spPr>
          <a:xfrm>
            <a:off x="1705754" y="2107580"/>
            <a:ext cx="2031380" cy="2023947"/>
          </a:xfrm>
          <a:custGeom>
            <a:avLst/>
            <a:gdLst>
              <a:gd name="connsiteX0" fmla="*/ 0 w 2031380"/>
              <a:gd name="connsiteY0" fmla="*/ 0 h 2023947"/>
              <a:gd name="connsiteX1" fmla="*/ 178419 w 2031380"/>
              <a:gd name="connsiteY1" fmla="*/ 111513 h 2023947"/>
              <a:gd name="connsiteX2" fmla="*/ 434897 w 2031380"/>
              <a:gd name="connsiteY2" fmla="*/ 602166 h 2023947"/>
              <a:gd name="connsiteX3" fmla="*/ 646770 w 2031380"/>
              <a:gd name="connsiteY3" fmla="*/ 1561171 h 2023947"/>
              <a:gd name="connsiteX4" fmla="*/ 914400 w 2031380"/>
              <a:gd name="connsiteY4" fmla="*/ 1929161 h 2023947"/>
              <a:gd name="connsiteX5" fmla="*/ 1449658 w 2031380"/>
              <a:gd name="connsiteY5" fmla="*/ 1996069 h 2023947"/>
              <a:gd name="connsiteX6" fmla="*/ 1694985 w 2031380"/>
              <a:gd name="connsiteY6" fmla="*/ 1761893 h 2023947"/>
              <a:gd name="connsiteX7" fmla="*/ 1784195 w 2031380"/>
              <a:gd name="connsiteY7" fmla="*/ 1427357 h 2023947"/>
              <a:gd name="connsiteX8" fmla="*/ 1884556 w 2031380"/>
              <a:gd name="connsiteY8" fmla="*/ 1315844 h 2023947"/>
              <a:gd name="connsiteX9" fmla="*/ 2007219 w 2031380"/>
              <a:gd name="connsiteY9" fmla="*/ 1438508 h 2023947"/>
              <a:gd name="connsiteX10" fmla="*/ 2029522 w 2031380"/>
              <a:gd name="connsiteY10" fmla="*/ 1505415 h 20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1380" h="2023947">
                <a:moveTo>
                  <a:pt x="0" y="0"/>
                </a:moveTo>
                <a:cubicBezTo>
                  <a:pt x="52968" y="5576"/>
                  <a:pt x="105936" y="11152"/>
                  <a:pt x="178419" y="111513"/>
                </a:cubicBezTo>
                <a:cubicBezTo>
                  <a:pt x="250902" y="211874"/>
                  <a:pt x="356839" y="360556"/>
                  <a:pt x="434897" y="602166"/>
                </a:cubicBezTo>
                <a:cubicBezTo>
                  <a:pt x="512956" y="843776"/>
                  <a:pt x="566853" y="1340005"/>
                  <a:pt x="646770" y="1561171"/>
                </a:cubicBezTo>
                <a:cubicBezTo>
                  <a:pt x="726687" y="1782337"/>
                  <a:pt x="780585" y="1856678"/>
                  <a:pt x="914400" y="1929161"/>
                </a:cubicBezTo>
                <a:cubicBezTo>
                  <a:pt x="1048215" y="2001644"/>
                  <a:pt x="1319561" y="2023947"/>
                  <a:pt x="1449658" y="1996069"/>
                </a:cubicBezTo>
                <a:cubicBezTo>
                  <a:pt x="1579755" y="1968191"/>
                  <a:pt x="1639229" y="1856678"/>
                  <a:pt x="1694985" y="1761893"/>
                </a:cubicBezTo>
                <a:cubicBezTo>
                  <a:pt x="1750741" y="1667108"/>
                  <a:pt x="1752600" y="1501699"/>
                  <a:pt x="1784195" y="1427357"/>
                </a:cubicBezTo>
                <a:cubicBezTo>
                  <a:pt x="1815790" y="1353016"/>
                  <a:pt x="1847386" y="1313986"/>
                  <a:pt x="1884556" y="1315844"/>
                </a:cubicBezTo>
                <a:cubicBezTo>
                  <a:pt x="1921726" y="1317702"/>
                  <a:pt x="1983058" y="1406913"/>
                  <a:pt x="2007219" y="1438508"/>
                </a:cubicBezTo>
                <a:cubicBezTo>
                  <a:pt x="2031380" y="1470103"/>
                  <a:pt x="2030451" y="1487759"/>
                  <a:pt x="2029522" y="150541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TextBox 57"/>
          <p:cNvSpPr txBox="1"/>
          <p:nvPr/>
        </p:nvSpPr>
        <p:spPr>
          <a:xfrm>
            <a:off x="6000728" y="371475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3" name="TextBox 62"/>
          <p:cNvSpPr txBox="1"/>
          <p:nvPr/>
        </p:nvSpPr>
        <p:spPr>
          <a:xfrm>
            <a:off x="3857588" y="421482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9" name="Овал 18"/>
          <p:cNvSpPr/>
          <p:nvPr/>
        </p:nvSpPr>
        <p:spPr>
          <a:xfrm>
            <a:off x="4062123" y="2214560"/>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rot="13206332">
            <a:off x="3213191"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rot="13206332">
            <a:off x="2284497"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кругленный прямоугольник 63"/>
          <p:cNvSpPr/>
          <p:nvPr/>
        </p:nvSpPr>
        <p:spPr>
          <a:xfrm>
            <a:off x="2363341" y="4143386"/>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Кольцо 64"/>
          <p:cNvSpPr/>
          <p:nvPr/>
        </p:nvSpPr>
        <p:spPr>
          <a:xfrm>
            <a:off x="2649093"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Шестиугольник 65"/>
          <p:cNvSpPr/>
          <p:nvPr/>
        </p:nvSpPr>
        <p:spPr>
          <a:xfrm>
            <a:off x="2649093" y="4143386"/>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Кольцо 66"/>
          <p:cNvSpPr/>
          <p:nvPr/>
        </p:nvSpPr>
        <p:spPr>
          <a:xfrm>
            <a:off x="2649093" y="4071948"/>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 name="Группа 67"/>
          <p:cNvGrpSpPr/>
          <p:nvPr/>
        </p:nvGrpSpPr>
        <p:grpSpPr>
          <a:xfrm>
            <a:off x="2506217" y="3786196"/>
            <a:ext cx="571504" cy="1000132"/>
            <a:chOff x="2214546" y="642924"/>
            <a:chExt cx="571504" cy="1000132"/>
          </a:xfrm>
        </p:grpSpPr>
        <p:sp>
          <p:nvSpPr>
            <p:cNvPr id="69" name="Овал 68"/>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1" name="Полилиния 70"/>
          <p:cNvSpPr/>
          <p:nvPr/>
        </p:nvSpPr>
        <p:spPr>
          <a:xfrm>
            <a:off x="806222" y="2152185"/>
            <a:ext cx="1501697" cy="2475571"/>
          </a:xfrm>
          <a:custGeom>
            <a:avLst/>
            <a:gdLst>
              <a:gd name="connsiteX0" fmla="*/ 18585 w 1501697"/>
              <a:gd name="connsiteY0" fmla="*/ 0 h 2475571"/>
              <a:gd name="connsiteX1" fmla="*/ 263912 w 1501697"/>
              <a:gd name="connsiteY1" fmla="*/ 144966 h 2475571"/>
              <a:gd name="connsiteX2" fmla="*/ 319668 w 1501697"/>
              <a:gd name="connsiteY2" fmla="*/ 579864 h 2475571"/>
              <a:gd name="connsiteX3" fmla="*/ 107795 w 1501697"/>
              <a:gd name="connsiteY3" fmla="*/ 1616927 h 2475571"/>
              <a:gd name="connsiteX4" fmla="*/ 85493 w 1501697"/>
              <a:gd name="connsiteY4" fmla="*/ 2297152 h 2475571"/>
              <a:gd name="connsiteX5" fmla="*/ 620751 w 1501697"/>
              <a:gd name="connsiteY5" fmla="*/ 2464420 h 2475571"/>
              <a:gd name="connsiteX6" fmla="*/ 1044497 w 1501697"/>
              <a:gd name="connsiteY6" fmla="*/ 2364059 h 2475571"/>
              <a:gd name="connsiteX7" fmla="*/ 1267522 w 1501697"/>
              <a:gd name="connsiteY7" fmla="*/ 2352908 h 2475571"/>
              <a:gd name="connsiteX8" fmla="*/ 1501697 w 1501697"/>
              <a:gd name="connsiteY8" fmla="*/ 2386361 h 247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97" h="2475571">
                <a:moveTo>
                  <a:pt x="18585" y="0"/>
                </a:moveTo>
                <a:cubicBezTo>
                  <a:pt x="116158" y="24161"/>
                  <a:pt x="213732" y="48322"/>
                  <a:pt x="263912" y="144966"/>
                </a:cubicBezTo>
                <a:cubicBezTo>
                  <a:pt x="314092" y="241610"/>
                  <a:pt x="345687" y="334537"/>
                  <a:pt x="319668" y="579864"/>
                </a:cubicBezTo>
                <a:cubicBezTo>
                  <a:pt x="293649" y="825191"/>
                  <a:pt x="146824" y="1330712"/>
                  <a:pt x="107795" y="1616927"/>
                </a:cubicBezTo>
                <a:cubicBezTo>
                  <a:pt x="68766" y="1903142"/>
                  <a:pt x="0" y="2155903"/>
                  <a:pt x="85493" y="2297152"/>
                </a:cubicBezTo>
                <a:cubicBezTo>
                  <a:pt x="170986" y="2438401"/>
                  <a:pt x="460917" y="2453269"/>
                  <a:pt x="620751" y="2464420"/>
                </a:cubicBezTo>
                <a:cubicBezTo>
                  <a:pt x="780585" y="2475571"/>
                  <a:pt x="936702" y="2382644"/>
                  <a:pt x="1044497" y="2364059"/>
                </a:cubicBezTo>
                <a:cubicBezTo>
                  <a:pt x="1152292" y="2345474"/>
                  <a:pt x="1191322" y="2349191"/>
                  <a:pt x="1267522" y="2352908"/>
                </a:cubicBezTo>
                <a:cubicBezTo>
                  <a:pt x="1343722" y="2356625"/>
                  <a:pt x="1422709" y="2371493"/>
                  <a:pt x="1501697" y="238636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Полилиния 71"/>
          <p:cNvSpPr/>
          <p:nvPr/>
        </p:nvSpPr>
        <p:spPr>
          <a:xfrm>
            <a:off x="3311529" y="3616712"/>
            <a:ext cx="1438507" cy="1111405"/>
          </a:xfrm>
          <a:custGeom>
            <a:avLst/>
            <a:gdLst>
              <a:gd name="connsiteX0" fmla="*/ 0 w 1438507"/>
              <a:gd name="connsiteY0" fmla="*/ 899532 h 1111405"/>
              <a:gd name="connsiteX1" fmla="*/ 156117 w 1438507"/>
              <a:gd name="connsiteY1" fmla="*/ 888381 h 1111405"/>
              <a:gd name="connsiteX2" fmla="*/ 289932 w 1438507"/>
              <a:gd name="connsiteY2" fmla="*/ 999893 h 1111405"/>
              <a:gd name="connsiteX3" fmla="*/ 769434 w 1438507"/>
              <a:gd name="connsiteY3" fmla="*/ 1100254 h 1111405"/>
              <a:gd name="connsiteX4" fmla="*/ 1137425 w 1438507"/>
              <a:gd name="connsiteY4" fmla="*/ 1044498 h 1111405"/>
              <a:gd name="connsiteX5" fmla="*/ 1282390 w 1438507"/>
              <a:gd name="connsiteY5" fmla="*/ 698810 h 1111405"/>
              <a:gd name="connsiteX6" fmla="*/ 1271239 w 1438507"/>
              <a:gd name="connsiteY6" fmla="*/ 275064 h 1111405"/>
              <a:gd name="connsiteX7" fmla="*/ 1282390 w 1438507"/>
              <a:gd name="connsiteY7" fmla="*/ 40888 h 1111405"/>
              <a:gd name="connsiteX8" fmla="*/ 1416205 w 1438507"/>
              <a:gd name="connsiteY8" fmla="*/ 29737 h 1111405"/>
              <a:gd name="connsiteX9" fmla="*/ 1416205 w 1438507"/>
              <a:gd name="connsiteY9" fmla="*/ 141249 h 111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507" h="1111405">
                <a:moveTo>
                  <a:pt x="0" y="899532"/>
                </a:moveTo>
                <a:cubicBezTo>
                  <a:pt x="53897" y="885593"/>
                  <a:pt x="107795" y="871654"/>
                  <a:pt x="156117" y="888381"/>
                </a:cubicBezTo>
                <a:cubicBezTo>
                  <a:pt x="204439" y="905108"/>
                  <a:pt x="187713" y="964581"/>
                  <a:pt x="289932" y="999893"/>
                </a:cubicBezTo>
                <a:cubicBezTo>
                  <a:pt x="392151" y="1035205"/>
                  <a:pt x="628185" y="1092820"/>
                  <a:pt x="769434" y="1100254"/>
                </a:cubicBezTo>
                <a:cubicBezTo>
                  <a:pt x="910683" y="1107688"/>
                  <a:pt x="1051932" y="1111405"/>
                  <a:pt x="1137425" y="1044498"/>
                </a:cubicBezTo>
                <a:cubicBezTo>
                  <a:pt x="1222918" y="977591"/>
                  <a:pt x="1260088" y="827049"/>
                  <a:pt x="1282390" y="698810"/>
                </a:cubicBezTo>
                <a:cubicBezTo>
                  <a:pt x="1304692" y="570571"/>
                  <a:pt x="1271239" y="384718"/>
                  <a:pt x="1271239" y="275064"/>
                </a:cubicBezTo>
                <a:cubicBezTo>
                  <a:pt x="1271239" y="165410"/>
                  <a:pt x="1258229" y="81776"/>
                  <a:pt x="1282390" y="40888"/>
                </a:cubicBezTo>
                <a:cubicBezTo>
                  <a:pt x="1306551" y="0"/>
                  <a:pt x="1393903" y="13010"/>
                  <a:pt x="1416205" y="29737"/>
                </a:cubicBezTo>
                <a:cubicBezTo>
                  <a:pt x="1438507" y="46464"/>
                  <a:pt x="1427356" y="93856"/>
                  <a:pt x="1416205" y="141249"/>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6215042" y="171449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Скругленный прямоугольник 80">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grpId="1" nodeType="withEffect">
                                  <p:stCondLst>
                                    <p:cond delay="0"/>
                                  </p:stCondLst>
                                  <p:childTnLst>
                                    <p:animScale>
                                      <p:cBhvr>
                                        <p:cTn id="11" dur="100" fill="hold"/>
                                        <p:tgtEl>
                                          <p:spTgt spid="19"/>
                                        </p:tgtEl>
                                      </p:cBhvr>
                                      <p:by x="350000" y="350000"/>
                                    </p:animScale>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
                                        <p:tgtEl>
                                          <p:spTgt spid="3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6" presetClass="emph" presetSubtype="0" accel="50000" decel="50000" fill="hold" grpId="1" nodeType="withEffect">
                                  <p:stCondLst>
                                    <p:cond delay="0"/>
                                  </p:stCondLst>
                                  <p:childTnLst>
                                    <p:animScale>
                                      <p:cBhvr>
                                        <p:cTn id="18" dur="100" fill="hold"/>
                                        <p:tgtEl>
                                          <p:spTgt spid="38"/>
                                        </p:tgtEl>
                                      </p:cBhvr>
                                      <p:by x="500000" y="500000"/>
                                    </p:animScale>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anim calcmode="lin" valueType="num">
                                      <p:cBhvr>
                                        <p:cTn id="24" dur="1000" fill="hold"/>
                                        <p:tgtEl>
                                          <p:spTgt spid="81"/>
                                        </p:tgtEl>
                                        <p:attrNameLst>
                                          <p:attrName>ppt_x</p:attrName>
                                        </p:attrNameLst>
                                      </p:cBhvr>
                                      <p:tavLst>
                                        <p:tav tm="0">
                                          <p:val>
                                            <p:strVal val="#ppt_x"/>
                                          </p:val>
                                        </p:tav>
                                        <p:tav tm="100000">
                                          <p:val>
                                            <p:strVal val="#ppt_x"/>
                                          </p:val>
                                        </p:tav>
                                      </p:tavLst>
                                    </p:anim>
                                    <p:anim calcmode="lin" valueType="num">
                                      <p:cBhvr>
                                        <p:cTn id="2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3300000">
                                      <p:cBhvr>
                                        <p:cTn id="29" dur="100" fill="hold"/>
                                        <p:tgtEl>
                                          <p:spTgt spid="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0" presetID="1" presetClass="exit" presetSubtype="0" fill="hold" grpId="2"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3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76" grpId="0" animBg="1"/>
      <p:bldP spid="76" grpId="1" animBg="1"/>
      <p:bldP spid="36" grpId="0" animBg="1"/>
      <p:bldP spid="36" grpId="1" animBg="1"/>
      <p:bldP spid="19" grpId="0" animBg="1"/>
      <p:bldP spid="19" grpId="1" animBg="1"/>
      <p:bldP spid="19" grpId="2" animBg="1"/>
      <p:bldP spid="38" grpId="0" animBg="1"/>
      <p:bldP spid="38" grpId="1" animBg="1"/>
      <p:bldP spid="38" grpId="2" animBg="1"/>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TextBox 61"/>
          <p:cNvSpPr txBox="1"/>
          <p:nvPr/>
        </p:nvSpPr>
        <p:spPr>
          <a:xfrm>
            <a:off x="0" y="0"/>
            <a:ext cx="9144032" cy="523220"/>
          </a:xfrm>
          <a:prstGeom prst="rect">
            <a:avLst/>
          </a:prstGeom>
          <a:solidFill>
            <a:schemeClr val="tx2">
              <a:lumMod val="50000"/>
            </a:schemeClr>
          </a:solidFill>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Параллельное соединение проводников</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8" name="Овал 17"/>
          <p:cNvSpPr/>
          <p:nvPr/>
        </p:nvSpPr>
        <p:spPr>
          <a:xfrm>
            <a:off x="5929290" y="1785932"/>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786150" y="2285998"/>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кругленный прямоугольник 67"/>
          <p:cNvSpPr/>
          <p:nvPr/>
        </p:nvSpPr>
        <p:spPr>
          <a:xfrm>
            <a:off x="7045344" y="1285866"/>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7045344" y="185737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74" name="Скругленный прямоугольник 73"/>
          <p:cNvSpPr/>
          <p:nvPr/>
        </p:nvSpPr>
        <p:spPr>
          <a:xfrm rot="20130831">
            <a:off x="6915945" y="2486835"/>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chilly" dir="t"/>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7616847" y="2357436"/>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V</a:t>
            </a:r>
            <a:endParaRPr lang="ru-RU" sz="2400" dirty="0">
              <a:solidFill>
                <a:schemeClr val="bg1"/>
              </a:solidFill>
            </a:endParaRPr>
          </a:p>
        </p:txBody>
      </p:sp>
      <p:sp>
        <p:nvSpPr>
          <p:cNvPr id="76" name="Прямоугольник 75"/>
          <p:cNvSpPr/>
          <p:nvPr/>
        </p:nvSpPr>
        <p:spPr>
          <a:xfrm>
            <a:off x="7045344" y="185737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FF0000"/>
                </a:solidFill>
                <a:effectLst>
                  <a:glow rad="228600">
                    <a:schemeClr val="accent2">
                      <a:satMod val="175000"/>
                      <a:alpha val="40000"/>
                    </a:schemeClr>
                  </a:glow>
                </a:effectLst>
                <a:latin typeface="DigifaceWide" pitchFamily="2" charset="0"/>
              </a:rPr>
              <a:t>4</a:t>
            </a:r>
            <a:r>
              <a:rPr lang="en-US" sz="3600" dirty="0" smtClean="0">
                <a:solidFill>
                  <a:srgbClr val="FF0000"/>
                </a:solidFill>
                <a:effectLst>
                  <a:glow rad="228600">
                    <a:schemeClr val="accent2">
                      <a:satMod val="175000"/>
                      <a:alpha val="40000"/>
                    </a:schemeClr>
                  </a:glow>
                </a:effectLst>
                <a:latin typeface="DigifaceWide" pitchFamily="2" charset="0"/>
              </a:rPr>
              <a:t>,</a:t>
            </a:r>
            <a:r>
              <a:rPr lang="ru-RU" sz="3600" dirty="0" smtClean="0">
                <a:solidFill>
                  <a:srgbClr val="FF0000"/>
                </a:solidFill>
                <a:effectLst>
                  <a:glow rad="228600">
                    <a:schemeClr val="accent2">
                      <a:satMod val="175000"/>
                      <a:alpha val="40000"/>
                    </a:schemeClr>
                  </a:glow>
                </a:effectLst>
                <a:latin typeface="DigifaceWide" pitchFamily="2" charset="0"/>
              </a:rPr>
              <a:t>50</a:t>
            </a:r>
            <a:r>
              <a:rPr lang="ru-RU" sz="2400" dirty="0" smtClean="0">
                <a:solidFill>
                  <a:srgbClr val="FF0000"/>
                </a:solidFill>
              </a:rPr>
              <a:t> </a:t>
            </a:r>
            <a:r>
              <a:rPr lang="ru-RU" sz="2400" dirty="0" smtClean="0"/>
              <a:t> </a:t>
            </a:r>
            <a:endParaRPr lang="ru-RU" sz="2400" dirty="0"/>
          </a:p>
        </p:txBody>
      </p:sp>
      <p:sp>
        <p:nvSpPr>
          <p:cNvPr id="77" name="Овал 76"/>
          <p:cNvSpPr/>
          <p:nvPr/>
        </p:nvSpPr>
        <p:spPr>
          <a:xfrm>
            <a:off x="7616848" y="2428874"/>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Скругленный прямоугольник 77"/>
          <p:cNvSpPr/>
          <p:nvPr/>
        </p:nvSpPr>
        <p:spPr>
          <a:xfrm rot="20130831">
            <a:off x="7987515" y="2629711"/>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олилиния 81"/>
          <p:cNvSpPr/>
          <p:nvPr/>
        </p:nvSpPr>
        <p:spPr>
          <a:xfrm>
            <a:off x="3310053" y="2687444"/>
            <a:ext cx="3815576" cy="1208048"/>
          </a:xfrm>
          <a:custGeom>
            <a:avLst/>
            <a:gdLst>
              <a:gd name="connsiteX0" fmla="*/ 381001 w 3815576"/>
              <a:gd name="connsiteY0" fmla="*/ 869795 h 1208048"/>
              <a:gd name="connsiteX1" fmla="*/ 314093 w 3815576"/>
              <a:gd name="connsiteY1" fmla="*/ 657922 h 1208048"/>
              <a:gd name="connsiteX2" fmla="*/ 124523 w 3815576"/>
              <a:gd name="connsiteY2" fmla="*/ 713678 h 1208048"/>
              <a:gd name="connsiteX3" fmla="*/ 13010 w 3815576"/>
              <a:gd name="connsiteY3" fmla="*/ 1137424 h 1208048"/>
              <a:gd name="connsiteX4" fmla="*/ 202581 w 3815576"/>
              <a:gd name="connsiteY4" fmla="*/ 1137424 h 1208048"/>
              <a:gd name="connsiteX5" fmla="*/ 447908 w 3815576"/>
              <a:gd name="connsiteY5" fmla="*/ 1048215 h 1208048"/>
              <a:gd name="connsiteX6" fmla="*/ 871654 w 3815576"/>
              <a:gd name="connsiteY6" fmla="*/ 836341 h 1208048"/>
              <a:gd name="connsiteX7" fmla="*/ 1451518 w 3815576"/>
              <a:gd name="connsiteY7" fmla="*/ 758283 h 1208048"/>
              <a:gd name="connsiteX8" fmla="*/ 2142893 w 3815576"/>
              <a:gd name="connsiteY8" fmla="*/ 624468 h 1208048"/>
              <a:gd name="connsiteX9" fmla="*/ 2343615 w 3815576"/>
              <a:gd name="connsiteY9" fmla="*/ 423746 h 1208048"/>
              <a:gd name="connsiteX10" fmla="*/ 2544337 w 3815576"/>
              <a:gd name="connsiteY10" fmla="*/ 111512 h 1208048"/>
              <a:gd name="connsiteX11" fmla="*/ 3113049 w 3815576"/>
              <a:gd name="connsiteY11" fmla="*/ 33454 h 1208048"/>
              <a:gd name="connsiteX12" fmla="*/ 3570249 w 3815576"/>
              <a:gd name="connsiteY12" fmla="*/ 111512 h 1208048"/>
              <a:gd name="connsiteX13" fmla="*/ 3815576 w 3815576"/>
              <a:gd name="connsiteY13" fmla="*/ 0 h 120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5576" h="1208048">
                <a:moveTo>
                  <a:pt x="381001" y="869795"/>
                </a:moveTo>
                <a:cubicBezTo>
                  <a:pt x="368920" y="776868"/>
                  <a:pt x="356839" y="683941"/>
                  <a:pt x="314093" y="657922"/>
                </a:cubicBezTo>
                <a:cubicBezTo>
                  <a:pt x="271347" y="631903"/>
                  <a:pt x="174704" y="633761"/>
                  <a:pt x="124523" y="713678"/>
                </a:cubicBezTo>
                <a:cubicBezTo>
                  <a:pt x="74343" y="793595"/>
                  <a:pt x="0" y="1066800"/>
                  <a:pt x="13010" y="1137424"/>
                </a:cubicBezTo>
                <a:cubicBezTo>
                  <a:pt x="26020" y="1208048"/>
                  <a:pt x="130098" y="1152292"/>
                  <a:pt x="202581" y="1137424"/>
                </a:cubicBezTo>
                <a:cubicBezTo>
                  <a:pt x="275064" y="1122556"/>
                  <a:pt x="336396" y="1098395"/>
                  <a:pt x="447908" y="1048215"/>
                </a:cubicBezTo>
                <a:cubicBezTo>
                  <a:pt x="559420" y="998035"/>
                  <a:pt x="704386" y="884663"/>
                  <a:pt x="871654" y="836341"/>
                </a:cubicBezTo>
                <a:cubicBezTo>
                  <a:pt x="1038922" y="788019"/>
                  <a:pt x="1239645" y="793595"/>
                  <a:pt x="1451518" y="758283"/>
                </a:cubicBezTo>
                <a:cubicBezTo>
                  <a:pt x="1663391" y="722971"/>
                  <a:pt x="1994210" y="680224"/>
                  <a:pt x="2142893" y="624468"/>
                </a:cubicBezTo>
                <a:cubicBezTo>
                  <a:pt x="2291576" y="568712"/>
                  <a:pt x="2276708" y="509239"/>
                  <a:pt x="2343615" y="423746"/>
                </a:cubicBezTo>
                <a:cubicBezTo>
                  <a:pt x="2410522" y="338253"/>
                  <a:pt x="2416098" y="176561"/>
                  <a:pt x="2544337" y="111512"/>
                </a:cubicBezTo>
                <a:cubicBezTo>
                  <a:pt x="2672576" y="46463"/>
                  <a:pt x="2942064" y="33454"/>
                  <a:pt x="3113049" y="33454"/>
                </a:cubicBezTo>
                <a:cubicBezTo>
                  <a:pt x="3284034" y="33454"/>
                  <a:pt x="3453161" y="117088"/>
                  <a:pt x="3570249" y="111512"/>
                </a:cubicBezTo>
                <a:cubicBezTo>
                  <a:pt x="3687337" y="105936"/>
                  <a:pt x="3751456" y="52968"/>
                  <a:pt x="3815576"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Скругленный прямоугольник 3"/>
          <p:cNvSpPr/>
          <p:nvPr/>
        </p:nvSpPr>
        <p:spPr>
          <a:xfrm>
            <a:off x="5429224" y="335756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6143604" y="292894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6702493" y="308443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5695871" y="228599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6072166" y="257175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6215042"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5929290" y="207168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6215042"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072166" y="250031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072166" y="192880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6143604" y="183123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6421013" y="183541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4000464" y="224627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Арка 19"/>
          <p:cNvSpPr/>
          <p:nvPr/>
        </p:nvSpPr>
        <p:spPr>
          <a:xfrm>
            <a:off x="6072166" y="228599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6072166" y="235743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6072166" y="242887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6072166" y="250031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5929290" y="185737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5702361" y="291632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лилиния 55"/>
          <p:cNvSpPr/>
          <p:nvPr/>
        </p:nvSpPr>
        <p:spPr>
          <a:xfrm>
            <a:off x="3701822" y="2888166"/>
            <a:ext cx="2168912" cy="871654"/>
          </a:xfrm>
          <a:custGeom>
            <a:avLst/>
            <a:gdLst>
              <a:gd name="connsiteX0" fmla="*/ 2163336 w 2168912"/>
              <a:gd name="connsiteY0" fmla="*/ 223024 h 871654"/>
              <a:gd name="connsiteX1" fmla="*/ 2141034 w 2168912"/>
              <a:gd name="connsiteY1" fmla="*/ 66907 h 871654"/>
              <a:gd name="connsiteX2" fmla="*/ 1996068 w 2168912"/>
              <a:gd name="connsiteY2" fmla="*/ 33454 h 871654"/>
              <a:gd name="connsiteX3" fmla="*/ 1817649 w 2168912"/>
              <a:gd name="connsiteY3" fmla="*/ 267629 h 871654"/>
              <a:gd name="connsiteX4" fmla="*/ 1561171 w 2168912"/>
              <a:gd name="connsiteY4" fmla="*/ 735980 h 871654"/>
              <a:gd name="connsiteX5" fmla="*/ 512956 w 2168912"/>
              <a:gd name="connsiteY5" fmla="*/ 847493 h 871654"/>
              <a:gd name="connsiteX6" fmla="*/ 189571 w 2168912"/>
              <a:gd name="connsiteY6" fmla="*/ 591014 h 871654"/>
              <a:gd name="connsiteX7" fmla="*/ 78058 w 2168912"/>
              <a:gd name="connsiteY7" fmla="*/ 535258 h 871654"/>
              <a:gd name="connsiteX8" fmla="*/ 11151 w 2168912"/>
              <a:gd name="connsiteY8" fmla="*/ 613317 h 871654"/>
              <a:gd name="connsiteX9" fmla="*/ 11151 w 2168912"/>
              <a:gd name="connsiteY9" fmla="*/ 713678 h 87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12" h="871654">
                <a:moveTo>
                  <a:pt x="2163336" y="223024"/>
                </a:moveTo>
                <a:cubicBezTo>
                  <a:pt x="2166124" y="160763"/>
                  <a:pt x="2168912" y="98502"/>
                  <a:pt x="2141034" y="66907"/>
                </a:cubicBezTo>
                <a:cubicBezTo>
                  <a:pt x="2113156" y="35312"/>
                  <a:pt x="2049966" y="0"/>
                  <a:pt x="1996068" y="33454"/>
                </a:cubicBezTo>
                <a:cubicBezTo>
                  <a:pt x="1942171" y="66908"/>
                  <a:pt x="1890132" y="150541"/>
                  <a:pt x="1817649" y="267629"/>
                </a:cubicBezTo>
                <a:cubicBezTo>
                  <a:pt x="1745166" y="384717"/>
                  <a:pt x="1778620" y="639336"/>
                  <a:pt x="1561171" y="735980"/>
                </a:cubicBezTo>
                <a:cubicBezTo>
                  <a:pt x="1343722" y="832624"/>
                  <a:pt x="741556" y="871654"/>
                  <a:pt x="512956" y="847493"/>
                </a:cubicBezTo>
                <a:cubicBezTo>
                  <a:pt x="284356" y="823332"/>
                  <a:pt x="262054" y="643053"/>
                  <a:pt x="189571" y="591014"/>
                </a:cubicBezTo>
                <a:cubicBezTo>
                  <a:pt x="117088" y="538975"/>
                  <a:pt x="107795" y="531541"/>
                  <a:pt x="78058" y="535258"/>
                </a:cubicBezTo>
                <a:cubicBezTo>
                  <a:pt x="48321" y="538975"/>
                  <a:pt x="22302" y="583580"/>
                  <a:pt x="11151" y="613317"/>
                </a:cubicBezTo>
                <a:cubicBezTo>
                  <a:pt x="0" y="643054"/>
                  <a:pt x="5575" y="678366"/>
                  <a:pt x="11151" y="713678"/>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1" name="Picture 2"/>
          <p:cNvPicPr>
            <a:picLocks noChangeAspect="1" noChangeArrowheads="1"/>
          </p:cNvPicPr>
          <p:nvPr/>
        </p:nvPicPr>
        <p:blipFill>
          <a:blip r:embed="rId3" cstate="print">
            <a:clrChange>
              <a:clrFrom>
                <a:srgbClr val="000000"/>
              </a:clrFrom>
              <a:clrTo>
                <a:srgbClr val="000000">
                  <a:alpha val="0"/>
                </a:srgbClr>
              </a:clrTo>
            </a:clrChange>
          </a:blip>
          <a:srcRect l="5859" t="23437" r="72461" b="32500"/>
          <a:stretch>
            <a:fillRect/>
          </a:stretch>
        </p:blipFill>
        <p:spPr bwMode="auto">
          <a:xfrm>
            <a:off x="214282" y="1726906"/>
            <a:ext cx="2143108" cy="2702232"/>
          </a:xfrm>
          <a:prstGeom prst="rect">
            <a:avLst/>
          </a:prstGeom>
          <a:noFill/>
          <a:ln w="9525">
            <a:noFill/>
            <a:miter lim="800000"/>
            <a:headEnd/>
            <a:tailEnd/>
          </a:ln>
          <a:effectLst/>
        </p:spPr>
      </p:pic>
      <p:sp>
        <p:nvSpPr>
          <p:cNvPr id="46" name="Скругленный прямоугольник 45"/>
          <p:cNvSpPr/>
          <p:nvPr/>
        </p:nvSpPr>
        <p:spPr>
          <a:xfrm>
            <a:off x="3286084" y="385763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000464" y="342900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559353" y="358449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552731" y="278606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786150" y="257175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559221" y="341639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071902" y="314325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929026" y="300037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929026" y="242887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000464" y="233130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277873" y="233548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6153383" y="174620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6143604" y="1753403"/>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Арка 38"/>
          <p:cNvSpPr/>
          <p:nvPr/>
        </p:nvSpPr>
        <p:spPr>
          <a:xfrm>
            <a:off x="3929026"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929026"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929026"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929026"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929026"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786150" y="235743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Полилиния 50"/>
          <p:cNvSpPr/>
          <p:nvPr/>
        </p:nvSpPr>
        <p:spPr>
          <a:xfrm>
            <a:off x="4716583" y="3113049"/>
            <a:ext cx="2713464" cy="1221058"/>
          </a:xfrm>
          <a:custGeom>
            <a:avLst/>
            <a:gdLst>
              <a:gd name="connsiteX0" fmla="*/ 0 w 2713464"/>
              <a:gd name="connsiteY0" fmla="*/ 656063 h 1221058"/>
              <a:gd name="connsiteX1" fmla="*/ 100361 w 2713464"/>
              <a:gd name="connsiteY1" fmla="*/ 499946 h 1221058"/>
              <a:gd name="connsiteX2" fmla="*/ 278780 w 2713464"/>
              <a:gd name="connsiteY2" fmla="*/ 622610 h 1221058"/>
              <a:gd name="connsiteX3" fmla="*/ 490654 w 2713464"/>
              <a:gd name="connsiteY3" fmla="*/ 1124414 h 1221058"/>
              <a:gd name="connsiteX4" fmla="*/ 724829 w 2713464"/>
              <a:gd name="connsiteY4" fmla="*/ 1202473 h 1221058"/>
              <a:gd name="connsiteX5" fmla="*/ 1226634 w 2713464"/>
              <a:gd name="connsiteY5" fmla="*/ 1057507 h 1221058"/>
              <a:gd name="connsiteX6" fmla="*/ 2118732 w 2713464"/>
              <a:gd name="connsiteY6" fmla="*/ 1135566 h 1221058"/>
              <a:gd name="connsiteX7" fmla="*/ 2419815 w 2713464"/>
              <a:gd name="connsiteY7" fmla="*/ 1113263 h 1221058"/>
              <a:gd name="connsiteX8" fmla="*/ 2676293 w 2713464"/>
              <a:gd name="connsiteY8" fmla="*/ 945995 h 1221058"/>
              <a:gd name="connsiteX9" fmla="*/ 2642839 w 2713464"/>
              <a:gd name="connsiteY9" fmla="*/ 700668 h 1221058"/>
              <a:gd name="connsiteX10" fmla="*/ 2397512 w 2713464"/>
              <a:gd name="connsiteY10" fmla="*/ 388434 h 1221058"/>
              <a:gd name="connsiteX11" fmla="*/ 2352907 w 2713464"/>
              <a:gd name="connsiteY11" fmla="*/ 53897 h 1221058"/>
              <a:gd name="connsiteX12" fmla="*/ 2185639 w 2713464"/>
              <a:gd name="connsiteY12" fmla="*/ 65049 h 1221058"/>
              <a:gd name="connsiteX13" fmla="*/ 2174488 w 2713464"/>
              <a:gd name="connsiteY13" fmla="*/ 187712 h 12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3464" h="1221058">
                <a:moveTo>
                  <a:pt x="0" y="656063"/>
                </a:moveTo>
                <a:cubicBezTo>
                  <a:pt x="26949" y="580792"/>
                  <a:pt x="53898" y="505521"/>
                  <a:pt x="100361" y="499946"/>
                </a:cubicBezTo>
                <a:cubicBezTo>
                  <a:pt x="146824" y="494371"/>
                  <a:pt x="213731" y="518532"/>
                  <a:pt x="278780" y="622610"/>
                </a:cubicBezTo>
                <a:cubicBezTo>
                  <a:pt x="343829" y="726688"/>
                  <a:pt x="416313" y="1027770"/>
                  <a:pt x="490654" y="1124414"/>
                </a:cubicBezTo>
                <a:cubicBezTo>
                  <a:pt x="564995" y="1221058"/>
                  <a:pt x="602166" y="1213624"/>
                  <a:pt x="724829" y="1202473"/>
                </a:cubicBezTo>
                <a:cubicBezTo>
                  <a:pt x="847492" y="1191322"/>
                  <a:pt x="994317" y="1068658"/>
                  <a:pt x="1226634" y="1057507"/>
                </a:cubicBezTo>
                <a:cubicBezTo>
                  <a:pt x="1458951" y="1046356"/>
                  <a:pt x="1919869" y="1126273"/>
                  <a:pt x="2118732" y="1135566"/>
                </a:cubicBezTo>
                <a:cubicBezTo>
                  <a:pt x="2317595" y="1144859"/>
                  <a:pt x="2326888" y="1144858"/>
                  <a:pt x="2419815" y="1113263"/>
                </a:cubicBezTo>
                <a:cubicBezTo>
                  <a:pt x="2512742" y="1081668"/>
                  <a:pt x="2639122" y="1014761"/>
                  <a:pt x="2676293" y="945995"/>
                </a:cubicBezTo>
                <a:cubicBezTo>
                  <a:pt x="2713464" y="877229"/>
                  <a:pt x="2689302" y="793595"/>
                  <a:pt x="2642839" y="700668"/>
                </a:cubicBezTo>
                <a:cubicBezTo>
                  <a:pt x="2596376" y="607741"/>
                  <a:pt x="2445834" y="496229"/>
                  <a:pt x="2397512" y="388434"/>
                </a:cubicBezTo>
                <a:cubicBezTo>
                  <a:pt x="2349190" y="280639"/>
                  <a:pt x="2388219" y="107795"/>
                  <a:pt x="2352907" y="53897"/>
                </a:cubicBezTo>
                <a:cubicBezTo>
                  <a:pt x="2317595" y="0"/>
                  <a:pt x="2215375" y="42747"/>
                  <a:pt x="2185639" y="65049"/>
                </a:cubicBezTo>
                <a:cubicBezTo>
                  <a:pt x="2155903" y="87351"/>
                  <a:pt x="2165195" y="137531"/>
                  <a:pt x="2174488" y="1877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7" name="Полилиния 56"/>
          <p:cNvSpPr/>
          <p:nvPr/>
        </p:nvSpPr>
        <p:spPr>
          <a:xfrm>
            <a:off x="1705754" y="2107580"/>
            <a:ext cx="2031380" cy="2023947"/>
          </a:xfrm>
          <a:custGeom>
            <a:avLst/>
            <a:gdLst>
              <a:gd name="connsiteX0" fmla="*/ 0 w 2031380"/>
              <a:gd name="connsiteY0" fmla="*/ 0 h 2023947"/>
              <a:gd name="connsiteX1" fmla="*/ 178419 w 2031380"/>
              <a:gd name="connsiteY1" fmla="*/ 111513 h 2023947"/>
              <a:gd name="connsiteX2" fmla="*/ 434897 w 2031380"/>
              <a:gd name="connsiteY2" fmla="*/ 602166 h 2023947"/>
              <a:gd name="connsiteX3" fmla="*/ 646770 w 2031380"/>
              <a:gd name="connsiteY3" fmla="*/ 1561171 h 2023947"/>
              <a:gd name="connsiteX4" fmla="*/ 914400 w 2031380"/>
              <a:gd name="connsiteY4" fmla="*/ 1929161 h 2023947"/>
              <a:gd name="connsiteX5" fmla="*/ 1449658 w 2031380"/>
              <a:gd name="connsiteY5" fmla="*/ 1996069 h 2023947"/>
              <a:gd name="connsiteX6" fmla="*/ 1694985 w 2031380"/>
              <a:gd name="connsiteY6" fmla="*/ 1761893 h 2023947"/>
              <a:gd name="connsiteX7" fmla="*/ 1784195 w 2031380"/>
              <a:gd name="connsiteY7" fmla="*/ 1427357 h 2023947"/>
              <a:gd name="connsiteX8" fmla="*/ 1884556 w 2031380"/>
              <a:gd name="connsiteY8" fmla="*/ 1315844 h 2023947"/>
              <a:gd name="connsiteX9" fmla="*/ 2007219 w 2031380"/>
              <a:gd name="connsiteY9" fmla="*/ 1438508 h 2023947"/>
              <a:gd name="connsiteX10" fmla="*/ 2029522 w 2031380"/>
              <a:gd name="connsiteY10" fmla="*/ 1505415 h 20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1380" h="2023947">
                <a:moveTo>
                  <a:pt x="0" y="0"/>
                </a:moveTo>
                <a:cubicBezTo>
                  <a:pt x="52968" y="5576"/>
                  <a:pt x="105936" y="11152"/>
                  <a:pt x="178419" y="111513"/>
                </a:cubicBezTo>
                <a:cubicBezTo>
                  <a:pt x="250902" y="211874"/>
                  <a:pt x="356839" y="360556"/>
                  <a:pt x="434897" y="602166"/>
                </a:cubicBezTo>
                <a:cubicBezTo>
                  <a:pt x="512956" y="843776"/>
                  <a:pt x="566853" y="1340005"/>
                  <a:pt x="646770" y="1561171"/>
                </a:cubicBezTo>
                <a:cubicBezTo>
                  <a:pt x="726687" y="1782337"/>
                  <a:pt x="780585" y="1856678"/>
                  <a:pt x="914400" y="1929161"/>
                </a:cubicBezTo>
                <a:cubicBezTo>
                  <a:pt x="1048215" y="2001644"/>
                  <a:pt x="1319561" y="2023947"/>
                  <a:pt x="1449658" y="1996069"/>
                </a:cubicBezTo>
                <a:cubicBezTo>
                  <a:pt x="1579755" y="1968191"/>
                  <a:pt x="1639229" y="1856678"/>
                  <a:pt x="1694985" y="1761893"/>
                </a:cubicBezTo>
                <a:cubicBezTo>
                  <a:pt x="1750741" y="1667108"/>
                  <a:pt x="1752600" y="1501699"/>
                  <a:pt x="1784195" y="1427357"/>
                </a:cubicBezTo>
                <a:cubicBezTo>
                  <a:pt x="1815790" y="1353016"/>
                  <a:pt x="1847386" y="1313986"/>
                  <a:pt x="1884556" y="1315844"/>
                </a:cubicBezTo>
                <a:cubicBezTo>
                  <a:pt x="1921726" y="1317702"/>
                  <a:pt x="1983058" y="1406913"/>
                  <a:pt x="2007219" y="1438508"/>
                </a:cubicBezTo>
                <a:cubicBezTo>
                  <a:pt x="2031380" y="1470103"/>
                  <a:pt x="2030451" y="1487759"/>
                  <a:pt x="2029522" y="150541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TextBox 57"/>
          <p:cNvSpPr txBox="1"/>
          <p:nvPr/>
        </p:nvSpPr>
        <p:spPr>
          <a:xfrm>
            <a:off x="6000728" y="371475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3" name="TextBox 62"/>
          <p:cNvSpPr txBox="1"/>
          <p:nvPr/>
        </p:nvSpPr>
        <p:spPr>
          <a:xfrm>
            <a:off x="3857588" y="421482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9" name="Овал 18"/>
          <p:cNvSpPr/>
          <p:nvPr/>
        </p:nvSpPr>
        <p:spPr>
          <a:xfrm>
            <a:off x="4062123" y="2214560"/>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rot="13206332">
            <a:off x="3213191"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rot="13206332">
            <a:off x="2284497"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кругленный прямоугольник 63"/>
          <p:cNvSpPr/>
          <p:nvPr/>
        </p:nvSpPr>
        <p:spPr>
          <a:xfrm>
            <a:off x="2363341" y="4143386"/>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Кольцо 64"/>
          <p:cNvSpPr/>
          <p:nvPr/>
        </p:nvSpPr>
        <p:spPr>
          <a:xfrm>
            <a:off x="2649093"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Шестиугольник 65"/>
          <p:cNvSpPr/>
          <p:nvPr/>
        </p:nvSpPr>
        <p:spPr>
          <a:xfrm>
            <a:off x="2649093" y="4143386"/>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Кольцо 66"/>
          <p:cNvSpPr/>
          <p:nvPr/>
        </p:nvSpPr>
        <p:spPr>
          <a:xfrm>
            <a:off x="2649093" y="4071948"/>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 name="Группа 67"/>
          <p:cNvGrpSpPr/>
          <p:nvPr/>
        </p:nvGrpSpPr>
        <p:grpSpPr>
          <a:xfrm>
            <a:off x="2506217" y="3786196"/>
            <a:ext cx="571504" cy="1000132"/>
            <a:chOff x="2214546" y="642924"/>
            <a:chExt cx="571504" cy="1000132"/>
          </a:xfrm>
        </p:grpSpPr>
        <p:sp>
          <p:nvSpPr>
            <p:cNvPr id="69" name="Овал 68"/>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1" name="Полилиния 70"/>
          <p:cNvSpPr/>
          <p:nvPr/>
        </p:nvSpPr>
        <p:spPr>
          <a:xfrm>
            <a:off x="806222" y="2152185"/>
            <a:ext cx="1501697" cy="2475571"/>
          </a:xfrm>
          <a:custGeom>
            <a:avLst/>
            <a:gdLst>
              <a:gd name="connsiteX0" fmla="*/ 18585 w 1501697"/>
              <a:gd name="connsiteY0" fmla="*/ 0 h 2475571"/>
              <a:gd name="connsiteX1" fmla="*/ 263912 w 1501697"/>
              <a:gd name="connsiteY1" fmla="*/ 144966 h 2475571"/>
              <a:gd name="connsiteX2" fmla="*/ 319668 w 1501697"/>
              <a:gd name="connsiteY2" fmla="*/ 579864 h 2475571"/>
              <a:gd name="connsiteX3" fmla="*/ 107795 w 1501697"/>
              <a:gd name="connsiteY3" fmla="*/ 1616927 h 2475571"/>
              <a:gd name="connsiteX4" fmla="*/ 85493 w 1501697"/>
              <a:gd name="connsiteY4" fmla="*/ 2297152 h 2475571"/>
              <a:gd name="connsiteX5" fmla="*/ 620751 w 1501697"/>
              <a:gd name="connsiteY5" fmla="*/ 2464420 h 2475571"/>
              <a:gd name="connsiteX6" fmla="*/ 1044497 w 1501697"/>
              <a:gd name="connsiteY6" fmla="*/ 2364059 h 2475571"/>
              <a:gd name="connsiteX7" fmla="*/ 1267522 w 1501697"/>
              <a:gd name="connsiteY7" fmla="*/ 2352908 h 2475571"/>
              <a:gd name="connsiteX8" fmla="*/ 1501697 w 1501697"/>
              <a:gd name="connsiteY8" fmla="*/ 2386361 h 247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97" h="2475571">
                <a:moveTo>
                  <a:pt x="18585" y="0"/>
                </a:moveTo>
                <a:cubicBezTo>
                  <a:pt x="116158" y="24161"/>
                  <a:pt x="213732" y="48322"/>
                  <a:pt x="263912" y="144966"/>
                </a:cubicBezTo>
                <a:cubicBezTo>
                  <a:pt x="314092" y="241610"/>
                  <a:pt x="345687" y="334537"/>
                  <a:pt x="319668" y="579864"/>
                </a:cubicBezTo>
                <a:cubicBezTo>
                  <a:pt x="293649" y="825191"/>
                  <a:pt x="146824" y="1330712"/>
                  <a:pt x="107795" y="1616927"/>
                </a:cubicBezTo>
                <a:cubicBezTo>
                  <a:pt x="68766" y="1903142"/>
                  <a:pt x="0" y="2155903"/>
                  <a:pt x="85493" y="2297152"/>
                </a:cubicBezTo>
                <a:cubicBezTo>
                  <a:pt x="170986" y="2438401"/>
                  <a:pt x="460917" y="2453269"/>
                  <a:pt x="620751" y="2464420"/>
                </a:cubicBezTo>
                <a:cubicBezTo>
                  <a:pt x="780585" y="2475571"/>
                  <a:pt x="936702" y="2382644"/>
                  <a:pt x="1044497" y="2364059"/>
                </a:cubicBezTo>
                <a:cubicBezTo>
                  <a:pt x="1152292" y="2345474"/>
                  <a:pt x="1191322" y="2349191"/>
                  <a:pt x="1267522" y="2352908"/>
                </a:cubicBezTo>
                <a:cubicBezTo>
                  <a:pt x="1343722" y="2356625"/>
                  <a:pt x="1422709" y="2371493"/>
                  <a:pt x="1501697" y="238636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Полилиния 71"/>
          <p:cNvSpPr/>
          <p:nvPr/>
        </p:nvSpPr>
        <p:spPr>
          <a:xfrm>
            <a:off x="3311529" y="3616712"/>
            <a:ext cx="1438507" cy="1111405"/>
          </a:xfrm>
          <a:custGeom>
            <a:avLst/>
            <a:gdLst>
              <a:gd name="connsiteX0" fmla="*/ 0 w 1438507"/>
              <a:gd name="connsiteY0" fmla="*/ 899532 h 1111405"/>
              <a:gd name="connsiteX1" fmla="*/ 156117 w 1438507"/>
              <a:gd name="connsiteY1" fmla="*/ 888381 h 1111405"/>
              <a:gd name="connsiteX2" fmla="*/ 289932 w 1438507"/>
              <a:gd name="connsiteY2" fmla="*/ 999893 h 1111405"/>
              <a:gd name="connsiteX3" fmla="*/ 769434 w 1438507"/>
              <a:gd name="connsiteY3" fmla="*/ 1100254 h 1111405"/>
              <a:gd name="connsiteX4" fmla="*/ 1137425 w 1438507"/>
              <a:gd name="connsiteY4" fmla="*/ 1044498 h 1111405"/>
              <a:gd name="connsiteX5" fmla="*/ 1282390 w 1438507"/>
              <a:gd name="connsiteY5" fmla="*/ 698810 h 1111405"/>
              <a:gd name="connsiteX6" fmla="*/ 1271239 w 1438507"/>
              <a:gd name="connsiteY6" fmla="*/ 275064 h 1111405"/>
              <a:gd name="connsiteX7" fmla="*/ 1282390 w 1438507"/>
              <a:gd name="connsiteY7" fmla="*/ 40888 h 1111405"/>
              <a:gd name="connsiteX8" fmla="*/ 1416205 w 1438507"/>
              <a:gd name="connsiteY8" fmla="*/ 29737 h 1111405"/>
              <a:gd name="connsiteX9" fmla="*/ 1416205 w 1438507"/>
              <a:gd name="connsiteY9" fmla="*/ 141249 h 111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507" h="1111405">
                <a:moveTo>
                  <a:pt x="0" y="899532"/>
                </a:moveTo>
                <a:cubicBezTo>
                  <a:pt x="53897" y="885593"/>
                  <a:pt x="107795" y="871654"/>
                  <a:pt x="156117" y="888381"/>
                </a:cubicBezTo>
                <a:cubicBezTo>
                  <a:pt x="204439" y="905108"/>
                  <a:pt x="187713" y="964581"/>
                  <a:pt x="289932" y="999893"/>
                </a:cubicBezTo>
                <a:cubicBezTo>
                  <a:pt x="392151" y="1035205"/>
                  <a:pt x="628185" y="1092820"/>
                  <a:pt x="769434" y="1100254"/>
                </a:cubicBezTo>
                <a:cubicBezTo>
                  <a:pt x="910683" y="1107688"/>
                  <a:pt x="1051932" y="1111405"/>
                  <a:pt x="1137425" y="1044498"/>
                </a:cubicBezTo>
                <a:cubicBezTo>
                  <a:pt x="1222918" y="977591"/>
                  <a:pt x="1260088" y="827049"/>
                  <a:pt x="1282390" y="698810"/>
                </a:cubicBezTo>
                <a:cubicBezTo>
                  <a:pt x="1304692" y="570571"/>
                  <a:pt x="1271239" y="384718"/>
                  <a:pt x="1271239" y="275064"/>
                </a:cubicBezTo>
                <a:cubicBezTo>
                  <a:pt x="1271239" y="165410"/>
                  <a:pt x="1258229" y="81776"/>
                  <a:pt x="1282390" y="40888"/>
                </a:cubicBezTo>
                <a:cubicBezTo>
                  <a:pt x="1306551" y="0"/>
                  <a:pt x="1393903" y="13010"/>
                  <a:pt x="1416205" y="29737"/>
                </a:cubicBezTo>
                <a:cubicBezTo>
                  <a:pt x="1438507" y="46464"/>
                  <a:pt x="1427356" y="93856"/>
                  <a:pt x="1416205" y="141249"/>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6215042" y="171449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олилиния 80"/>
          <p:cNvSpPr/>
          <p:nvPr/>
        </p:nvSpPr>
        <p:spPr>
          <a:xfrm>
            <a:off x="4728117" y="2787805"/>
            <a:ext cx="3744951" cy="1932878"/>
          </a:xfrm>
          <a:custGeom>
            <a:avLst/>
            <a:gdLst>
              <a:gd name="connsiteX0" fmla="*/ 0 w 3744951"/>
              <a:gd name="connsiteY0" fmla="*/ 970156 h 1932878"/>
              <a:gd name="connsiteX1" fmla="*/ 167268 w 3744951"/>
              <a:gd name="connsiteY1" fmla="*/ 936702 h 1932878"/>
              <a:gd name="connsiteX2" fmla="*/ 312234 w 3744951"/>
              <a:gd name="connsiteY2" fmla="*/ 1271239 h 1932878"/>
              <a:gd name="connsiteX3" fmla="*/ 479503 w 3744951"/>
              <a:gd name="connsiteY3" fmla="*/ 1795346 h 1932878"/>
              <a:gd name="connsiteX4" fmla="*/ 959005 w 3744951"/>
              <a:gd name="connsiteY4" fmla="*/ 1884556 h 1932878"/>
              <a:gd name="connsiteX5" fmla="*/ 1795346 w 3744951"/>
              <a:gd name="connsiteY5" fmla="*/ 1694985 h 1932878"/>
              <a:gd name="connsiteX6" fmla="*/ 3111190 w 3744951"/>
              <a:gd name="connsiteY6" fmla="*/ 1828800 h 1932878"/>
              <a:gd name="connsiteX7" fmla="*/ 3724507 w 3744951"/>
              <a:gd name="connsiteY7" fmla="*/ 1070517 h 1932878"/>
              <a:gd name="connsiteX8" fmla="*/ 3233854 w 3744951"/>
              <a:gd name="connsiteY8" fmla="*/ 557561 h 1932878"/>
              <a:gd name="connsiteX9" fmla="*/ 3222703 w 3744951"/>
              <a:gd name="connsiteY9" fmla="*/ 334536 h 1932878"/>
              <a:gd name="connsiteX10" fmla="*/ 3300761 w 3744951"/>
              <a:gd name="connsiteY10" fmla="*/ 211873 h 1932878"/>
              <a:gd name="connsiteX11" fmla="*/ 3367668 w 3744951"/>
              <a:gd name="connsiteY11" fmla="*/ 44605 h 1932878"/>
              <a:gd name="connsiteX12" fmla="*/ 3479181 w 3744951"/>
              <a:gd name="connsiteY12" fmla="*/ 0 h 19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4951" h="1932878">
                <a:moveTo>
                  <a:pt x="0" y="970156"/>
                </a:moveTo>
                <a:cubicBezTo>
                  <a:pt x="57614" y="928339"/>
                  <a:pt x="115229" y="886522"/>
                  <a:pt x="167268" y="936702"/>
                </a:cubicBezTo>
                <a:cubicBezTo>
                  <a:pt x="219307" y="986882"/>
                  <a:pt x="260195" y="1128132"/>
                  <a:pt x="312234" y="1271239"/>
                </a:cubicBezTo>
                <a:cubicBezTo>
                  <a:pt x="364273" y="1414346"/>
                  <a:pt x="371708" y="1693127"/>
                  <a:pt x="479503" y="1795346"/>
                </a:cubicBezTo>
                <a:cubicBezTo>
                  <a:pt x="587298" y="1897565"/>
                  <a:pt x="739698" y="1901283"/>
                  <a:pt x="959005" y="1884556"/>
                </a:cubicBezTo>
                <a:cubicBezTo>
                  <a:pt x="1178312" y="1867829"/>
                  <a:pt x="1436649" y="1704278"/>
                  <a:pt x="1795346" y="1694985"/>
                </a:cubicBezTo>
                <a:cubicBezTo>
                  <a:pt x="2154043" y="1685692"/>
                  <a:pt x="2789663" y="1932878"/>
                  <a:pt x="3111190" y="1828800"/>
                </a:cubicBezTo>
                <a:cubicBezTo>
                  <a:pt x="3432717" y="1724722"/>
                  <a:pt x="3704063" y="1282390"/>
                  <a:pt x="3724507" y="1070517"/>
                </a:cubicBezTo>
                <a:cubicBezTo>
                  <a:pt x="3744951" y="858644"/>
                  <a:pt x="3317488" y="680225"/>
                  <a:pt x="3233854" y="557561"/>
                </a:cubicBezTo>
                <a:cubicBezTo>
                  <a:pt x="3150220" y="434898"/>
                  <a:pt x="3211552" y="392151"/>
                  <a:pt x="3222703" y="334536"/>
                </a:cubicBezTo>
                <a:cubicBezTo>
                  <a:pt x="3233854" y="276921"/>
                  <a:pt x="3276600" y="260195"/>
                  <a:pt x="3300761" y="211873"/>
                </a:cubicBezTo>
                <a:cubicBezTo>
                  <a:pt x="3324922" y="163551"/>
                  <a:pt x="3337931" y="79917"/>
                  <a:pt x="3367668" y="44605"/>
                </a:cubicBezTo>
                <a:cubicBezTo>
                  <a:pt x="3397405" y="9293"/>
                  <a:pt x="3438293" y="4646"/>
                  <a:pt x="3479181"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9" name="Скругленный прямоугольник 78">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grpId="1" nodeType="withEffect">
                                  <p:stCondLst>
                                    <p:cond delay="0"/>
                                  </p:stCondLst>
                                  <p:childTnLst>
                                    <p:animScale>
                                      <p:cBhvr>
                                        <p:cTn id="11" dur="100" fill="hold"/>
                                        <p:tgtEl>
                                          <p:spTgt spid="19"/>
                                        </p:tgtEl>
                                      </p:cBhvr>
                                      <p:by x="350000" y="350000"/>
                                    </p:animScale>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
                                        <p:tgtEl>
                                          <p:spTgt spid="3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6" presetClass="emph" presetSubtype="0" accel="50000" decel="50000" fill="hold" grpId="1" nodeType="withEffect">
                                  <p:stCondLst>
                                    <p:cond delay="0"/>
                                  </p:stCondLst>
                                  <p:childTnLst>
                                    <p:animScale>
                                      <p:cBhvr>
                                        <p:cTn id="18" dur="100" fill="hold"/>
                                        <p:tgtEl>
                                          <p:spTgt spid="38"/>
                                        </p:tgtEl>
                                      </p:cBhvr>
                                      <p:by x="500000" y="500000"/>
                                    </p:animScale>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1000"/>
                                        <p:tgtEl>
                                          <p:spTgt spid="79"/>
                                        </p:tgtEl>
                                      </p:cBhvr>
                                    </p:animEffect>
                                    <p:anim calcmode="lin" valueType="num">
                                      <p:cBhvr>
                                        <p:cTn id="24" dur="1000" fill="hold"/>
                                        <p:tgtEl>
                                          <p:spTgt spid="79"/>
                                        </p:tgtEl>
                                        <p:attrNameLst>
                                          <p:attrName>ppt_x</p:attrName>
                                        </p:attrNameLst>
                                      </p:cBhvr>
                                      <p:tavLst>
                                        <p:tav tm="0">
                                          <p:val>
                                            <p:strVal val="#ppt_x"/>
                                          </p:val>
                                        </p:tav>
                                        <p:tav tm="100000">
                                          <p:val>
                                            <p:strVal val="#ppt_x"/>
                                          </p:val>
                                        </p:tav>
                                      </p:tavLst>
                                    </p:anim>
                                    <p:anim calcmode="lin" valueType="num">
                                      <p:cBhvr>
                                        <p:cTn id="25"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3300000">
                                      <p:cBhvr>
                                        <p:cTn id="29" dur="100" fill="hold"/>
                                        <p:tgtEl>
                                          <p:spTgt spid="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0" presetID="1" presetClass="exit" presetSubtype="0" fill="hold" grpId="1" nodeType="withEffect">
                                  <p:stCondLst>
                                    <p:cond delay="0"/>
                                  </p:stCondLst>
                                  <p:childTnLst>
                                    <p:set>
                                      <p:cBhvr>
                                        <p:cTn id="31" dur="1" fill="hold">
                                          <p:stCondLst>
                                            <p:cond delay="0"/>
                                          </p:stCondLst>
                                        </p:cTn>
                                        <p:tgtEl>
                                          <p:spTgt spid="76"/>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76" grpId="0" animBg="1"/>
      <p:bldP spid="76" grpId="1" animBg="1"/>
      <p:bldP spid="36" grpId="0" animBg="1"/>
      <p:bldP spid="36" grpId="1" animBg="1"/>
      <p:bldP spid="19" grpId="0" animBg="1"/>
      <p:bldP spid="19" grpId="1" animBg="1"/>
      <p:bldP spid="19" grpId="2" animBg="1"/>
      <p:bldP spid="38" grpId="0" animBg="1"/>
      <p:bldP spid="38" grpId="1" animBg="1"/>
      <p:bldP spid="38" grpId="2" animBg="1"/>
      <p:bldP spid="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clrChange>
              <a:clrFrom>
                <a:srgbClr val="000000"/>
              </a:clrFrom>
              <a:clrTo>
                <a:srgbClr val="000000">
                  <a:alpha val="0"/>
                </a:srgbClr>
              </a:clrTo>
            </a:clrChange>
            <a:duotone>
              <a:prstClr val="black"/>
              <a:schemeClr val="accent5">
                <a:tint val="45000"/>
                <a:satMod val="400000"/>
              </a:schemeClr>
            </a:duotone>
          </a:blip>
          <a:srcRect l="4934" t="15790" r="11184" b="7894"/>
          <a:stretch>
            <a:fillRect/>
          </a:stretch>
        </p:blipFill>
        <p:spPr bwMode="auto">
          <a:xfrm>
            <a:off x="-32" y="2137519"/>
            <a:ext cx="5286412" cy="3005999"/>
          </a:xfrm>
          <a:prstGeom prst="rect">
            <a:avLst/>
          </a:prstGeom>
          <a:noFill/>
          <a:ln w="9525">
            <a:noFill/>
            <a:miter lim="800000"/>
            <a:headEnd/>
            <a:tailEnd/>
          </a:ln>
          <a:effectLst/>
        </p:spPr>
      </p:pic>
      <p:sp>
        <p:nvSpPr>
          <p:cNvPr id="26" name="Заголовок 1"/>
          <p:cNvSpPr txBox="1">
            <a:spLocks/>
          </p:cNvSpPr>
          <p:nvPr/>
        </p:nvSpPr>
        <p:spPr>
          <a:xfrm>
            <a:off x="0" y="1"/>
            <a:ext cx="9144000" cy="843557"/>
          </a:xfrm>
          <a:prstGeom prst="rect">
            <a:avLst/>
          </a:prstGeom>
          <a:solidFill>
            <a:schemeClr val="tx2">
              <a:lumMod val="5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istral" pitchFamily="66" charset="0"/>
                <a:ea typeface="+mj-ea"/>
                <a:cs typeface="+mj-cs"/>
              </a:rPr>
              <a:t>Вывод:</a:t>
            </a:r>
            <a:endParaRPr kumimoji="0" lang="ru-RU" sz="6000" i="0" u="none" strike="noStrike" kern="1200" spc="50" normalizeH="0" baseline="0" noProof="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istral" pitchFamily="66" charset="0"/>
              <a:ea typeface="+mj-ea"/>
              <a:cs typeface="+mj-cs"/>
            </a:endParaRPr>
          </a:p>
        </p:txBody>
      </p:sp>
      <p:sp>
        <p:nvSpPr>
          <p:cNvPr id="27" name="TextBox 26"/>
          <p:cNvSpPr txBox="1"/>
          <p:nvPr/>
        </p:nvSpPr>
        <p:spPr>
          <a:xfrm>
            <a:off x="500034" y="839448"/>
            <a:ext cx="8715436" cy="1446550"/>
          </a:xfrm>
          <a:prstGeom prst="rect">
            <a:avLst/>
          </a:prstGeom>
          <a:noFill/>
        </p:spPr>
        <p:txBody>
          <a:bodyPr wrap="square" rtlCol="0">
            <a:spAutoFit/>
            <a:scene3d>
              <a:camera prst="orthographicFront"/>
              <a:lightRig rig="threePt" dir="t"/>
            </a:scene3d>
            <a:sp3d extrusionH="57150">
              <a:bevelT w="38100" h="38100"/>
            </a:sp3d>
          </a:bodyPr>
          <a:lstStyle/>
          <a:p>
            <a:r>
              <a:rPr lang="ru-RU" sz="44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Напряжение одинаково на всех участках параллельной цепи</a:t>
            </a:r>
            <a:endParaRPr lang="ru-RU" sz="4400" b="1" dirty="0">
              <a:solidFill>
                <a:srgbClr val="FF0000"/>
              </a:solidFill>
              <a:effectLst>
                <a:reflection blurRad="6350" stA="55000" endA="300" endPos="45500" dir="5400000" sy="-100000" algn="bl" rotWithShape="0"/>
              </a:effectLst>
            </a:endParaRPr>
          </a:p>
        </p:txBody>
      </p:sp>
      <p:sp>
        <p:nvSpPr>
          <p:cNvPr id="5" name="TextBox 4"/>
          <p:cNvSpPr txBox="1"/>
          <p:nvPr/>
        </p:nvSpPr>
        <p:spPr>
          <a:xfrm>
            <a:off x="5357818" y="2571750"/>
            <a:ext cx="3786182" cy="830997"/>
          </a:xfrm>
          <a:prstGeom prst="rect">
            <a:avLst/>
          </a:prstGeom>
          <a:solidFill>
            <a:srgbClr val="C00000">
              <a:alpha val="65000"/>
            </a:srgbClr>
          </a:solidFill>
          <a:ln w="38100">
            <a:noFill/>
          </a:ln>
        </p:spPr>
        <p:txBody>
          <a:bodyPr wrap="square" rtlCol="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U = U</a:t>
            </a:r>
            <a:r>
              <a:rPr lang="en-US" sz="48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1</a:t>
            </a: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 = U</a:t>
            </a:r>
            <a:r>
              <a:rPr lang="en-US" sz="48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2</a:t>
            </a: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   </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 name="TextBox 98"/>
          <p:cNvSpPr txBox="1"/>
          <p:nvPr/>
        </p:nvSpPr>
        <p:spPr>
          <a:xfrm>
            <a:off x="0" y="0"/>
            <a:ext cx="9144000" cy="461665"/>
          </a:xfrm>
          <a:prstGeom prst="rect">
            <a:avLst/>
          </a:prstGeom>
          <a:solidFill>
            <a:schemeClr val="tx2">
              <a:lumMod val="50000"/>
            </a:schemeClr>
          </a:solidFill>
        </p:spPr>
        <p:txBody>
          <a:bodyPr wrap="square" rtlCol="0">
            <a:spAutoFit/>
          </a:bodyPr>
          <a:lstStyle/>
          <a:p>
            <a:pPr algn="ctr"/>
            <a:r>
              <a:rPr lang="ru-RU"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Распределение  токов  в параллельной электрической цепи</a:t>
            </a:r>
            <a:endParaRPr lang="ru-RU"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7" name="Овал 36"/>
          <p:cNvSpPr/>
          <p:nvPr/>
        </p:nvSpPr>
        <p:spPr>
          <a:xfrm>
            <a:off x="4000496" y="1675247"/>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Скругленный прямоугольник 83"/>
          <p:cNvSpPr/>
          <p:nvPr/>
        </p:nvSpPr>
        <p:spPr>
          <a:xfrm>
            <a:off x="7358082" y="928676"/>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643538" y="2746817"/>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6357918" y="2318189"/>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6916807" y="2473680"/>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5910185" y="1675247"/>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6286480" y="1960999"/>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6429356" y="1960999"/>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6143604" y="1460933"/>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6429356" y="1960999"/>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286480" y="1889561"/>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286480" y="1318057"/>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6357918" y="1220486"/>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6635327" y="1224668"/>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4214778" y="1635524"/>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Овал 17"/>
          <p:cNvSpPr/>
          <p:nvPr/>
        </p:nvSpPr>
        <p:spPr>
          <a:xfrm>
            <a:off x="6143604" y="114299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6286480" y="1675247"/>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6286480" y="1746685"/>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6286480" y="1818123"/>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6286480" y="1889561"/>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6143604" y="1246619"/>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5916675" y="2305574"/>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лилиния 55"/>
          <p:cNvSpPr/>
          <p:nvPr/>
        </p:nvSpPr>
        <p:spPr>
          <a:xfrm>
            <a:off x="3916136" y="2277415"/>
            <a:ext cx="2168912" cy="871654"/>
          </a:xfrm>
          <a:custGeom>
            <a:avLst/>
            <a:gdLst>
              <a:gd name="connsiteX0" fmla="*/ 2163336 w 2168912"/>
              <a:gd name="connsiteY0" fmla="*/ 223024 h 871654"/>
              <a:gd name="connsiteX1" fmla="*/ 2141034 w 2168912"/>
              <a:gd name="connsiteY1" fmla="*/ 66907 h 871654"/>
              <a:gd name="connsiteX2" fmla="*/ 1996068 w 2168912"/>
              <a:gd name="connsiteY2" fmla="*/ 33454 h 871654"/>
              <a:gd name="connsiteX3" fmla="*/ 1817649 w 2168912"/>
              <a:gd name="connsiteY3" fmla="*/ 267629 h 871654"/>
              <a:gd name="connsiteX4" fmla="*/ 1561171 w 2168912"/>
              <a:gd name="connsiteY4" fmla="*/ 735980 h 871654"/>
              <a:gd name="connsiteX5" fmla="*/ 512956 w 2168912"/>
              <a:gd name="connsiteY5" fmla="*/ 847493 h 871654"/>
              <a:gd name="connsiteX6" fmla="*/ 189571 w 2168912"/>
              <a:gd name="connsiteY6" fmla="*/ 591014 h 871654"/>
              <a:gd name="connsiteX7" fmla="*/ 78058 w 2168912"/>
              <a:gd name="connsiteY7" fmla="*/ 535258 h 871654"/>
              <a:gd name="connsiteX8" fmla="*/ 11151 w 2168912"/>
              <a:gd name="connsiteY8" fmla="*/ 613317 h 871654"/>
              <a:gd name="connsiteX9" fmla="*/ 11151 w 2168912"/>
              <a:gd name="connsiteY9" fmla="*/ 713678 h 87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12" h="871654">
                <a:moveTo>
                  <a:pt x="2163336" y="223024"/>
                </a:moveTo>
                <a:cubicBezTo>
                  <a:pt x="2166124" y="160763"/>
                  <a:pt x="2168912" y="98502"/>
                  <a:pt x="2141034" y="66907"/>
                </a:cubicBezTo>
                <a:cubicBezTo>
                  <a:pt x="2113156" y="35312"/>
                  <a:pt x="2049966" y="0"/>
                  <a:pt x="1996068" y="33454"/>
                </a:cubicBezTo>
                <a:cubicBezTo>
                  <a:pt x="1942171" y="66908"/>
                  <a:pt x="1890132" y="150541"/>
                  <a:pt x="1817649" y="267629"/>
                </a:cubicBezTo>
                <a:cubicBezTo>
                  <a:pt x="1745166" y="384717"/>
                  <a:pt x="1778620" y="639336"/>
                  <a:pt x="1561171" y="735980"/>
                </a:cubicBezTo>
                <a:cubicBezTo>
                  <a:pt x="1343722" y="832624"/>
                  <a:pt x="741556" y="871654"/>
                  <a:pt x="512956" y="847493"/>
                </a:cubicBezTo>
                <a:cubicBezTo>
                  <a:pt x="284356" y="823332"/>
                  <a:pt x="262054" y="643053"/>
                  <a:pt x="189571" y="591014"/>
                </a:cubicBezTo>
                <a:cubicBezTo>
                  <a:pt x="117088" y="538975"/>
                  <a:pt x="107795" y="531541"/>
                  <a:pt x="78058" y="535258"/>
                </a:cubicBezTo>
                <a:cubicBezTo>
                  <a:pt x="48321" y="538975"/>
                  <a:pt x="22302" y="583580"/>
                  <a:pt x="11151" y="613317"/>
                </a:cubicBezTo>
                <a:cubicBezTo>
                  <a:pt x="0" y="643054"/>
                  <a:pt x="5575" y="678366"/>
                  <a:pt x="11151" y="713678"/>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428596" y="1116155"/>
            <a:ext cx="2143108" cy="2702232"/>
          </a:xfrm>
          <a:prstGeom prst="rect">
            <a:avLst/>
          </a:prstGeom>
          <a:noFill/>
          <a:ln w="9525">
            <a:noFill/>
            <a:miter lim="800000"/>
            <a:headEnd/>
            <a:tailEnd/>
          </a:ln>
          <a:effectLst/>
        </p:spPr>
      </p:pic>
      <p:sp>
        <p:nvSpPr>
          <p:cNvPr id="46" name="Скругленный прямоугольник 45"/>
          <p:cNvSpPr/>
          <p:nvPr/>
        </p:nvSpPr>
        <p:spPr>
          <a:xfrm>
            <a:off x="3500398" y="3246883"/>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214778" y="2818255"/>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773667" y="2973746"/>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767045" y="2175313"/>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4000464" y="1960999"/>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773535" y="2805640"/>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286216" y="2532502"/>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4143340" y="2389627"/>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4143340" y="1818123"/>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214778" y="1720552"/>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492187" y="1724734"/>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6367697" y="1135458"/>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6357918" y="1142652"/>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6429356" y="107155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4143340" y="2175313"/>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4143340" y="2246751"/>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4143340" y="2318189"/>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4143340" y="2389627"/>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4143340" y="2461065"/>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4000464" y="1746685"/>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Полилиния 56"/>
          <p:cNvSpPr/>
          <p:nvPr/>
        </p:nvSpPr>
        <p:spPr>
          <a:xfrm>
            <a:off x="1920068" y="1496829"/>
            <a:ext cx="2031380" cy="2023947"/>
          </a:xfrm>
          <a:custGeom>
            <a:avLst/>
            <a:gdLst>
              <a:gd name="connsiteX0" fmla="*/ 0 w 2031380"/>
              <a:gd name="connsiteY0" fmla="*/ 0 h 2023947"/>
              <a:gd name="connsiteX1" fmla="*/ 178419 w 2031380"/>
              <a:gd name="connsiteY1" fmla="*/ 111513 h 2023947"/>
              <a:gd name="connsiteX2" fmla="*/ 434897 w 2031380"/>
              <a:gd name="connsiteY2" fmla="*/ 602166 h 2023947"/>
              <a:gd name="connsiteX3" fmla="*/ 646770 w 2031380"/>
              <a:gd name="connsiteY3" fmla="*/ 1561171 h 2023947"/>
              <a:gd name="connsiteX4" fmla="*/ 914400 w 2031380"/>
              <a:gd name="connsiteY4" fmla="*/ 1929161 h 2023947"/>
              <a:gd name="connsiteX5" fmla="*/ 1449658 w 2031380"/>
              <a:gd name="connsiteY5" fmla="*/ 1996069 h 2023947"/>
              <a:gd name="connsiteX6" fmla="*/ 1694985 w 2031380"/>
              <a:gd name="connsiteY6" fmla="*/ 1761893 h 2023947"/>
              <a:gd name="connsiteX7" fmla="*/ 1784195 w 2031380"/>
              <a:gd name="connsiteY7" fmla="*/ 1427357 h 2023947"/>
              <a:gd name="connsiteX8" fmla="*/ 1884556 w 2031380"/>
              <a:gd name="connsiteY8" fmla="*/ 1315844 h 2023947"/>
              <a:gd name="connsiteX9" fmla="*/ 2007219 w 2031380"/>
              <a:gd name="connsiteY9" fmla="*/ 1438508 h 2023947"/>
              <a:gd name="connsiteX10" fmla="*/ 2029522 w 2031380"/>
              <a:gd name="connsiteY10" fmla="*/ 1505415 h 20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1380" h="2023947">
                <a:moveTo>
                  <a:pt x="0" y="0"/>
                </a:moveTo>
                <a:cubicBezTo>
                  <a:pt x="52968" y="5576"/>
                  <a:pt x="105936" y="11152"/>
                  <a:pt x="178419" y="111513"/>
                </a:cubicBezTo>
                <a:cubicBezTo>
                  <a:pt x="250902" y="211874"/>
                  <a:pt x="356839" y="360556"/>
                  <a:pt x="434897" y="602166"/>
                </a:cubicBezTo>
                <a:cubicBezTo>
                  <a:pt x="512956" y="843776"/>
                  <a:pt x="566853" y="1340005"/>
                  <a:pt x="646770" y="1561171"/>
                </a:cubicBezTo>
                <a:cubicBezTo>
                  <a:pt x="726687" y="1782337"/>
                  <a:pt x="780585" y="1856678"/>
                  <a:pt x="914400" y="1929161"/>
                </a:cubicBezTo>
                <a:cubicBezTo>
                  <a:pt x="1048215" y="2001644"/>
                  <a:pt x="1319561" y="2023947"/>
                  <a:pt x="1449658" y="1996069"/>
                </a:cubicBezTo>
                <a:cubicBezTo>
                  <a:pt x="1579755" y="1968191"/>
                  <a:pt x="1639229" y="1856678"/>
                  <a:pt x="1694985" y="1761893"/>
                </a:cubicBezTo>
                <a:cubicBezTo>
                  <a:pt x="1750741" y="1667108"/>
                  <a:pt x="1752600" y="1501699"/>
                  <a:pt x="1784195" y="1427357"/>
                </a:cubicBezTo>
                <a:cubicBezTo>
                  <a:pt x="1815790" y="1353016"/>
                  <a:pt x="1847386" y="1313986"/>
                  <a:pt x="1884556" y="1315844"/>
                </a:cubicBezTo>
                <a:cubicBezTo>
                  <a:pt x="1921726" y="1317702"/>
                  <a:pt x="1983058" y="1406913"/>
                  <a:pt x="2007219" y="1438508"/>
                </a:cubicBezTo>
                <a:cubicBezTo>
                  <a:pt x="2031380" y="1470103"/>
                  <a:pt x="2030451" y="1487759"/>
                  <a:pt x="2029522" y="150541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TextBox 57"/>
          <p:cNvSpPr txBox="1"/>
          <p:nvPr/>
        </p:nvSpPr>
        <p:spPr>
          <a:xfrm>
            <a:off x="6215042" y="3104007"/>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3" name="TextBox 62"/>
          <p:cNvSpPr txBox="1"/>
          <p:nvPr/>
        </p:nvSpPr>
        <p:spPr>
          <a:xfrm>
            <a:off x="4071902" y="3604073"/>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9" name="Скругленный прямоугольник 68"/>
          <p:cNvSpPr/>
          <p:nvPr/>
        </p:nvSpPr>
        <p:spPr>
          <a:xfrm>
            <a:off x="1571604" y="2714626"/>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1571604" y="328613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71" name="Скругленный прямоугольник 70"/>
          <p:cNvSpPr/>
          <p:nvPr/>
        </p:nvSpPr>
        <p:spPr>
          <a:xfrm rot="20130831">
            <a:off x="1415250" y="3915594"/>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Скругленный прямоугольник 71"/>
          <p:cNvSpPr/>
          <p:nvPr/>
        </p:nvSpPr>
        <p:spPr>
          <a:xfrm rot="20130831">
            <a:off x="2513775" y="4058471"/>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TextBox 72"/>
          <p:cNvSpPr txBox="1"/>
          <p:nvPr/>
        </p:nvSpPr>
        <p:spPr>
          <a:xfrm>
            <a:off x="2143107" y="3786196"/>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A</a:t>
            </a:r>
            <a:endParaRPr lang="ru-RU" sz="2400" dirty="0">
              <a:solidFill>
                <a:schemeClr val="bg1"/>
              </a:solidFill>
            </a:endParaRPr>
          </a:p>
        </p:txBody>
      </p:sp>
      <p:sp>
        <p:nvSpPr>
          <p:cNvPr id="74" name="Прямоугольник 73"/>
          <p:cNvSpPr/>
          <p:nvPr/>
        </p:nvSpPr>
        <p:spPr>
          <a:xfrm>
            <a:off x="1571604" y="328613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FF0000"/>
                </a:solidFill>
                <a:effectLst>
                  <a:glow rad="228600">
                    <a:schemeClr val="accent2">
                      <a:satMod val="175000"/>
                      <a:alpha val="40000"/>
                    </a:schemeClr>
                  </a:glow>
                </a:effectLst>
                <a:latin typeface="DigifaceWide" pitchFamily="2" charset="0"/>
              </a:rPr>
              <a:t>5</a:t>
            </a:r>
            <a:r>
              <a:rPr lang="en-US" sz="3600" dirty="0" smtClean="0">
                <a:solidFill>
                  <a:srgbClr val="FF0000"/>
                </a:solidFill>
                <a:effectLst>
                  <a:glow rad="228600">
                    <a:schemeClr val="accent2">
                      <a:satMod val="175000"/>
                      <a:alpha val="40000"/>
                    </a:schemeClr>
                  </a:glow>
                </a:effectLst>
                <a:latin typeface="DigifaceWide" pitchFamily="2" charset="0"/>
              </a:rPr>
              <a:t>,</a:t>
            </a:r>
            <a:r>
              <a:rPr lang="ru-RU" sz="3600" dirty="0" smtClean="0">
                <a:solidFill>
                  <a:srgbClr val="FF0000"/>
                </a:solidFill>
                <a:effectLst>
                  <a:glow rad="228600">
                    <a:schemeClr val="accent2">
                      <a:satMod val="175000"/>
                      <a:alpha val="40000"/>
                    </a:schemeClr>
                  </a:glow>
                </a:effectLst>
                <a:latin typeface="DigifaceWide" pitchFamily="2" charset="0"/>
              </a:rPr>
              <a:t>40</a:t>
            </a:r>
            <a:r>
              <a:rPr lang="ru-RU" sz="2400" dirty="0" smtClean="0">
                <a:solidFill>
                  <a:srgbClr val="FF0000"/>
                </a:solidFill>
              </a:rPr>
              <a:t> </a:t>
            </a:r>
            <a:r>
              <a:rPr lang="ru-RU" sz="2400" dirty="0" smtClean="0"/>
              <a:t> </a:t>
            </a:r>
            <a:endParaRPr lang="ru-RU" sz="2400" dirty="0"/>
          </a:p>
        </p:txBody>
      </p:sp>
      <p:sp>
        <p:nvSpPr>
          <p:cNvPr id="75" name="Овал 74"/>
          <p:cNvSpPr/>
          <p:nvPr/>
        </p:nvSpPr>
        <p:spPr>
          <a:xfrm>
            <a:off x="2143108" y="3857634"/>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Скругленный прямоугольник 76"/>
          <p:cNvSpPr/>
          <p:nvPr/>
        </p:nvSpPr>
        <p:spPr>
          <a:xfrm>
            <a:off x="5429256" y="3313084"/>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5429256" y="3884588"/>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79" name="Скругленный прямоугольник 78"/>
          <p:cNvSpPr/>
          <p:nvPr/>
        </p:nvSpPr>
        <p:spPr>
          <a:xfrm rot="20130831">
            <a:off x="5272902" y="4514052"/>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Скругленный прямоугольник 79"/>
          <p:cNvSpPr/>
          <p:nvPr/>
        </p:nvSpPr>
        <p:spPr>
          <a:xfrm rot="20130831">
            <a:off x="6371427" y="4656929"/>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p:cNvSpPr txBox="1"/>
          <p:nvPr/>
        </p:nvSpPr>
        <p:spPr>
          <a:xfrm>
            <a:off x="6000759" y="4384654"/>
            <a:ext cx="571504" cy="461665"/>
          </a:xfrm>
          <a:prstGeom prst="rect">
            <a:avLst/>
          </a:prstGeom>
          <a:noFill/>
        </p:spPr>
        <p:txBody>
          <a:bodyPr wrap="square" rtlCol="0">
            <a:spAutoFit/>
            <a:scene3d>
              <a:camera prst="isometricOffAxis2Left"/>
              <a:lightRig rig="threePt" dir="t"/>
            </a:scene3d>
          </a:bodyPr>
          <a:lstStyle/>
          <a:p>
            <a:r>
              <a:rPr lang="ru-RU" sz="2400" dirty="0" smtClean="0">
                <a:solidFill>
                  <a:schemeClr val="bg1"/>
                </a:solidFill>
              </a:rPr>
              <a:t>А</a:t>
            </a:r>
            <a:endParaRPr lang="ru-RU" sz="2400" dirty="0">
              <a:solidFill>
                <a:schemeClr val="bg1"/>
              </a:solidFill>
            </a:endParaRPr>
          </a:p>
        </p:txBody>
      </p:sp>
      <p:sp>
        <p:nvSpPr>
          <p:cNvPr id="82" name="Прямоугольник 81"/>
          <p:cNvSpPr/>
          <p:nvPr/>
        </p:nvSpPr>
        <p:spPr>
          <a:xfrm>
            <a:off x="5429256" y="3884588"/>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FF0000"/>
                </a:solidFill>
                <a:effectLst>
                  <a:glow rad="228600">
                    <a:schemeClr val="accent2">
                      <a:satMod val="175000"/>
                      <a:alpha val="40000"/>
                    </a:schemeClr>
                  </a:glow>
                </a:effectLst>
                <a:latin typeface="DigifaceWide" pitchFamily="2" charset="0"/>
              </a:rPr>
              <a:t>0</a:t>
            </a:r>
            <a:r>
              <a:rPr lang="en-US" sz="3600" dirty="0" smtClean="0">
                <a:solidFill>
                  <a:srgbClr val="FF0000"/>
                </a:solidFill>
                <a:effectLst>
                  <a:glow rad="228600">
                    <a:schemeClr val="accent2">
                      <a:satMod val="175000"/>
                      <a:alpha val="40000"/>
                    </a:schemeClr>
                  </a:glow>
                </a:effectLst>
                <a:latin typeface="DigifaceWide" pitchFamily="2" charset="0"/>
              </a:rPr>
              <a:t>,</a:t>
            </a:r>
            <a:r>
              <a:rPr lang="ru-RU" sz="3600" dirty="0" smtClean="0">
                <a:solidFill>
                  <a:srgbClr val="FF0000"/>
                </a:solidFill>
                <a:effectLst>
                  <a:glow rad="228600">
                    <a:schemeClr val="accent2">
                      <a:satMod val="175000"/>
                      <a:alpha val="40000"/>
                    </a:schemeClr>
                  </a:glow>
                </a:effectLst>
                <a:latin typeface="DigifaceWide" pitchFamily="2" charset="0"/>
              </a:rPr>
              <a:t>90</a:t>
            </a:r>
            <a:r>
              <a:rPr lang="ru-RU" sz="2400" dirty="0" smtClean="0">
                <a:solidFill>
                  <a:srgbClr val="FF0000"/>
                </a:solidFill>
              </a:rPr>
              <a:t> </a:t>
            </a:r>
            <a:r>
              <a:rPr lang="ru-RU" sz="2400" dirty="0" smtClean="0"/>
              <a:t> </a:t>
            </a:r>
            <a:endParaRPr lang="ru-RU" sz="2400" dirty="0"/>
          </a:p>
        </p:txBody>
      </p:sp>
      <p:sp>
        <p:nvSpPr>
          <p:cNvPr id="83" name="Овал 82"/>
          <p:cNvSpPr/>
          <p:nvPr/>
        </p:nvSpPr>
        <p:spPr>
          <a:xfrm>
            <a:off x="6000759" y="4456092"/>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7358082" y="150018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86" name="Скругленный прямоугольник 85"/>
          <p:cNvSpPr/>
          <p:nvPr/>
        </p:nvSpPr>
        <p:spPr>
          <a:xfrm rot="20130831">
            <a:off x="7201728" y="2129644"/>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TextBox 86"/>
          <p:cNvSpPr txBox="1"/>
          <p:nvPr/>
        </p:nvSpPr>
        <p:spPr>
          <a:xfrm>
            <a:off x="7929585" y="2000246"/>
            <a:ext cx="571504" cy="461665"/>
          </a:xfrm>
          <a:prstGeom prst="rect">
            <a:avLst/>
          </a:prstGeom>
          <a:noFill/>
        </p:spPr>
        <p:txBody>
          <a:bodyPr wrap="square" rtlCol="0">
            <a:spAutoFit/>
            <a:scene3d>
              <a:camera prst="isometricOffAxis2Left"/>
              <a:lightRig rig="threePt" dir="t"/>
            </a:scene3d>
          </a:bodyPr>
          <a:lstStyle/>
          <a:p>
            <a:r>
              <a:rPr lang="ru-RU" sz="2400" dirty="0" smtClean="0">
                <a:solidFill>
                  <a:schemeClr val="bg1"/>
                </a:solidFill>
              </a:rPr>
              <a:t>А</a:t>
            </a:r>
            <a:endParaRPr lang="ru-RU" sz="2400" dirty="0">
              <a:solidFill>
                <a:schemeClr val="bg1"/>
              </a:solidFill>
            </a:endParaRPr>
          </a:p>
        </p:txBody>
      </p:sp>
      <p:sp>
        <p:nvSpPr>
          <p:cNvPr id="88" name="Прямоугольник 87"/>
          <p:cNvSpPr/>
          <p:nvPr/>
        </p:nvSpPr>
        <p:spPr>
          <a:xfrm>
            <a:off x="7358082" y="150018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FF0000"/>
                </a:solidFill>
                <a:effectLst>
                  <a:glow rad="228600">
                    <a:schemeClr val="accent2">
                      <a:satMod val="175000"/>
                      <a:alpha val="40000"/>
                    </a:schemeClr>
                  </a:glow>
                </a:effectLst>
                <a:latin typeface="DigifaceWide" pitchFamily="2" charset="0"/>
              </a:rPr>
              <a:t>4</a:t>
            </a:r>
            <a:r>
              <a:rPr lang="en-US" sz="3600" dirty="0" smtClean="0">
                <a:solidFill>
                  <a:srgbClr val="FF0000"/>
                </a:solidFill>
                <a:effectLst>
                  <a:glow rad="228600">
                    <a:schemeClr val="accent2">
                      <a:satMod val="175000"/>
                      <a:alpha val="40000"/>
                    </a:schemeClr>
                  </a:glow>
                </a:effectLst>
                <a:latin typeface="DigifaceWide" pitchFamily="2" charset="0"/>
              </a:rPr>
              <a:t>,</a:t>
            </a:r>
            <a:r>
              <a:rPr lang="ru-RU" sz="3600" dirty="0" smtClean="0">
                <a:solidFill>
                  <a:srgbClr val="FF0000"/>
                </a:solidFill>
                <a:effectLst>
                  <a:glow rad="228600">
                    <a:schemeClr val="accent2">
                      <a:satMod val="175000"/>
                      <a:alpha val="40000"/>
                    </a:schemeClr>
                  </a:glow>
                </a:effectLst>
                <a:latin typeface="DigifaceWide" pitchFamily="2" charset="0"/>
              </a:rPr>
              <a:t>50</a:t>
            </a:r>
            <a:r>
              <a:rPr lang="ru-RU" sz="2400" dirty="0" smtClean="0">
                <a:solidFill>
                  <a:srgbClr val="FF0000"/>
                </a:solidFill>
              </a:rPr>
              <a:t> </a:t>
            </a:r>
            <a:r>
              <a:rPr lang="ru-RU" sz="2400" dirty="0" smtClean="0"/>
              <a:t> </a:t>
            </a:r>
            <a:endParaRPr lang="ru-RU" sz="2400" dirty="0"/>
          </a:p>
        </p:txBody>
      </p:sp>
      <p:sp>
        <p:nvSpPr>
          <p:cNvPr id="89" name="Овал 88"/>
          <p:cNvSpPr/>
          <p:nvPr/>
        </p:nvSpPr>
        <p:spPr>
          <a:xfrm>
            <a:off x="7929586" y="2071684"/>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Скругленный прямоугольник 89"/>
          <p:cNvSpPr/>
          <p:nvPr/>
        </p:nvSpPr>
        <p:spPr>
          <a:xfrm rot="20130831">
            <a:off x="8300253" y="2272521"/>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Полилиния 92"/>
          <p:cNvSpPr/>
          <p:nvPr/>
        </p:nvSpPr>
        <p:spPr>
          <a:xfrm>
            <a:off x="2447693" y="4192859"/>
            <a:ext cx="3049858" cy="814038"/>
          </a:xfrm>
          <a:custGeom>
            <a:avLst/>
            <a:gdLst>
              <a:gd name="connsiteX0" fmla="*/ 262053 w 3049858"/>
              <a:gd name="connsiteY0" fmla="*/ 0 h 814038"/>
              <a:gd name="connsiteX1" fmla="*/ 105936 w 3049858"/>
              <a:gd name="connsiteY1" fmla="*/ 144965 h 814038"/>
              <a:gd name="connsiteX2" fmla="*/ 16727 w 3049858"/>
              <a:gd name="connsiteY2" fmla="*/ 379141 h 814038"/>
              <a:gd name="connsiteX3" fmla="*/ 172844 w 3049858"/>
              <a:gd name="connsiteY3" fmla="*/ 535258 h 814038"/>
              <a:gd name="connsiteX4" fmla="*/ 1053790 w 3049858"/>
              <a:gd name="connsiteY4" fmla="*/ 591014 h 814038"/>
              <a:gd name="connsiteX5" fmla="*/ 1990492 w 3049858"/>
              <a:gd name="connsiteY5" fmla="*/ 524107 h 814038"/>
              <a:gd name="connsiteX6" fmla="*/ 2503448 w 3049858"/>
              <a:gd name="connsiteY6" fmla="*/ 691375 h 814038"/>
              <a:gd name="connsiteX7" fmla="*/ 2793380 w 3049858"/>
              <a:gd name="connsiteY7" fmla="*/ 802887 h 814038"/>
              <a:gd name="connsiteX8" fmla="*/ 2916044 w 3049858"/>
              <a:gd name="connsiteY8" fmla="*/ 624468 h 814038"/>
              <a:gd name="connsiteX9" fmla="*/ 3049858 w 3049858"/>
              <a:gd name="connsiteY9" fmla="*/ 468351 h 81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9858" h="814038">
                <a:moveTo>
                  <a:pt x="262053" y="0"/>
                </a:moveTo>
                <a:cubicBezTo>
                  <a:pt x="204438" y="40887"/>
                  <a:pt x="146824" y="81775"/>
                  <a:pt x="105936" y="144965"/>
                </a:cubicBezTo>
                <a:cubicBezTo>
                  <a:pt x="65048" y="208155"/>
                  <a:pt x="5576" y="314092"/>
                  <a:pt x="16727" y="379141"/>
                </a:cubicBezTo>
                <a:cubicBezTo>
                  <a:pt x="27878" y="444190"/>
                  <a:pt x="0" y="499946"/>
                  <a:pt x="172844" y="535258"/>
                </a:cubicBezTo>
                <a:cubicBezTo>
                  <a:pt x="345688" y="570570"/>
                  <a:pt x="750849" y="592873"/>
                  <a:pt x="1053790" y="591014"/>
                </a:cubicBezTo>
                <a:cubicBezTo>
                  <a:pt x="1356731" y="589156"/>
                  <a:pt x="1748882" y="507380"/>
                  <a:pt x="1990492" y="524107"/>
                </a:cubicBezTo>
                <a:cubicBezTo>
                  <a:pt x="2232102" y="540834"/>
                  <a:pt x="2369633" y="644912"/>
                  <a:pt x="2503448" y="691375"/>
                </a:cubicBezTo>
                <a:cubicBezTo>
                  <a:pt x="2637263" y="737838"/>
                  <a:pt x="2724614" y="814038"/>
                  <a:pt x="2793380" y="802887"/>
                </a:cubicBezTo>
                <a:cubicBezTo>
                  <a:pt x="2862146" y="791736"/>
                  <a:pt x="2873298" y="680224"/>
                  <a:pt x="2916044" y="624468"/>
                </a:cubicBezTo>
                <a:cubicBezTo>
                  <a:pt x="2958790" y="568712"/>
                  <a:pt x="3004324" y="518531"/>
                  <a:pt x="3049858" y="46835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4" name="Полилиния 93"/>
          <p:cNvSpPr/>
          <p:nvPr/>
        </p:nvSpPr>
        <p:spPr>
          <a:xfrm>
            <a:off x="4951141" y="2969942"/>
            <a:ext cx="2969942" cy="2200507"/>
          </a:xfrm>
          <a:custGeom>
            <a:avLst/>
            <a:gdLst>
              <a:gd name="connsiteX0" fmla="*/ 1594625 w 2969942"/>
              <a:gd name="connsiteY0" fmla="*/ 1891990 h 2200507"/>
              <a:gd name="connsiteX1" fmla="*/ 1494264 w 2969942"/>
              <a:gd name="connsiteY1" fmla="*/ 1970048 h 2200507"/>
              <a:gd name="connsiteX2" fmla="*/ 1527718 w 2969942"/>
              <a:gd name="connsiteY2" fmla="*/ 2115014 h 2200507"/>
              <a:gd name="connsiteX3" fmla="*/ 1773044 w 2969942"/>
              <a:gd name="connsiteY3" fmla="*/ 2148468 h 2200507"/>
              <a:gd name="connsiteX4" fmla="*/ 2419815 w 2969942"/>
              <a:gd name="connsiteY4" fmla="*/ 2126165 h 2200507"/>
              <a:gd name="connsiteX5" fmla="*/ 2854713 w 2969942"/>
              <a:gd name="connsiteY5" fmla="*/ 1702419 h 2200507"/>
              <a:gd name="connsiteX6" fmla="*/ 2877015 w 2969942"/>
              <a:gd name="connsiteY6" fmla="*/ 788019 h 2200507"/>
              <a:gd name="connsiteX7" fmla="*/ 2297152 w 2969942"/>
              <a:gd name="connsiteY7" fmla="*/ 587297 h 2200507"/>
              <a:gd name="connsiteX8" fmla="*/ 1226635 w 2969942"/>
              <a:gd name="connsiteY8" fmla="*/ 486936 h 2200507"/>
              <a:gd name="connsiteX9" fmla="*/ 535259 w 2969942"/>
              <a:gd name="connsiteY9" fmla="*/ 375424 h 2200507"/>
              <a:gd name="connsiteX10" fmla="*/ 267630 w 2969942"/>
              <a:gd name="connsiteY10" fmla="*/ 330819 h 2200507"/>
              <a:gd name="connsiteX11" fmla="*/ 189571 w 2969942"/>
              <a:gd name="connsiteY11" fmla="*/ 107795 h 2200507"/>
              <a:gd name="connsiteX12" fmla="*/ 55757 w 2969942"/>
              <a:gd name="connsiteY12" fmla="*/ 18585 h 2200507"/>
              <a:gd name="connsiteX13" fmla="*/ 0 w 2969942"/>
              <a:gd name="connsiteY13" fmla="*/ 219307 h 22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9942" h="2200507">
                <a:moveTo>
                  <a:pt x="1594625" y="1891990"/>
                </a:moveTo>
                <a:cubicBezTo>
                  <a:pt x="1550020" y="1912433"/>
                  <a:pt x="1505415" y="1932877"/>
                  <a:pt x="1494264" y="1970048"/>
                </a:cubicBezTo>
                <a:cubicBezTo>
                  <a:pt x="1483113" y="2007219"/>
                  <a:pt x="1481255" y="2085277"/>
                  <a:pt x="1527718" y="2115014"/>
                </a:cubicBezTo>
                <a:cubicBezTo>
                  <a:pt x="1574181" y="2144751"/>
                  <a:pt x="1624361" y="2146610"/>
                  <a:pt x="1773044" y="2148468"/>
                </a:cubicBezTo>
                <a:cubicBezTo>
                  <a:pt x="1921727" y="2150326"/>
                  <a:pt x="2239537" y="2200507"/>
                  <a:pt x="2419815" y="2126165"/>
                </a:cubicBezTo>
                <a:cubicBezTo>
                  <a:pt x="2600093" y="2051824"/>
                  <a:pt x="2778513" y="1925443"/>
                  <a:pt x="2854713" y="1702419"/>
                </a:cubicBezTo>
                <a:cubicBezTo>
                  <a:pt x="2930913" y="1479395"/>
                  <a:pt x="2969942" y="973873"/>
                  <a:pt x="2877015" y="788019"/>
                </a:cubicBezTo>
                <a:cubicBezTo>
                  <a:pt x="2784088" y="602165"/>
                  <a:pt x="2572215" y="637477"/>
                  <a:pt x="2297152" y="587297"/>
                </a:cubicBezTo>
                <a:cubicBezTo>
                  <a:pt x="2022089" y="537117"/>
                  <a:pt x="1520284" y="522248"/>
                  <a:pt x="1226635" y="486936"/>
                </a:cubicBezTo>
                <a:cubicBezTo>
                  <a:pt x="932986" y="451624"/>
                  <a:pt x="535259" y="375424"/>
                  <a:pt x="535259" y="375424"/>
                </a:cubicBezTo>
                <a:cubicBezTo>
                  <a:pt x="375425" y="349405"/>
                  <a:pt x="325245" y="375424"/>
                  <a:pt x="267630" y="330819"/>
                </a:cubicBezTo>
                <a:cubicBezTo>
                  <a:pt x="210015" y="286214"/>
                  <a:pt x="224883" y="159834"/>
                  <a:pt x="189571" y="107795"/>
                </a:cubicBezTo>
                <a:cubicBezTo>
                  <a:pt x="154259" y="55756"/>
                  <a:pt x="87352" y="0"/>
                  <a:pt x="55757" y="18585"/>
                </a:cubicBezTo>
                <a:cubicBezTo>
                  <a:pt x="24162" y="37170"/>
                  <a:pt x="12081" y="128238"/>
                  <a:pt x="0" y="219307"/>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5" name="Полилиния 94"/>
          <p:cNvSpPr/>
          <p:nvPr/>
        </p:nvSpPr>
        <p:spPr>
          <a:xfrm>
            <a:off x="4767147" y="4000510"/>
            <a:ext cx="733547" cy="954348"/>
          </a:xfrm>
          <a:custGeom>
            <a:avLst/>
            <a:gdLst>
              <a:gd name="connsiteX0" fmla="*/ 696951 w 696951"/>
              <a:gd name="connsiteY0" fmla="*/ 546410 h 840058"/>
              <a:gd name="connsiteX1" fmla="*/ 518531 w 696951"/>
              <a:gd name="connsiteY1" fmla="*/ 635620 h 840058"/>
              <a:gd name="connsiteX2" fmla="*/ 407019 w 696951"/>
              <a:gd name="connsiteY2" fmla="*/ 825190 h 840058"/>
              <a:gd name="connsiteX3" fmla="*/ 50180 w 696951"/>
              <a:gd name="connsiteY3" fmla="*/ 546410 h 840058"/>
              <a:gd name="connsiteX4" fmla="*/ 105936 w 696951"/>
              <a:gd name="connsiteY4" fmla="*/ 301083 h 840058"/>
              <a:gd name="connsiteX5" fmla="*/ 462775 w 696951"/>
              <a:gd name="connsiteY5" fmla="*/ 133815 h 840058"/>
              <a:gd name="connsiteX6" fmla="*/ 630043 w 696951"/>
              <a:gd name="connsiteY6" fmla="*/ 0 h 84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951" h="840058">
                <a:moveTo>
                  <a:pt x="696951" y="546410"/>
                </a:moveTo>
                <a:cubicBezTo>
                  <a:pt x="631902" y="567783"/>
                  <a:pt x="566853" y="589157"/>
                  <a:pt x="518531" y="635620"/>
                </a:cubicBezTo>
                <a:cubicBezTo>
                  <a:pt x="470209" y="682083"/>
                  <a:pt x="485078" y="840058"/>
                  <a:pt x="407019" y="825190"/>
                </a:cubicBezTo>
                <a:cubicBezTo>
                  <a:pt x="328961" y="810322"/>
                  <a:pt x="100360" y="633761"/>
                  <a:pt x="50180" y="546410"/>
                </a:cubicBezTo>
                <a:cubicBezTo>
                  <a:pt x="0" y="459059"/>
                  <a:pt x="37170" y="369849"/>
                  <a:pt x="105936" y="301083"/>
                </a:cubicBezTo>
                <a:cubicBezTo>
                  <a:pt x="174702" y="232317"/>
                  <a:pt x="375424" y="183995"/>
                  <a:pt x="462775" y="133815"/>
                </a:cubicBezTo>
                <a:cubicBezTo>
                  <a:pt x="550126" y="83635"/>
                  <a:pt x="590084" y="41817"/>
                  <a:pt x="630043"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7" name="Полилиния 96"/>
          <p:cNvSpPr/>
          <p:nvPr/>
        </p:nvSpPr>
        <p:spPr>
          <a:xfrm>
            <a:off x="7286644" y="2272990"/>
            <a:ext cx="815898" cy="1693127"/>
          </a:xfrm>
          <a:custGeom>
            <a:avLst/>
            <a:gdLst>
              <a:gd name="connsiteX0" fmla="*/ 98503 w 815898"/>
              <a:gd name="connsiteY0" fmla="*/ 1652239 h 1693127"/>
              <a:gd name="connsiteX1" fmla="*/ 321527 w 815898"/>
              <a:gd name="connsiteY1" fmla="*/ 1663390 h 1693127"/>
              <a:gd name="connsiteX2" fmla="*/ 722971 w 815898"/>
              <a:gd name="connsiteY2" fmla="*/ 1473820 h 1693127"/>
              <a:gd name="connsiteX3" fmla="*/ 767576 w 815898"/>
              <a:gd name="connsiteY3" fmla="*/ 1105830 h 1693127"/>
              <a:gd name="connsiteX4" fmla="*/ 433040 w 815898"/>
              <a:gd name="connsiteY4" fmla="*/ 604025 h 1693127"/>
              <a:gd name="connsiteX5" fmla="*/ 87352 w 815898"/>
              <a:gd name="connsiteY5" fmla="*/ 381000 h 1693127"/>
              <a:gd name="connsiteX6" fmla="*/ 9293 w 815898"/>
              <a:gd name="connsiteY6" fmla="*/ 213732 h 1693127"/>
              <a:gd name="connsiteX7" fmla="*/ 31596 w 815898"/>
              <a:gd name="connsiteY7" fmla="*/ 35312 h 1693127"/>
              <a:gd name="connsiteX8" fmla="*/ 120806 w 815898"/>
              <a:gd name="connsiteY8" fmla="*/ 1859 h 1693127"/>
              <a:gd name="connsiteX9" fmla="*/ 120806 w 815898"/>
              <a:gd name="connsiteY9" fmla="*/ 1859 h 16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8" h="1693127">
                <a:moveTo>
                  <a:pt x="98503" y="1652239"/>
                </a:moveTo>
                <a:cubicBezTo>
                  <a:pt x="157976" y="1672683"/>
                  <a:pt x="217449" y="1693127"/>
                  <a:pt x="321527" y="1663390"/>
                </a:cubicBezTo>
                <a:cubicBezTo>
                  <a:pt x="425605" y="1633653"/>
                  <a:pt x="648630" y="1566747"/>
                  <a:pt x="722971" y="1473820"/>
                </a:cubicBezTo>
                <a:cubicBezTo>
                  <a:pt x="797312" y="1380893"/>
                  <a:pt x="815898" y="1250796"/>
                  <a:pt x="767576" y="1105830"/>
                </a:cubicBezTo>
                <a:cubicBezTo>
                  <a:pt x="719254" y="960864"/>
                  <a:pt x="546411" y="724830"/>
                  <a:pt x="433040" y="604025"/>
                </a:cubicBezTo>
                <a:cubicBezTo>
                  <a:pt x="319669" y="483220"/>
                  <a:pt x="157976" y="446049"/>
                  <a:pt x="87352" y="381000"/>
                </a:cubicBezTo>
                <a:cubicBezTo>
                  <a:pt x="16728" y="315951"/>
                  <a:pt x="18586" y="271347"/>
                  <a:pt x="9293" y="213732"/>
                </a:cubicBezTo>
                <a:cubicBezTo>
                  <a:pt x="0" y="156117"/>
                  <a:pt x="13011" y="70624"/>
                  <a:pt x="31596" y="35312"/>
                </a:cubicBezTo>
                <a:cubicBezTo>
                  <a:pt x="50182" y="0"/>
                  <a:pt x="120806" y="1859"/>
                  <a:pt x="120806" y="1859"/>
                </a:cubicBezTo>
                <a:lnTo>
                  <a:pt x="120806" y="1859"/>
                </a:lnTo>
              </a:path>
            </a:pathLst>
          </a:custGeom>
          <a:ln w="38100" cap="rnd">
            <a:solidFill>
              <a:schemeClr val="tx2">
                <a:lumMod val="75000"/>
              </a:schemeClr>
            </a:solidFill>
          </a:ln>
          <a:scene3d>
            <a:camera prst="orthographicFront">
              <a:rot lat="0" lon="600000" rev="0"/>
            </a:camera>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 name="Полилиния 97"/>
          <p:cNvSpPr/>
          <p:nvPr/>
        </p:nvSpPr>
        <p:spPr>
          <a:xfrm>
            <a:off x="7058722" y="2419815"/>
            <a:ext cx="1438507" cy="847492"/>
          </a:xfrm>
          <a:custGeom>
            <a:avLst/>
            <a:gdLst>
              <a:gd name="connsiteX0" fmla="*/ 1438507 w 1438507"/>
              <a:gd name="connsiteY0" fmla="*/ 0 h 847492"/>
              <a:gd name="connsiteX1" fmla="*/ 1304693 w 1438507"/>
              <a:gd name="connsiteY1" fmla="*/ 55756 h 847492"/>
              <a:gd name="connsiteX2" fmla="*/ 1271239 w 1438507"/>
              <a:gd name="connsiteY2" fmla="*/ 289931 h 847492"/>
              <a:gd name="connsiteX3" fmla="*/ 1427356 w 1438507"/>
              <a:gd name="connsiteY3" fmla="*/ 646770 h 847492"/>
              <a:gd name="connsiteX4" fmla="*/ 1248937 w 1438507"/>
              <a:gd name="connsiteY4" fmla="*/ 791736 h 847492"/>
              <a:gd name="connsiteX5" fmla="*/ 735980 w 1438507"/>
              <a:gd name="connsiteY5" fmla="*/ 791736 h 847492"/>
              <a:gd name="connsiteX6" fmla="*/ 345688 w 1438507"/>
              <a:gd name="connsiteY6" fmla="*/ 825190 h 847492"/>
              <a:gd name="connsiteX7" fmla="*/ 234176 w 1438507"/>
              <a:gd name="connsiteY7" fmla="*/ 657922 h 847492"/>
              <a:gd name="connsiteX8" fmla="*/ 200722 w 1438507"/>
              <a:gd name="connsiteY8" fmla="*/ 367990 h 847492"/>
              <a:gd name="connsiteX9" fmla="*/ 111512 w 1438507"/>
              <a:gd name="connsiteY9" fmla="*/ 189570 h 847492"/>
              <a:gd name="connsiteX10" fmla="*/ 22302 w 1438507"/>
              <a:gd name="connsiteY10" fmla="*/ 156117 h 847492"/>
              <a:gd name="connsiteX11" fmla="*/ 0 w 1438507"/>
              <a:gd name="connsiteY11" fmla="*/ 267629 h 8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507" h="847492">
                <a:moveTo>
                  <a:pt x="1438507" y="0"/>
                </a:moveTo>
                <a:cubicBezTo>
                  <a:pt x="1385539" y="3717"/>
                  <a:pt x="1332571" y="7434"/>
                  <a:pt x="1304693" y="55756"/>
                </a:cubicBezTo>
                <a:cubicBezTo>
                  <a:pt x="1276815" y="104078"/>
                  <a:pt x="1250795" y="191429"/>
                  <a:pt x="1271239" y="289931"/>
                </a:cubicBezTo>
                <a:cubicBezTo>
                  <a:pt x="1291683" y="388433"/>
                  <a:pt x="1431073" y="563136"/>
                  <a:pt x="1427356" y="646770"/>
                </a:cubicBezTo>
                <a:cubicBezTo>
                  <a:pt x="1423639" y="730404"/>
                  <a:pt x="1364166" y="767575"/>
                  <a:pt x="1248937" y="791736"/>
                </a:cubicBezTo>
                <a:cubicBezTo>
                  <a:pt x="1133708" y="815897"/>
                  <a:pt x="886521" y="786160"/>
                  <a:pt x="735980" y="791736"/>
                </a:cubicBezTo>
                <a:cubicBezTo>
                  <a:pt x="585439" y="797312"/>
                  <a:pt x="429322" y="847492"/>
                  <a:pt x="345688" y="825190"/>
                </a:cubicBezTo>
                <a:cubicBezTo>
                  <a:pt x="262054" y="802888"/>
                  <a:pt x="258337" y="734122"/>
                  <a:pt x="234176" y="657922"/>
                </a:cubicBezTo>
                <a:cubicBezTo>
                  <a:pt x="210015" y="581722"/>
                  <a:pt x="221166" y="446049"/>
                  <a:pt x="200722" y="367990"/>
                </a:cubicBezTo>
                <a:cubicBezTo>
                  <a:pt x="180278" y="289931"/>
                  <a:pt x="141249" y="224882"/>
                  <a:pt x="111512" y="189570"/>
                </a:cubicBezTo>
                <a:cubicBezTo>
                  <a:pt x="81775" y="154258"/>
                  <a:pt x="40887" y="143107"/>
                  <a:pt x="22302" y="156117"/>
                </a:cubicBezTo>
                <a:cubicBezTo>
                  <a:pt x="3717" y="169127"/>
                  <a:pt x="1858" y="218378"/>
                  <a:pt x="0" y="267629"/>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Овал 18"/>
          <p:cNvSpPr/>
          <p:nvPr/>
        </p:nvSpPr>
        <p:spPr>
          <a:xfrm>
            <a:off x="4276437" y="1603809"/>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Скругленный прямоугольник 90"/>
          <p:cNvSpPr/>
          <p:nvPr/>
        </p:nvSpPr>
        <p:spPr>
          <a:xfrm rot="13206332">
            <a:off x="1212959"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Скругленный прямоугольник 91"/>
          <p:cNvSpPr/>
          <p:nvPr/>
        </p:nvSpPr>
        <p:spPr>
          <a:xfrm rot="13206332">
            <a:off x="284265"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Скругленный прямоугольник 95"/>
          <p:cNvSpPr/>
          <p:nvPr/>
        </p:nvSpPr>
        <p:spPr>
          <a:xfrm>
            <a:off x="363109" y="4214824"/>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Кольцо 99"/>
          <p:cNvSpPr/>
          <p:nvPr/>
        </p:nvSpPr>
        <p:spPr>
          <a:xfrm>
            <a:off x="648861"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1" name="Шестиугольник 100"/>
          <p:cNvSpPr/>
          <p:nvPr/>
        </p:nvSpPr>
        <p:spPr>
          <a:xfrm>
            <a:off x="648861" y="4214824"/>
            <a:ext cx="285752" cy="285752"/>
          </a:xfrm>
          <a:prstGeom prst="hexagon">
            <a:avLst/>
          </a:prstGeom>
          <a:solidFill>
            <a:schemeClr val="tx1">
              <a:lumMod val="75000"/>
              <a:lumOff val="25000"/>
            </a:schemeClr>
          </a:solidFill>
          <a:ln>
            <a:noFill/>
          </a:ln>
          <a:scene3d>
            <a:camera prst="orthographicFront">
              <a:rot lat="17699985" lon="0" rev="0"/>
            </a:camera>
            <a:lightRig rig="threePt"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Кольцо 101"/>
          <p:cNvSpPr/>
          <p:nvPr/>
        </p:nvSpPr>
        <p:spPr>
          <a:xfrm>
            <a:off x="648861"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03" name="Группа 102"/>
          <p:cNvGrpSpPr/>
          <p:nvPr/>
        </p:nvGrpSpPr>
        <p:grpSpPr>
          <a:xfrm>
            <a:off x="505985" y="3857634"/>
            <a:ext cx="571504" cy="1000132"/>
            <a:chOff x="2214546" y="642924"/>
            <a:chExt cx="571504" cy="1000132"/>
          </a:xfrm>
        </p:grpSpPr>
        <p:sp>
          <p:nvSpPr>
            <p:cNvPr id="104" name="Овал 103"/>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5" name="Прямая соединительная линия 104"/>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06" name="Полилиния 105"/>
          <p:cNvSpPr/>
          <p:nvPr/>
        </p:nvSpPr>
        <p:spPr>
          <a:xfrm>
            <a:off x="81775" y="1583473"/>
            <a:ext cx="1165303" cy="3033132"/>
          </a:xfrm>
          <a:custGeom>
            <a:avLst/>
            <a:gdLst>
              <a:gd name="connsiteX0" fmla="*/ 955288 w 1165303"/>
              <a:gd name="connsiteY0" fmla="*/ 0 h 3033132"/>
              <a:gd name="connsiteX1" fmla="*/ 1122557 w 1165303"/>
              <a:gd name="connsiteY1" fmla="*/ 89210 h 3033132"/>
              <a:gd name="connsiteX2" fmla="*/ 1133708 w 1165303"/>
              <a:gd name="connsiteY2" fmla="*/ 379142 h 3033132"/>
              <a:gd name="connsiteX3" fmla="*/ 932986 w 1165303"/>
              <a:gd name="connsiteY3" fmla="*/ 1349298 h 3033132"/>
              <a:gd name="connsiteX4" fmla="*/ 520391 w 1165303"/>
              <a:gd name="connsiteY4" fmla="*/ 1996068 h 3033132"/>
              <a:gd name="connsiteX5" fmla="*/ 85493 w 1165303"/>
              <a:gd name="connsiteY5" fmla="*/ 2352907 h 3033132"/>
              <a:gd name="connsiteX6" fmla="*/ 7435 w 1165303"/>
              <a:gd name="connsiteY6" fmla="*/ 2754351 h 3033132"/>
              <a:gd name="connsiteX7" fmla="*/ 52040 w 1165303"/>
              <a:gd name="connsiteY7" fmla="*/ 2966225 h 3033132"/>
              <a:gd name="connsiteX8" fmla="*/ 197005 w 1165303"/>
              <a:gd name="connsiteY8" fmla="*/ 3033132 h 303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303" h="3033132">
                <a:moveTo>
                  <a:pt x="955288" y="0"/>
                </a:moveTo>
                <a:cubicBezTo>
                  <a:pt x="1024054" y="13010"/>
                  <a:pt x="1092820" y="26020"/>
                  <a:pt x="1122557" y="89210"/>
                </a:cubicBezTo>
                <a:cubicBezTo>
                  <a:pt x="1152294" y="152400"/>
                  <a:pt x="1165303" y="169127"/>
                  <a:pt x="1133708" y="379142"/>
                </a:cubicBezTo>
                <a:cubicBezTo>
                  <a:pt x="1102113" y="589157"/>
                  <a:pt x="1035205" y="1079810"/>
                  <a:pt x="932986" y="1349298"/>
                </a:cubicBezTo>
                <a:cubicBezTo>
                  <a:pt x="830767" y="1618786"/>
                  <a:pt x="661640" y="1828800"/>
                  <a:pt x="520391" y="1996068"/>
                </a:cubicBezTo>
                <a:cubicBezTo>
                  <a:pt x="379142" y="2163336"/>
                  <a:pt x="170986" y="2226526"/>
                  <a:pt x="85493" y="2352907"/>
                </a:cubicBezTo>
                <a:cubicBezTo>
                  <a:pt x="0" y="2479288"/>
                  <a:pt x="13010" y="2652131"/>
                  <a:pt x="7435" y="2754351"/>
                </a:cubicBezTo>
                <a:cubicBezTo>
                  <a:pt x="1860" y="2856571"/>
                  <a:pt x="20445" y="2919762"/>
                  <a:pt x="52040" y="2966225"/>
                </a:cubicBezTo>
                <a:cubicBezTo>
                  <a:pt x="83635" y="3012688"/>
                  <a:pt x="140320" y="3022910"/>
                  <a:pt x="197005" y="303313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 name="Полилиния 106"/>
          <p:cNvSpPr/>
          <p:nvPr/>
        </p:nvSpPr>
        <p:spPr>
          <a:xfrm>
            <a:off x="1304693" y="4081346"/>
            <a:ext cx="825190" cy="620752"/>
          </a:xfrm>
          <a:custGeom>
            <a:avLst/>
            <a:gdLst>
              <a:gd name="connsiteX0" fmla="*/ 0 w 825190"/>
              <a:gd name="connsiteY0" fmla="*/ 501805 h 620752"/>
              <a:gd name="connsiteX1" fmla="*/ 156117 w 825190"/>
              <a:gd name="connsiteY1" fmla="*/ 535259 h 620752"/>
              <a:gd name="connsiteX2" fmla="*/ 423746 w 825190"/>
              <a:gd name="connsiteY2" fmla="*/ 613317 h 620752"/>
              <a:gd name="connsiteX3" fmla="*/ 747131 w 825190"/>
              <a:gd name="connsiteY3" fmla="*/ 579864 h 620752"/>
              <a:gd name="connsiteX4" fmla="*/ 780585 w 825190"/>
              <a:gd name="connsiteY4" fmla="*/ 367991 h 620752"/>
              <a:gd name="connsiteX5" fmla="*/ 479502 w 825190"/>
              <a:gd name="connsiteY5" fmla="*/ 289932 h 620752"/>
              <a:gd name="connsiteX6" fmla="*/ 200722 w 825190"/>
              <a:gd name="connsiteY6" fmla="*/ 312234 h 620752"/>
              <a:gd name="connsiteX7" fmla="*/ 133814 w 825190"/>
              <a:gd name="connsiteY7" fmla="*/ 144966 h 620752"/>
              <a:gd name="connsiteX8" fmla="*/ 211873 w 825190"/>
              <a:gd name="connsiteY8" fmla="*/ 44605 h 620752"/>
              <a:gd name="connsiteX9" fmla="*/ 334536 w 825190"/>
              <a:gd name="connsiteY9" fmla="*/ 0 h 62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90" h="620752">
                <a:moveTo>
                  <a:pt x="0" y="501805"/>
                </a:moveTo>
                <a:cubicBezTo>
                  <a:pt x="42746" y="509239"/>
                  <a:pt x="85493" y="516674"/>
                  <a:pt x="156117" y="535259"/>
                </a:cubicBezTo>
                <a:cubicBezTo>
                  <a:pt x="226741" y="553844"/>
                  <a:pt x="325244" y="605883"/>
                  <a:pt x="423746" y="613317"/>
                </a:cubicBezTo>
                <a:cubicBezTo>
                  <a:pt x="522248" y="620751"/>
                  <a:pt x="687658" y="620752"/>
                  <a:pt x="747131" y="579864"/>
                </a:cubicBezTo>
                <a:cubicBezTo>
                  <a:pt x="806604" y="538976"/>
                  <a:pt x="825190" y="416313"/>
                  <a:pt x="780585" y="367991"/>
                </a:cubicBezTo>
                <a:cubicBezTo>
                  <a:pt x="735980" y="319669"/>
                  <a:pt x="576146" y="299225"/>
                  <a:pt x="479502" y="289932"/>
                </a:cubicBezTo>
                <a:cubicBezTo>
                  <a:pt x="382858" y="280639"/>
                  <a:pt x="258337" y="336395"/>
                  <a:pt x="200722" y="312234"/>
                </a:cubicBezTo>
                <a:cubicBezTo>
                  <a:pt x="143107" y="288073"/>
                  <a:pt x="131956" y="189571"/>
                  <a:pt x="133814" y="144966"/>
                </a:cubicBezTo>
                <a:cubicBezTo>
                  <a:pt x="135672" y="100361"/>
                  <a:pt x="178419" y="68766"/>
                  <a:pt x="211873" y="44605"/>
                </a:cubicBezTo>
                <a:cubicBezTo>
                  <a:pt x="245327" y="20444"/>
                  <a:pt x="289931" y="10222"/>
                  <a:pt x="334536" y="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8" name="Скругленный прямоугольник 107">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10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grpId="1" nodeType="withEffect">
                                  <p:stCondLst>
                                    <p:cond delay="0"/>
                                  </p:stCondLst>
                                  <p:childTnLst>
                                    <p:animScale>
                                      <p:cBhvr>
                                        <p:cTn id="11" dur="100" fill="hold"/>
                                        <p:tgtEl>
                                          <p:spTgt spid="19"/>
                                        </p:tgtEl>
                                      </p:cBhvr>
                                      <p:by x="350000" y="350000"/>
                                    </p:animScale>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
                                        <p:tgtEl>
                                          <p:spTgt spid="3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6" presetClass="emph" presetSubtype="0" accel="50000" decel="50000" fill="hold" grpId="1" nodeType="withEffect">
                                  <p:stCondLst>
                                    <p:cond delay="0"/>
                                  </p:stCondLst>
                                  <p:childTnLst>
                                    <p:animScale>
                                      <p:cBhvr>
                                        <p:cTn id="18" dur="100" fill="hold"/>
                                        <p:tgtEl>
                                          <p:spTgt spid="38"/>
                                        </p:tgtEl>
                                      </p:cBhvr>
                                      <p:by x="500000" y="500000"/>
                                    </p:animScale>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42"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000"/>
                                        <p:tgtEl>
                                          <p:spTgt spid="108"/>
                                        </p:tgtEl>
                                      </p:cBhvr>
                                    </p:animEffect>
                                    <p:anim calcmode="lin" valueType="num">
                                      <p:cBhvr>
                                        <p:cTn id="28" dur="1000" fill="hold"/>
                                        <p:tgtEl>
                                          <p:spTgt spid="108"/>
                                        </p:tgtEl>
                                        <p:attrNameLst>
                                          <p:attrName>ppt_x</p:attrName>
                                        </p:attrNameLst>
                                      </p:cBhvr>
                                      <p:tavLst>
                                        <p:tav tm="0">
                                          <p:val>
                                            <p:strVal val="#ppt_x"/>
                                          </p:val>
                                        </p:tav>
                                        <p:tav tm="100000">
                                          <p:val>
                                            <p:strVal val="#ppt_x"/>
                                          </p:val>
                                        </p:tav>
                                      </p:tavLst>
                                    </p:anim>
                                    <p:anim calcmode="lin" valueType="num">
                                      <p:cBhvr>
                                        <p:cTn id="2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3300000">
                                      <p:cBhvr>
                                        <p:cTn id="33" dur="100" fill="hold"/>
                                        <p:tgtEl>
                                          <p:spTgt spid="10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par>
                                <p:cTn id="34" presetID="1" presetClass="exit" presetSubtype="0" fill="hold" grpId="1" nodeType="withEffect">
                                  <p:stCondLst>
                                    <p:cond delay="0"/>
                                  </p:stCondLst>
                                  <p:childTnLst>
                                    <p:set>
                                      <p:cBhvr>
                                        <p:cTn id="35" dur="1" fill="hold">
                                          <p:stCondLst>
                                            <p:cond delay="0"/>
                                          </p:stCondLst>
                                        </p:cTn>
                                        <p:tgtEl>
                                          <p:spTgt spid="7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8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88"/>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3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childTnLst>
        </p:cTn>
      </p:par>
    </p:tnLst>
    <p:bldLst>
      <p:bldP spid="36" grpId="0" animBg="1"/>
      <p:bldP spid="36" grpId="1" animBg="1"/>
      <p:bldP spid="38" grpId="0" animBg="1"/>
      <p:bldP spid="38" grpId="1" animBg="1"/>
      <p:bldP spid="38" grpId="2" animBg="1"/>
      <p:bldP spid="74" grpId="0" animBg="1"/>
      <p:bldP spid="74" grpId="1" animBg="1"/>
      <p:bldP spid="82" grpId="0" animBg="1"/>
      <p:bldP spid="82" grpId="1" animBg="1"/>
      <p:bldP spid="88" grpId="0" animBg="1"/>
      <p:bldP spid="88" grpId="1" animBg="1"/>
      <p:bldP spid="19" grpId="0" animBg="1"/>
      <p:bldP spid="19" grpId="1" animBg="1"/>
      <p:bldP spid="19" grpId="2" animBg="1"/>
      <p:bldP spid="1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Прямоугольник с одним вырезанным углом 8">
            <a:hlinkClick r:id="rId3" action="ppaction://hlinksldjump"/>
          </p:cNvPr>
          <p:cNvSpPr/>
          <p:nvPr/>
        </p:nvSpPr>
        <p:spPr>
          <a:xfrm rot="907933">
            <a:off x="4995946" y="2790186"/>
            <a:ext cx="3550287" cy="1767663"/>
          </a:xfrm>
          <a:prstGeom prst="snip1Rect">
            <a:avLst>
              <a:gd name="adj" fmla="val 30524"/>
            </a:avLst>
          </a:prstGeom>
          <a:solidFill>
            <a:srgbClr val="FFFF00"/>
          </a:solidFill>
          <a:ln w="34925">
            <a:solidFill>
              <a:srgbClr val="FFFFFF"/>
            </a:solidFill>
          </a:ln>
          <a:effectLst>
            <a:outerShdw blurRad="317500" dir="2700000" algn="ctr">
              <a:srgbClr val="000000">
                <a:alpha val="43000"/>
              </a:srgbClr>
            </a:outerShdw>
          </a:effectLst>
          <a:scene3d>
            <a:camera prst="perspectiveFront" fov="6000000">
              <a:rot lat="174259" lon="2422123" rev="880435"/>
            </a:camera>
            <a:lightRig rig="threePt" dir="t"/>
          </a:scene3d>
          <a:sp3d extrusionH="146050" prstMaterial="clear">
            <a:bevelT w="266700" h="311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2400" dirty="0" smtClean="0"/>
              <a:t>Смешанное соединение</a:t>
            </a:r>
            <a:endParaRPr lang="ru-RU" sz="2400" dirty="0"/>
          </a:p>
        </p:txBody>
      </p:sp>
      <p:sp>
        <p:nvSpPr>
          <p:cNvPr id="8" name="Прямоугольник с одним вырезанным углом 7">
            <a:hlinkClick r:id="rId4" action="ppaction://hlinksldjump"/>
          </p:cNvPr>
          <p:cNvSpPr/>
          <p:nvPr/>
        </p:nvSpPr>
        <p:spPr>
          <a:xfrm rot="907933">
            <a:off x="2299628" y="2787750"/>
            <a:ext cx="3531638" cy="1767664"/>
          </a:xfrm>
          <a:prstGeom prst="snip1Rect">
            <a:avLst>
              <a:gd name="adj" fmla="val 30524"/>
            </a:avLst>
          </a:prstGeom>
          <a:solidFill>
            <a:srgbClr val="7030A0"/>
          </a:solidFill>
          <a:ln w="34925">
            <a:solidFill>
              <a:srgbClr val="FFFFFF"/>
            </a:solidFill>
          </a:ln>
          <a:effectLst>
            <a:outerShdw blurRad="317500" dir="2700000" algn="ctr">
              <a:srgbClr val="000000">
                <a:alpha val="43000"/>
              </a:srgbClr>
            </a:outerShdw>
          </a:effectLst>
          <a:scene3d>
            <a:camera prst="perspectiveFront" fov="6000000">
              <a:rot lat="174259" lon="2422123" rev="880435"/>
            </a:camera>
            <a:lightRig rig="threePt" dir="t"/>
          </a:scene3d>
          <a:sp3d extrusionH="146050" prstMaterial="clear">
            <a:bevelT w="266700" h="311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2400" dirty="0" smtClean="0"/>
              <a:t>Параллельное соединение</a:t>
            </a:r>
            <a:endParaRPr lang="ru-RU" sz="2400" dirty="0"/>
          </a:p>
        </p:txBody>
      </p:sp>
      <p:sp>
        <p:nvSpPr>
          <p:cNvPr id="2" name="Заголовок 1"/>
          <p:cNvSpPr>
            <a:spLocks noGrp="1"/>
          </p:cNvSpPr>
          <p:nvPr>
            <p:ph type="ctrTitle"/>
          </p:nvPr>
        </p:nvSpPr>
        <p:spPr>
          <a:xfrm>
            <a:off x="714348" y="714362"/>
            <a:ext cx="7772400" cy="1714512"/>
          </a:xfrm>
        </p:spPr>
        <p:txBody>
          <a:bodyPr>
            <a:noAutofit/>
            <a:scene3d>
              <a:camera prst="orthographicFront"/>
              <a:lightRig rig="threePt" dir="t"/>
            </a:scene3d>
            <a:sp3d extrusionH="57150">
              <a:bevelT w="38100" h="38100"/>
            </a:sp3d>
          </a:bodyPr>
          <a:lstStyle/>
          <a:p>
            <a:pPr>
              <a:lnSpc>
                <a:spcPct val="50000"/>
              </a:lnSpc>
            </a:pPr>
            <a:r>
              <a:rPr lang="ru-RU" sz="8800" b="1" dirty="0" smtClean="0">
                <a:solidFill>
                  <a:schemeClr val="tx2">
                    <a:lumMod val="60000"/>
                    <a:lumOff val="40000"/>
                  </a:schemeClr>
                </a:solidFill>
                <a:effectLst>
                  <a:glow rad="228600">
                    <a:schemeClr val="accent1">
                      <a:satMod val="175000"/>
                      <a:alpha val="40000"/>
                    </a:schemeClr>
                  </a:glow>
                  <a:reflection blurRad="6350" stA="50000" endA="300" endPos="50000" dist="29997" dir="5400000" sy="-100000" algn="bl" rotWithShape="0"/>
                </a:effectLst>
                <a:latin typeface="Garamond" pitchFamily="18" charset="0"/>
              </a:rPr>
              <a:t>Соединения проводников</a:t>
            </a:r>
            <a:endParaRPr lang="ru-RU" sz="8800" b="1" dirty="0">
              <a:solidFill>
                <a:schemeClr val="tx2">
                  <a:lumMod val="60000"/>
                  <a:lumOff val="40000"/>
                </a:schemeClr>
              </a:solidFill>
              <a:effectLst>
                <a:glow rad="228600">
                  <a:schemeClr val="accent1">
                    <a:satMod val="175000"/>
                    <a:alpha val="40000"/>
                  </a:schemeClr>
                </a:glow>
                <a:reflection blurRad="6350" stA="50000" endA="300" endPos="50000" dist="29997" dir="5400000" sy="-100000" algn="bl" rotWithShape="0"/>
              </a:effectLst>
              <a:latin typeface="Garamond" pitchFamily="18" charset="0"/>
            </a:endParaRPr>
          </a:p>
        </p:txBody>
      </p:sp>
      <p:sp>
        <p:nvSpPr>
          <p:cNvPr id="5" name="TextBox 4"/>
          <p:cNvSpPr txBox="1"/>
          <p:nvPr/>
        </p:nvSpPr>
        <p:spPr>
          <a:xfrm>
            <a:off x="7215206" y="142858"/>
            <a:ext cx="1714512" cy="369332"/>
          </a:xfrm>
          <a:prstGeom prst="rect">
            <a:avLst/>
          </a:prstGeom>
          <a:noFill/>
        </p:spPr>
        <p:txBody>
          <a:bodyPr wrap="square" rtlCol="0">
            <a:spAutoFit/>
          </a:bodyPr>
          <a:lstStyle/>
          <a:p>
            <a:r>
              <a:rPr lang="ru-RU" dirty="0" smtClean="0">
                <a:solidFill>
                  <a:schemeClr val="tx2">
                    <a:lumMod val="60000"/>
                    <a:lumOff val="40000"/>
                  </a:schemeClr>
                </a:solidFill>
              </a:rPr>
              <a:t>Физика 8 класс</a:t>
            </a:r>
            <a:endParaRPr lang="ru-RU" dirty="0">
              <a:solidFill>
                <a:schemeClr val="tx2">
                  <a:lumMod val="60000"/>
                  <a:lumOff val="40000"/>
                </a:schemeClr>
              </a:solidFill>
            </a:endParaRPr>
          </a:p>
        </p:txBody>
      </p:sp>
      <p:sp>
        <p:nvSpPr>
          <p:cNvPr id="7" name="Прямоугольник с одним вырезанным углом 6">
            <a:hlinkClick r:id="rId5" action="ppaction://hlinksldjump"/>
          </p:cNvPr>
          <p:cNvSpPr/>
          <p:nvPr/>
        </p:nvSpPr>
        <p:spPr>
          <a:xfrm rot="907933">
            <a:off x="-317391" y="2767865"/>
            <a:ext cx="3375068" cy="1735999"/>
          </a:xfrm>
          <a:prstGeom prst="snip1Rect">
            <a:avLst>
              <a:gd name="adj" fmla="val 30524"/>
            </a:avLst>
          </a:prstGeom>
          <a:solidFill>
            <a:srgbClr val="00B050"/>
          </a:solidFill>
          <a:ln w="34925">
            <a:solidFill>
              <a:srgbClr val="FFFFFF"/>
            </a:solidFill>
          </a:ln>
          <a:effectLst>
            <a:outerShdw blurRad="317500" dir="2700000" algn="ctr">
              <a:srgbClr val="000000">
                <a:alpha val="43000"/>
              </a:srgbClr>
            </a:outerShdw>
          </a:effectLst>
          <a:scene3d>
            <a:camera prst="perspectiveFront" fov="6000000">
              <a:rot lat="174259" lon="2422123" rev="880435"/>
            </a:camera>
            <a:lightRig rig="threePt" dir="t"/>
          </a:scene3d>
          <a:sp3d extrusionH="146050" prstMaterial="clear">
            <a:bevelT w="266700" h="3111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2400" dirty="0" smtClean="0"/>
              <a:t>Последовательное соединение  </a:t>
            </a:r>
            <a:endParaRPr lang="ru-RU" sz="2400" dirty="0"/>
          </a:p>
        </p:txBody>
      </p:sp>
      <p:sp>
        <p:nvSpPr>
          <p:cNvPr id="13" name="Дата 31"/>
          <p:cNvSpPr txBox="1">
            <a:spLocks/>
          </p:cNvSpPr>
          <p:nvPr/>
        </p:nvSpPr>
        <p:spPr>
          <a:xfrm>
            <a:off x="142844" y="142858"/>
            <a:ext cx="1357322" cy="273844"/>
          </a:xfrm>
          <a:prstGeom prst="rect">
            <a:avLst/>
          </a:prstGeom>
          <a:ln>
            <a:solidFill>
              <a:schemeClr val="tx1"/>
            </a:solidFill>
          </a:ln>
          <a:effectLst>
            <a:innerShdw blurRad="63500" dist="431800" dir="12240000">
              <a:prstClr val="black">
                <a:alpha val="50000"/>
              </a:prstClr>
            </a:innerShdw>
          </a:effectLst>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22B93BB8-0667-4F80-A937-42F7F987D9C5}" type="datetimeFigureOut">
              <a:rPr kumimoji="0" lang="ru-RU" sz="2000" b="0" i="0" u="none" strike="noStrike" kern="1200" cap="none" spc="0" normalizeH="0" baseline="0" noProof="0" smtClean="0">
                <a:ln>
                  <a:noFill/>
                </a:ln>
                <a:solidFill>
                  <a:schemeClr val="tx2">
                    <a:lumMod val="60000"/>
                    <a:lumOff val="40000"/>
                  </a:schemeClr>
                </a:solidFill>
                <a:effectLst>
                  <a:outerShdw blurRad="38100" dist="38100" dir="2700000" algn="tl">
                    <a:srgbClr val="000000">
                      <a:alpha val="43137"/>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12.08.2014</a:t>
            </a:fld>
            <a:endParaRPr kumimoji="0" lang="ru-RU" sz="20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786446" y="2251548"/>
            <a:ext cx="3286148" cy="2677656"/>
          </a:xfrm>
          <a:prstGeom prst="rect">
            <a:avLst/>
          </a:prstGeom>
          <a:noFill/>
        </p:spPr>
        <p:txBody>
          <a:bodyPr wrap="square" rtlCol="0">
            <a:spAutoFit/>
            <a:scene3d>
              <a:camera prst="orthographicFront"/>
              <a:lightRig rig="threePt" dir="t"/>
            </a:scene3d>
            <a:sp3d extrusionH="57150">
              <a:bevelT w="38100" h="38100"/>
            </a:sp3d>
          </a:bodyPr>
          <a:lstStyle/>
          <a:p>
            <a:r>
              <a:rPr lang="ru-RU" sz="2800" b="1" dirty="0" smtClean="0">
                <a:solidFill>
                  <a:srgbClr val="FF0000"/>
                </a:solidFill>
                <a:effectLst>
                  <a:outerShdw blurRad="38100" dist="38100" dir="2700000" algn="tl">
                    <a:srgbClr val="000000">
                      <a:alpha val="43137"/>
                    </a:srgbClr>
                  </a:outerShdw>
                </a:effectLst>
              </a:rPr>
              <a:t>Сила тока в неразветвленной части параллельной цепи равна сумме токов в её участках.</a:t>
            </a:r>
            <a:endParaRPr lang="ru-RU" sz="2800" b="1" dirty="0">
              <a:solidFill>
                <a:srgbClr val="FF0000"/>
              </a:solidFill>
              <a:effectLst>
                <a:outerShdw blurRad="38100" dist="38100" dir="2700000" algn="tl">
                  <a:srgbClr val="000000">
                    <a:alpha val="43137"/>
                  </a:srgbClr>
                </a:outerShdw>
              </a:effectLst>
            </a:endParaRPr>
          </a:p>
        </p:txBody>
      </p:sp>
      <p:cxnSp>
        <p:nvCxnSpPr>
          <p:cNvPr id="7" name="Прямая соединительная линия 6"/>
          <p:cNvCxnSpPr/>
          <p:nvPr/>
        </p:nvCxnSpPr>
        <p:spPr>
          <a:xfrm rot="5400000">
            <a:off x="2701216" y="1235433"/>
            <a:ext cx="883450" cy="99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3146475" y="1234447"/>
            <a:ext cx="352988" cy="19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00100" y="1214428"/>
            <a:ext cx="121444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3321977" y="1222832"/>
            <a:ext cx="2320798" cy="12607"/>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31682" y="1631558"/>
            <a:ext cx="794222"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endCxn id="16" idx="2"/>
          </p:cNvCxnSpPr>
          <p:nvPr/>
        </p:nvCxnSpPr>
        <p:spPr>
          <a:xfrm flipV="1">
            <a:off x="2500298" y="2996176"/>
            <a:ext cx="1071790" cy="42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20" idx="2"/>
          </p:cNvCxnSpPr>
          <p:nvPr/>
        </p:nvCxnSpPr>
        <p:spPr>
          <a:xfrm rot="10800000">
            <a:off x="1785918" y="4143386"/>
            <a:ext cx="1786170" cy="42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715340" y="3570890"/>
            <a:ext cx="1143008" cy="19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4469442" y="2397755"/>
            <a:ext cx="2348257"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3572088" y="2643188"/>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cxnSp>
        <p:nvCxnSpPr>
          <p:cNvPr id="17" name="Прямая соединительная линия 16"/>
          <p:cNvCxnSpPr/>
          <p:nvPr/>
        </p:nvCxnSpPr>
        <p:spPr>
          <a:xfrm rot="5400000">
            <a:off x="-341920" y="2800177"/>
            <a:ext cx="1542223" cy="119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6" idx="5"/>
            <a:endCxn id="16" idx="1"/>
          </p:cNvCxnSpPr>
          <p:nvPr/>
        </p:nvCxnSpPr>
        <p:spPr>
          <a:xfrm rot="5400000" flipH="1">
            <a:off x="3679568" y="2743683"/>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6" idx="3"/>
            <a:endCxn id="16" idx="7"/>
          </p:cNvCxnSpPr>
          <p:nvPr/>
        </p:nvCxnSpPr>
        <p:spPr>
          <a:xfrm rot="5400000" flipH="1" flipV="1">
            <a:off x="3679568" y="2743683"/>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3572088" y="3794600"/>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a:stCxn id="20" idx="5"/>
            <a:endCxn id="20" idx="1"/>
          </p:cNvCxnSpPr>
          <p:nvPr/>
        </p:nvCxnSpPr>
        <p:spPr>
          <a:xfrm rot="5400000" flipH="1">
            <a:off x="3679568" y="3895095"/>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20" idx="3"/>
            <a:endCxn id="20" idx="7"/>
          </p:cNvCxnSpPr>
          <p:nvPr/>
        </p:nvCxnSpPr>
        <p:spPr>
          <a:xfrm rot="5400000" flipH="1" flipV="1">
            <a:off x="3679568" y="3895095"/>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flipV="1">
            <a:off x="4286250" y="3000378"/>
            <a:ext cx="500065"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27801" y="1222832"/>
            <a:ext cx="571504"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1285057" y="4143386"/>
            <a:ext cx="50006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5400000">
            <a:off x="4215802" y="3570890"/>
            <a:ext cx="1143008"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4786314" y="3571882"/>
            <a:ext cx="85725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285453" y="4143386"/>
            <a:ext cx="50006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1214414" y="3500444"/>
            <a:ext cx="142876" cy="1428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4714876" y="3500444"/>
            <a:ext cx="142876" cy="1428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500298" y="1643056"/>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effectLst/>
                <a:latin typeface="DigifaceWide" pitchFamily="2" charset="0"/>
              </a:rPr>
              <a:t>4,5 </a:t>
            </a:r>
            <a:r>
              <a:rPr lang="ru-RU" sz="2400" dirty="0" smtClean="0">
                <a:solidFill>
                  <a:schemeClr val="accent1">
                    <a:lumMod val="75000"/>
                  </a:schemeClr>
                </a:solidFill>
                <a:effectLst/>
                <a:latin typeface="DigifaceWide" pitchFamily="2" charset="0"/>
              </a:rPr>
              <a:t>В</a:t>
            </a:r>
            <a:r>
              <a:rPr lang="ru-RU" sz="1600" dirty="0" smtClean="0">
                <a:solidFill>
                  <a:schemeClr val="accent1">
                    <a:lumMod val="75000"/>
                  </a:schemeClr>
                </a:solidFill>
                <a:effectLst/>
              </a:rPr>
              <a:t>  </a:t>
            </a:r>
            <a:endParaRPr lang="ru-RU" sz="1600" dirty="0">
              <a:solidFill>
                <a:schemeClr val="accent1">
                  <a:lumMod val="75000"/>
                </a:schemeClr>
              </a:solidFill>
              <a:effectLst/>
            </a:endParaRPr>
          </a:p>
        </p:txBody>
      </p:sp>
      <p:sp>
        <p:nvSpPr>
          <p:cNvPr id="55" name="Прямоугольник 54"/>
          <p:cNvSpPr/>
          <p:nvPr/>
        </p:nvSpPr>
        <p:spPr>
          <a:xfrm>
            <a:off x="2143108" y="3000378"/>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effectLst/>
                <a:latin typeface="DigifaceWide" pitchFamily="2" charset="0"/>
              </a:rPr>
              <a:t>0,9 </a:t>
            </a:r>
            <a:r>
              <a:rPr lang="ru-RU" sz="2400" dirty="0" smtClean="0">
                <a:solidFill>
                  <a:srgbClr val="FF0000"/>
                </a:solidFill>
                <a:effectLst/>
                <a:latin typeface="DigifaceWide" pitchFamily="2" charset="0"/>
              </a:rPr>
              <a:t>А</a:t>
            </a:r>
            <a:r>
              <a:rPr lang="ru-RU" sz="1600" dirty="0" smtClean="0">
                <a:solidFill>
                  <a:srgbClr val="FF0000"/>
                </a:solidFill>
                <a:effectLst/>
              </a:rPr>
              <a:t> </a:t>
            </a:r>
            <a:r>
              <a:rPr lang="ru-RU" sz="1600" dirty="0" smtClean="0">
                <a:effectLst/>
              </a:rPr>
              <a:t> </a:t>
            </a:r>
            <a:endParaRPr lang="ru-RU" sz="1600" dirty="0">
              <a:effectLst/>
            </a:endParaRPr>
          </a:p>
        </p:txBody>
      </p:sp>
      <p:sp>
        <p:nvSpPr>
          <p:cNvPr id="56" name="Прямоугольник 55"/>
          <p:cNvSpPr/>
          <p:nvPr/>
        </p:nvSpPr>
        <p:spPr>
          <a:xfrm>
            <a:off x="2143108" y="4143386"/>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effectLst/>
                <a:latin typeface="DigifaceWide" pitchFamily="2" charset="0"/>
              </a:rPr>
              <a:t>4</a:t>
            </a:r>
            <a:r>
              <a:rPr lang="en-US" sz="2400" dirty="0" smtClean="0">
                <a:solidFill>
                  <a:srgbClr val="FF0000"/>
                </a:solidFill>
                <a:effectLst/>
                <a:latin typeface="DigifaceWide" pitchFamily="2" charset="0"/>
              </a:rPr>
              <a:t>,</a:t>
            </a:r>
            <a:r>
              <a:rPr lang="ru-RU" sz="2400" dirty="0" smtClean="0">
                <a:solidFill>
                  <a:srgbClr val="FF0000"/>
                </a:solidFill>
                <a:effectLst/>
                <a:latin typeface="DigifaceWide" pitchFamily="2" charset="0"/>
              </a:rPr>
              <a:t>5</a:t>
            </a:r>
            <a:r>
              <a:rPr lang="en-US" sz="2400" dirty="0" smtClean="0">
                <a:solidFill>
                  <a:srgbClr val="FF0000"/>
                </a:solidFill>
                <a:effectLst/>
                <a:latin typeface="DigifaceWide" pitchFamily="2" charset="0"/>
              </a:rPr>
              <a:t> </a:t>
            </a:r>
            <a:r>
              <a:rPr lang="ru-RU" sz="2400" dirty="0" smtClean="0">
                <a:solidFill>
                  <a:srgbClr val="FF0000"/>
                </a:solidFill>
                <a:effectLst/>
                <a:latin typeface="DigifaceWide" pitchFamily="2" charset="0"/>
              </a:rPr>
              <a:t>А</a:t>
            </a:r>
            <a:r>
              <a:rPr lang="ru-RU" sz="1600" dirty="0" smtClean="0">
                <a:solidFill>
                  <a:srgbClr val="FF0000"/>
                </a:solidFill>
                <a:effectLst/>
              </a:rPr>
              <a:t> </a:t>
            </a:r>
            <a:r>
              <a:rPr lang="ru-RU" sz="1600" dirty="0" smtClean="0">
                <a:effectLst/>
              </a:rPr>
              <a:t> </a:t>
            </a:r>
            <a:endParaRPr lang="ru-RU" sz="1600" dirty="0">
              <a:effectLst/>
            </a:endParaRPr>
          </a:p>
        </p:txBody>
      </p:sp>
      <p:sp>
        <p:nvSpPr>
          <p:cNvPr id="57" name="Прямоугольник 56"/>
          <p:cNvSpPr/>
          <p:nvPr/>
        </p:nvSpPr>
        <p:spPr>
          <a:xfrm>
            <a:off x="714348" y="1571618"/>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effectLst/>
                <a:latin typeface="DigifaceWide" pitchFamily="2" charset="0"/>
              </a:rPr>
              <a:t>5,4 </a:t>
            </a:r>
            <a:r>
              <a:rPr lang="ru-RU" sz="2400" dirty="0" smtClean="0">
                <a:solidFill>
                  <a:srgbClr val="FF0000"/>
                </a:solidFill>
                <a:effectLst/>
                <a:latin typeface="DigifaceWide" pitchFamily="2" charset="0"/>
              </a:rPr>
              <a:t>А</a:t>
            </a:r>
            <a:r>
              <a:rPr lang="ru-RU" sz="1600" dirty="0" smtClean="0">
                <a:solidFill>
                  <a:srgbClr val="FF0000"/>
                </a:solidFill>
                <a:effectLst/>
              </a:rPr>
              <a:t>  </a:t>
            </a:r>
            <a:endParaRPr lang="ru-RU" sz="1600" dirty="0">
              <a:solidFill>
                <a:srgbClr val="FF0000"/>
              </a:solidFill>
              <a:effectLst/>
            </a:endParaRPr>
          </a:p>
        </p:txBody>
      </p:sp>
      <p:sp>
        <p:nvSpPr>
          <p:cNvPr id="58" name="TextBox 57"/>
          <p:cNvSpPr txBox="1"/>
          <p:nvPr/>
        </p:nvSpPr>
        <p:spPr>
          <a:xfrm>
            <a:off x="0" y="0"/>
            <a:ext cx="9144000" cy="461665"/>
          </a:xfrm>
          <a:prstGeom prst="rect">
            <a:avLst/>
          </a:prstGeom>
          <a:solidFill>
            <a:srgbClr val="C00000"/>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Распределение токов в параллельной электрической цепи</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9" name="TextBox 58"/>
          <p:cNvSpPr txBox="1"/>
          <p:nvPr/>
        </p:nvSpPr>
        <p:spPr>
          <a:xfrm>
            <a:off x="6000760" y="1863864"/>
            <a:ext cx="2714644" cy="707886"/>
          </a:xfrm>
          <a:prstGeom prst="rect">
            <a:avLst/>
          </a:prstGeom>
          <a:noFill/>
        </p:spPr>
        <p:txBody>
          <a:bodyPr wrap="square" rtlCol="0">
            <a:spAutoFit/>
          </a:bodyPr>
          <a:lstStyle/>
          <a:p>
            <a:r>
              <a:rPr lang="en-US" sz="4000" b="1" dirty="0" smtClean="0">
                <a:solidFill>
                  <a:schemeClr val="accent1">
                    <a:lumMod val="50000"/>
                  </a:schemeClr>
                </a:solidFill>
                <a:latin typeface="Century Schoolbook" pitchFamily="18" charset="0"/>
              </a:rPr>
              <a:t>I</a:t>
            </a:r>
            <a:r>
              <a:rPr lang="en-US" sz="4000" b="1" baseline="-25000" dirty="0" smtClean="0">
                <a:solidFill>
                  <a:schemeClr val="accent1">
                    <a:lumMod val="50000"/>
                  </a:schemeClr>
                </a:solidFill>
              </a:rPr>
              <a:t>1</a:t>
            </a:r>
            <a:r>
              <a:rPr lang="en-US" sz="4000" b="1" dirty="0" smtClean="0">
                <a:solidFill>
                  <a:schemeClr val="accent1">
                    <a:lumMod val="50000"/>
                  </a:schemeClr>
                </a:solidFill>
              </a:rPr>
              <a:t> = 0,9  </a:t>
            </a:r>
            <a:r>
              <a:rPr lang="ru-RU" sz="4000" b="1" dirty="0" smtClean="0">
                <a:solidFill>
                  <a:schemeClr val="accent1">
                    <a:lumMod val="50000"/>
                  </a:schemeClr>
                </a:solidFill>
              </a:rPr>
              <a:t>А</a:t>
            </a:r>
            <a:endParaRPr lang="ru-RU" sz="4000" b="1" dirty="0">
              <a:solidFill>
                <a:schemeClr val="accent1">
                  <a:lumMod val="50000"/>
                </a:schemeClr>
              </a:solidFill>
            </a:endParaRPr>
          </a:p>
        </p:txBody>
      </p:sp>
      <p:sp>
        <p:nvSpPr>
          <p:cNvPr id="60" name="TextBox 59"/>
          <p:cNvSpPr txBox="1"/>
          <p:nvPr/>
        </p:nvSpPr>
        <p:spPr>
          <a:xfrm>
            <a:off x="6000760" y="2578244"/>
            <a:ext cx="2714644" cy="707886"/>
          </a:xfrm>
          <a:prstGeom prst="rect">
            <a:avLst/>
          </a:prstGeom>
          <a:noFill/>
        </p:spPr>
        <p:txBody>
          <a:bodyPr wrap="square" rtlCol="0">
            <a:spAutoFit/>
          </a:bodyPr>
          <a:lstStyle/>
          <a:p>
            <a:r>
              <a:rPr lang="en-US" sz="4000" b="1" dirty="0" smtClean="0">
                <a:solidFill>
                  <a:schemeClr val="accent1">
                    <a:lumMod val="50000"/>
                  </a:schemeClr>
                </a:solidFill>
                <a:latin typeface="Century Schoolbook" pitchFamily="18" charset="0"/>
              </a:rPr>
              <a:t>I</a:t>
            </a:r>
            <a:r>
              <a:rPr lang="en-US" sz="4000" b="1" baseline="-25000" dirty="0" smtClean="0">
                <a:solidFill>
                  <a:schemeClr val="accent1">
                    <a:lumMod val="50000"/>
                  </a:schemeClr>
                </a:solidFill>
              </a:rPr>
              <a:t>2</a:t>
            </a:r>
            <a:r>
              <a:rPr lang="en-US" sz="4000" b="1" dirty="0" smtClean="0">
                <a:solidFill>
                  <a:schemeClr val="accent1">
                    <a:lumMod val="50000"/>
                  </a:schemeClr>
                </a:solidFill>
              </a:rPr>
              <a:t> = </a:t>
            </a:r>
            <a:r>
              <a:rPr lang="ru-RU" sz="4000" b="1" dirty="0" smtClean="0">
                <a:solidFill>
                  <a:schemeClr val="accent1">
                    <a:lumMod val="50000"/>
                  </a:schemeClr>
                </a:solidFill>
              </a:rPr>
              <a:t>4</a:t>
            </a:r>
            <a:r>
              <a:rPr lang="en-US" sz="4000" b="1" dirty="0" smtClean="0">
                <a:solidFill>
                  <a:schemeClr val="accent1">
                    <a:lumMod val="50000"/>
                  </a:schemeClr>
                </a:solidFill>
              </a:rPr>
              <a:t>,5  </a:t>
            </a:r>
            <a:r>
              <a:rPr lang="ru-RU" sz="4000" b="1" dirty="0" smtClean="0">
                <a:solidFill>
                  <a:schemeClr val="accent1">
                    <a:lumMod val="50000"/>
                  </a:schemeClr>
                </a:solidFill>
              </a:rPr>
              <a:t>А</a:t>
            </a:r>
            <a:endParaRPr lang="ru-RU" sz="4000" b="1" dirty="0">
              <a:solidFill>
                <a:schemeClr val="accent1">
                  <a:lumMod val="50000"/>
                </a:schemeClr>
              </a:solidFill>
            </a:endParaRPr>
          </a:p>
        </p:txBody>
      </p:sp>
      <p:sp>
        <p:nvSpPr>
          <p:cNvPr id="61" name="TextBox 60"/>
          <p:cNvSpPr txBox="1"/>
          <p:nvPr/>
        </p:nvSpPr>
        <p:spPr>
          <a:xfrm>
            <a:off x="6000760" y="1214428"/>
            <a:ext cx="2714644" cy="707886"/>
          </a:xfrm>
          <a:prstGeom prst="rect">
            <a:avLst/>
          </a:prstGeom>
          <a:noFill/>
        </p:spPr>
        <p:txBody>
          <a:bodyPr wrap="square" rtlCol="0">
            <a:spAutoFit/>
          </a:bodyPr>
          <a:lstStyle/>
          <a:p>
            <a:r>
              <a:rPr lang="en-US" sz="4000" b="1" dirty="0" smtClean="0">
                <a:solidFill>
                  <a:schemeClr val="accent1">
                    <a:lumMod val="50000"/>
                  </a:schemeClr>
                </a:solidFill>
                <a:latin typeface="Century Schoolbook" pitchFamily="18" charset="0"/>
              </a:rPr>
              <a:t>I</a:t>
            </a:r>
            <a:r>
              <a:rPr lang="en-US" sz="4000" b="1" dirty="0" smtClean="0">
                <a:solidFill>
                  <a:schemeClr val="accent1">
                    <a:lumMod val="50000"/>
                  </a:schemeClr>
                </a:solidFill>
              </a:rPr>
              <a:t> </a:t>
            </a:r>
            <a:r>
              <a:rPr lang="ru-RU" sz="4000" b="1" dirty="0" smtClean="0">
                <a:solidFill>
                  <a:schemeClr val="accent1">
                    <a:lumMod val="50000"/>
                  </a:schemeClr>
                </a:solidFill>
              </a:rPr>
              <a:t> </a:t>
            </a:r>
            <a:r>
              <a:rPr lang="en-US" sz="4000" b="1" dirty="0" smtClean="0">
                <a:solidFill>
                  <a:schemeClr val="accent1">
                    <a:lumMod val="50000"/>
                  </a:schemeClr>
                </a:solidFill>
              </a:rPr>
              <a:t>= </a:t>
            </a:r>
            <a:r>
              <a:rPr lang="ru-RU" sz="4000" b="1" dirty="0" smtClean="0">
                <a:solidFill>
                  <a:schemeClr val="accent1">
                    <a:lumMod val="50000"/>
                  </a:schemeClr>
                </a:solidFill>
              </a:rPr>
              <a:t>5</a:t>
            </a:r>
            <a:r>
              <a:rPr lang="en-US" sz="4000" b="1" dirty="0" smtClean="0">
                <a:solidFill>
                  <a:schemeClr val="accent1">
                    <a:lumMod val="50000"/>
                  </a:schemeClr>
                </a:solidFill>
              </a:rPr>
              <a:t>,</a:t>
            </a:r>
            <a:r>
              <a:rPr lang="ru-RU" sz="4000" b="1" dirty="0" smtClean="0">
                <a:solidFill>
                  <a:schemeClr val="accent1">
                    <a:lumMod val="50000"/>
                  </a:schemeClr>
                </a:solidFill>
              </a:rPr>
              <a:t>4</a:t>
            </a:r>
            <a:r>
              <a:rPr lang="en-US" sz="4000" b="1" dirty="0" smtClean="0">
                <a:solidFill>
                  <a:schemeClr val="accent1">
                    <a:lumMod val="50000"/>
                  </a:schemeClr>
                </a:solidFill>
              </a:rPr>
              <a:t>  </a:t>
            </a:r>
            <a:r>
              <a:rPr lang="ru-RU" sz="4000" b="1" dirty="0" smtClean="0">
                <a:solidFill>
                  <a:schemeClr val="accent1">
                    <a:lumMod val="50000"/>
                  </a:schemeClr>
                </a:solidFill>
              </a:rPr>
              <a:t>А</a:t>
            </a:r>
            <a:endParaRPr lang="ru-RU" sz="4000" b="1" dirty="0">
              <a:solidFill>
                <a:schemeClr val="accent1">
                  <a:lumMod val="50000"/>
                </a:schemeClr>
              </a:solidFill>
            </a:endParaRPr>
          </a:p>
        </p:txBody>
      </p:sp>
      <p:sp>
        <p:nvSpPr>
          <p:cNvPr id="62" name="TextBox 61"/>
          <p:cNvSpPr txBox="1"/>
          <p:nvPr/>
        </p:nvSpPr>
        <p:spPr>
          <a:xfrm>
            <a:off x="5868144" y="3429006"/>
            <a:ext cx="3275856" cy="798928"/>
          </a:xfrm>
          <a:prstGeom prst="rect">
            <a:avLst/>
          </a:prstGeom>
          <a:solidFill>
            <a:srgbClr val="C00000"/>
          </a:solidFill>
          <a:ln w="38100">
            <a:noFill/>
          </a:ln>
        </p:spPr>
        <p:txBody>
          <a:bodyPr wrap="square" rtlCol="0">
            <a:spAutoFit/>
          </a:bodyPr>
          <a:lstStyle/>
          <a:p>
            <a:pPr algn="ct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 = I</a:t>
            </a:r>
            <a:r>
              <a:rPr lang="en-US" sz="44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1</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 I</a:t>
            </a:r>
            <a:r>
              <a:rPr lang="en-US" sz="44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2</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   </a:t>
            </a:r>
            <a:endParaRPr lang="ru-RU"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endParaRPr>
          </a:p>
        </p:txBody>
      </p:sp>
      <p:cxnSp>
        <p:nvCxnSpPr>
          <p:cNvPr id="53" name="Прямая соединительная линия 52"/>
          <p:cNvCxnSpPr/>
          <p:nvPr/>
        </p:nvCxnSpPr>
        <p:spPr>
          <a:xfrm>
            <a:off x="428596" y="3571882"/>
            <a:ext cx="85725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1285852" y="3000378"/>
            <a:ext cx="121444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071934" y="2357436"/>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en-US" sz="2000" b="1" baseline="-25000" dirty="0" smtClean="0">
                <a:solidFill>
                  <a:schemeClr val="accent1">
                    <a:lumMod val="50000"/>
                  </a:schemeClr>
                </a:solidFill>
              </a:rPr>
              <a:t>1</a:t>
            </a:r>
            <a:r>
              <a:rPr lang="en-US" sz="2000" b="1" dirty="0" smtClean="0">
                <a:solidFill>
                  <a:schemeClr val="accent1">
                    <a:lumMod val="50000"/>
                  </a:schemeClr>
                </a:solidFill>
              </a:rPr>
              <a:t> = 5  </a:t>
            </a:r>
            <a:r>
              <a:rPr lang="ru-RU" sz="2000" b="1" dirty="0" smtClean="0">
                <a:solidFill>
                  <a:schemeClr val="accent1">
                    <a:lumMod val="50000"/>
                  </a:schemeClr>
                </a:solidFill>
              </a:rPr>
              <a:t>Ом</a:t>
            </a:r>
            <a:endParaRPr lang="ru-RU" sz="2000" b="1" dirty="0">
              <a:solidFill>
                <a:schemeClr val="accent1">
                  <a:lumMod val="50000"/>
                </a:schemeClr>
              </a:solidFill>
            </a:endParaRPr>
          </a:p>
        </p:txBody>
      </p:sp>
      <p:sp>
        <p:nvSpPr>
          <p:cNvPr id="77" name="TextBox 76"/>
          <p:cNvSpPr txBox="1"/>
          <p:nvPr/>
        </p:nvSpPr>
        <p:spPr>
          <a:xfrm>
            <a:off x="4143372" y="4386218"/>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ru-RU" sz="2000" b="1" baseline="-25000" dirty="0" smtClean="0">
                <a:solidFill>
                  <a:schemeClr val="accent1">
                    <a:lumMod val="50000"/>
                  </a:schemeClr>
                </a:solidFill>
              </a:rPr>
              <a:t>2</a:t>
            </a:r>
            <a:r>
              <a:rPr lang="en-US" sz="2000" b="1" dirty="0" smtClean="0">
                <a:solidFill>
                  <a:schemeClr val="accent1">
                    <a:lumMod val="50000"/>
                  </a:schemeClr>
                </a:solidFill>
              </a:rPr>
              <a:t> = </a:t>
            </a:r>
            <a:r>
              <a:rPr lang="ru-RU" sz="2000" b="1" dirty="0" smtClean="0">
                <a:solidFill>
                  <a:schemeClr val="accent1">
                    <a:lumMod val="50000"/>
                  </a:schemeClr>
                </a:solidFill>
              </a:rPr>
              <a:t>1</a:t>
            </a:r>
            <a:r>
              <a:rPr lang="en-US" sz="2000" b="1" dirty="0" smtClean="0">
                <a:solidFill>
                  <a:schemeClr val="accent1">
                    <a:lumMod val="50000"/>
                  </a:schemeClr>
                </a:solidFill>
              </a:rPr>
              <a:t>  </a:t>
            </a:r>
            <a:r>
              <a:rPr lang="ru-RU" sz="2000" b="1" dirty="0" smtClean="0">
                <a:solidFill>
                  <a:schemeClr val="accent1">
                    <a:lumMod val="50000"/>
                  </a:schemeClr>
                </a:solidFill>
              </a:rPr>
              <a:t>Ом</a:t>
            </a:r>
            <a:endParaRPr lang="ru-RU" sz="2000" b="1" dirty="0">
              <a:solidFill>
                <a:schemeClr val="accent1">
                  <a:lumMod val="50000"/>
                </a:schemeClr>
              </a:solidFill>
            </a:endParaRPr>
          </a:p>
        </p:txBody>
      </p:sp>
      <p:cxnSp>
        <p:nvCxnSpPr>
          <p:cNvPr id="44" name="Прямая со стрелкой 43"/>
          <p:cNvCxnSpPr/>
          <p:nvPr/>
        </p:nvCxnSpPr>
        <p:spPr>
          <a:xfrm>
            <a:off x="428596" y="3571882"/>
            <a:ext cx="784230"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5400000" flipH="1" flipV="1">
            <a:off x="1035025" y="3249617"/>
            <a:ext cx="500066"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rot="5400000">
            <a:off x="1035025" y="3892559"/>
            <a:ext cx="500066"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0800000">
            <a:off x="2643174" y="1214428"/>
            <a:ext cx="500066"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0800000">
            <a:off x="2071670" y="1071552"/>
            <a:ext cx="571504" cy="14446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rot="5400000">
            <a:off x="2143902" y="1142196"/>
            <a:ext cx="14287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Овал 35"/>
          <p:cNvSpPr/>
          <p:nvPr/>
        </p:nvSpPr>
        <p:spPr>
          <a:xfrm>
            <a:off x="1785918" y="2651592"/>
            <a:ext cx="714160" cy="705976"/>
          </a:xfrm>
          <a:prstGeom prst="ellipse">
            <a:avLst/>
          </a:pr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lumMod val="60000"/>
                    <a:lumOff val="40000"/>
                  </a:schemeClr>
                </a:solidFill>
              </a:rPr>
              <a:t>A</a:t>
            </a:r>
            <a:endParaRPr lang="ru-RU" sz="4800" b="1" dirty="0">
              <a:solidFill>
                <a:schemeClr val="tx2">
                  <a:lumMod val="60000"/>
                  <a:lumOff val="40000"/>
                </a:schemeClr>
              </a:solidFill>
            </a:endParaRPr>
          </a:p>
        </p:txBody>
      </p:sp>
      <p:sp>
        <p:nvSpPr>
          <p:cNvPr id="24" name="Овал 23"/>
          <p:cNvSpPr/>
          <p:nvPr/>
        </p:nvSpPr>
        <p:spPr>
          <a:xfrm>
            <a:off x="999305" y="857238"/>
            <a:ext cx="714160" cy="705976"/>
          </a:xfrm>
          <a:prstGeom prst="ellipse">
            <a:avLst/>
          </a:pr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chemeClr val="tx2">
                    <a:lumMod val="60000"/>
                    <a:lumOff val="40000"/>
                  </a:schemeClr>
                </a:solidFill>
              </a:rPr>
              <a:t>А</a:t>
            </a:r>
            <a:endParaRPr lang="ru-RU" sz="4800" b="1" dirty="0">
              <a:solidFill>
                <a:schemeClr val="tx2">
                  <a:lumMod val="60000"/>
                  <a:lumOff val="40000"/>
                </a:schemeClr>
              </a:solidFill>
            </a:endParaRPr>
          </a:p>
        </p:txBody>
      </p:sp>
      <p:sp>
        <p:nvSpPr>
          <p:cNvPr id="35" name="Овал 34"/>
          <p:cNvSpPr/>
          <p:nvPr/>
        </p:nvSpPr>
        <p:spPr>
          <a:xfrm>
            <a:off x="1785123" y="3786196"/>
            <a:ext cx="714160" cy="705976"/>
          </a:xfrm>
          <a:prstGeom prst="ellipse">
            <a:avLst/>
          </a:pr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lumMod val="60000"/>
                    <a:lumOff val="40000"/>
                  </a:schemeClr>
                </a:solidFill>
              </a:rPr>
              <a:t>A</a:t>
            </a:r>
            <a:endParaRPr lang="ru-RU" sz="4800" b="1" dirty="0">
              <a:solidFill>
                <a:schemeClr val="tx2">
                  <a:lumMod val="60000"/>
                  <a:lumOff val="40000"/>
                </a:schemeClr>
              </a:solidFill>
            </a:endParaRPr>
          </a:p>
        </p:txBody>
      </p:sp>
      <p:sp>
        <p:nvSpPr>
          <p:cNvPr id="78" name="Заголовок 1"/>
          <p:cNvSpPr txBox="1">
            <a:spLocks/>
          </p:cNvSpPr>
          <p:nvPr/>
        </p:nvSpPr>
        <p:spPr>
          <a:xfrm>
            <a:off x="5929322" y="1571618"/>
            <a:ext cx="2928958" cy="928694"/>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rPr>
              <a:t>Вывод:</a:t>
            </a:r>
            <a:endParaRPr kumimoji="0" lang="ru-RU" sz="54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1000"/>
                                        <p:tgtEl>
                                          <p:spTgt spid="44"/>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1000"/>
                                        <p:tgtEl>
                                          <p:spTgt spid="50"/>
                                        </p:tgtEl>
                                      </p:cBhvr>
                                    </p:animEffect>
                                  </p:childTnLst>
                                </p:cTn>
                              </p:par>
                              <p:par>
                                <p:cTn id="27" presetID="22" presetClass="entr" presetSubtype="1"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up)">
                                      <p:cBhvr>
                                        <p:cTn id="29" dur="10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1000"/>
                                        <p:tgtEl>
                                          <p:spTgt spid="55"/>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59"/>
                                        </p:tgtEl>
                                      </p:cBhvr>
                                    </p:animEffect>
                                    <p:set>
                                      <p:cBhvr>
                                        <p:cTn id="71" dur="1" fill="hold">
                                          <p:stCondLst>
                                            <p:cond delay="1999"/>
                                          </p:stCondLst>
                                        </p:cTn>
                                        <p:tgtEl>
                                          <p:spTgt spid="5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60"/>
                                        </p:tgtEl>
                                      </p:cBhvr>
                                    </p:animEffect>
                                    <p:set>
                                      <p:cBhvr>
                                        <p:cTn id="74" dur="1" fill="hold">
                                          <p:stCondLst>
                                            <p:cond delay="1999"/>
                                          </p:stCondLst>
                                        </p:cTn>
                                        <p:tgtEl>
                                          <p:spTgt spid="6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61"/>
                                        </p:tgtEl>
                                      </p:cBhvr>
                                    </p:animEffect>
                                    <p:set>
                                      <p:cBhvr>
                                        <p:cTn id="77" dur="1" fill="hold">
                                          <p:stCondLst>
                                            <p:cond delay="1999"/>
                                          </p:stCondLst>
                                        </p:cTn>
                                        <p:tgtEl>
                                          <p:spTgt spid="61"/>
                                        </p:tgtEl>
                                        <p:attrNameLst>
                                          <p:attrName>style.visibility</p:attrName>
                                        </p:attrNameLst>
                                      </p:cBhvr>
                                      <p:to>
                                        <p:strVal val="hidden"/>
                                      </p:to>
                                    </p:set>
                                  </p:childTnLst>
                                </p:cTn>
                              </p:par>
                              <p:par>
                                <p:cTn id="78" presetID="0" presetClass="path" presetSubtype="0" accel="50000" decel="50000" fill="hold" grpId="1" nodeType="withEffect">
                                  <p:stCondLst>
                                    <p:cond delay="0"/>
                                  </p:stCondLst>
                                  <p:childTnLst>
                                    <p:animMotion origin="layout" path="M 0 0 L 0 -0.53226 " pathEditMode="relative" ptsTypes="AA">
                                      <p:cBhvr>
                                        <p:cTn id="79" dur="2000" fill="hold"/>
                                        <p:tgtEl>
                                          <p:spTgt spid="62"/>
                                        </p:tgtEl>
                                        <p:attrNameLst>
                                          <p:attrName>ppt_x</p:attrName>
                                          <p:attrName>ppt_y</p:attrName>
                                        </p:attrNameLst>
                                      </p:cBhvr>
                                    </p:animMotion>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2000" fill="hold"/>
                                        <p:tgtEl>
                                          <p:spTgt spid="78"/>
                                        </p:tgtEl>
                                        <p:attrNameLst>
                                          <p:attrName>ppt_x</p:attrName>
                                        </p:attrNameLst>
                                      </p:cBhvr>
                                      <p:tavLst>
                                        <p:tav tm="0">
                                          <p:val>
                                            <p:strVal val="#ppt_x"/>
                                          </p:val>
                                        </p:tav>
                                        <p:tav tm="100000">
                                          <p:val>
                                            <p:strVal val="#ppt_x"/>
                                          </p:val>
                                        </p:tav>
                                      </p:tavLst>
                                    </p:anim>
                                    <p:anim calcmode="lin" valueType="num">
                                      <p:cBhvr additive="base">
                                        <p:cTn id="83" dur="2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00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2000" fill="hold"/>
                                        <p:tgtEl>
                                          <p:spTgt spid="79"/>
                                        </p:tgtEl>
                                        <p:attrNameLst>
                                          <p:attrName>ppt_x</p:attrName>
                                        </p:attrNameLst>
                                      </p:cBhvr>
                                      <p:tavLst>
                                        <p:tav tm="0">
                                          <p:val>
                                            <p:strVal val="#ppt_x"/>
                                          </p:val>
                                        </p:tav>
                                        <p:tav tm="100000">
                                          <p:val>
                                            <p:strVal val="#ppt_x"/>
                                          </p:val>
                                        </p:tav>
                                      </p:tavLst>
                                    </p:anim>
                                    <p:anim calcmode="lin" valueType="num">
                                      <p:cBhvr additive="base">
                                        <p:cTn id="87" dur="20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55" grpId="0"/>
      <p:bldP spid="56" grpId="0"/>
      <p:bldP spid="57" grpId="0"/>
      <p:bldP spid="59" grpId="0"/>
      <p:bldP spid="59" grpId="1"/>
      <p:bldP spid="60" grpId="0"/>
      <p:bldP spid="60" grpId="1"/>
      <p:bldP spid="61" grpId="0"/>
      <p:bldP spid="61" grpId="1"/>
      <p:bldP spid="62" grpId="0" animBg="1"/>
      <p:bldP spid="62" grpId="1" animBg="1"/>
      <p:bldP spid="36" grpId="0" animBg="1"/>
      <p:bldP spid="24" grpId="0" animBg="1"/>
      <p:bldP spid="35" grpId="0" animBg="1"/>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solidFill>
            <a:schemeClr val="tx2">
              <a:lumMod val="5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Как изменяется сопротивление при параллельном соединении проводников?</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42844" y="857238"/>
            <a:ext cx="9001156" cy="1200329"/>
          </a:xfrm>
          <a:prstGeom prst="rect">
            <a:avLst/>
          </a:prstGeom>
          <a:noFill/>
        </p:spPr>
        <p:txBody>
          <a:bodyPr wrap="square" rtlCol="0">
            <a:spAutoFit/>
            <a:scene3d>
              <a:camera prst="orthographicFront"/>
              <a:lightRig rig="threePt" dir="t"/>
            </a:scene3d>
            <a:sp3d extrusionH="57150">
              <a:bevelT w="38100" h="38100"/>
            </a:sp3d>
          </a:bodyPr>
          <a:lstStyle/>
          <a:p>
            <a:r>
              <a:rPr lang="ru-RU" sz="2400" b="1" dirty="0" smtClean="0">
                <a:solidFill>
                  <a:schemeClr val="accent1">
                    <a:lumMod val="75000"/>
                  </a:schemeClr>
                </a:solidFill>
                <a:effectLst/>
              </a:rPr>
              <a:t>Используя результаты предыдущего опыта, определите обратное сопротивление всей  цепи и обратное сопротивление каждой лампочки:</a:t>
            </a:r>
            <a:endParaRPr lang="ru-RU" sz="2400" b="1" dirty="0">
              <a:solidFill>
                <a:schemeClr val="accent1">
                  <a:lumMod val="75000"/>
                </a:schemeClr>
              </a:solidFill>
              <a:effectLst/>
            </a:endParaRPr>
          </a:p>
        </p:txBody>
      </p:sp>
      <p:graphicFrame>
        <p:nvGraphicFramePr>
          <p:cNvPr id="12" name="Таблица 11"/>
          <p:cNvGraphicFramePr>
            <a:graphicFrameLocks noGrp="1"/>
          </p:cNvGraphicFramePr>
          <p:nvPr/>
        </p:nvGraphicFramePr>
        <p:xfrm>
          <a:off x="2262214" y="1857370"/>
          <a:ext cx="6667504" cy="1981200"/>
        </p:xfrm>
        <a:graphic>
          <a:graphicData uri="http://schemas.openxmlformats.org/drawingml/2006/table">
            <a:tbl>
              <a:tblPr firstRow="1" bandRow="1">
                <a:tableStyleId>{5C22544A-7EE6-4342-B048-85BDC9FD1C3A}</a:tableStyleId>
              </a:tblPr>
              <a:tblGrid>
                <a:gridCol w="2000264"/>
                <a:gridCol w="1500198"/>
                <a:gridCol w="1500166"/>
                <a:gridCol w="1666876"/>
              </a:tblGrid>
              <a:tr h="342902">
                <a:tc>
                  <a:txBody>
                    <a:bodyPr/>
                    <a:lstStyle/>
                    <a:p>
                      <a:endParaRPr lang="ru-RU" dirty="0"/>
                    </a:p>
                  </a:txBody>
                  <a:tcPr/>
                </a:tc>
                <a:tc>
                  <a:txBody>
                    <a:bodyPr/>
                    <a:lstStyle/>
                    <a:p>
                      <a:r>
                        <a:rPr lang="ru-RU" dirty="0" smtClean="0"/>
                        <a:t>1 </a:t>
                      </a:r>
                      <a:r>
                        <a:rPr lang="ru-RU" baseline="0" dirty="0" smtClean="0"/>
                        <a:t> проводник</a:t>
                      </a:r>
                      <a:endParaRPr lang="ru-RU" dirty="0"/>
                    </a:p>
                  </a:txBody>
                  <a:tcPr/>
                </a:tc>
                <a:tc>
                  <a:txBody>
                    <a:bodyPr/>
                    <a:lstStyle/>
                    <a:p>
                      <a:r>
                        <a:rPr lang="ru-RU" dirty="0" smtClean="0"/>
                        <a:t>2 проводник</a:t>
                      </a:r>
                      <a:endParaRPr lang="ru-RU" dirty="0"/>
                    </a:p>
                  </a:txBody>
                  <a:tcPr/>
                </a:tc>
                <a:tc>
                  <a:txBody>
                    <a:bodyPr/>
                    <a:lstStyle/>
                    <a:p>
                      <a:r>
                        <a:rPr lang="ru-RU" dirty="0" smtClean="0">
                          <a:solidFill>
                            <a:srgbClr val="FFFF00"/>
                          </a:solidFill>
                        </a:rPr>
                        <a:t>во всей цепи</a:t>
                      </a:r>
                      <a:endParaRPr lang="ru-RU" dirty="0">
                        <a:solidFill>
                          <a:srgbClr val="FFFF00"/>
                        </a:solidFill>
                      </a:endParaRPr>
                    </a:p>
                  </a:txBody>
                  <a:tcPr/>
                </a:tc>
              </a:tr>
              <a:tr h="428628">
                <a:tc>
                  <a:txBody>
                    <a:bodyPr/>
                    <a:lstStyle/>
                    <a:p>
                      <a:r>
                        <a:rPr lang="ru-RU" sz="2000" b="1" dirty="0" smtClean="0"/>
                        <a:t>сила тока, </a:t>
                      </a:r>
                      <a:r>
                        <a:rPr lang="en-US" sz="2000" b="1" dirty="0" smtClean="0"/>
                        <a:t>I</a:t>
                      </a:r>
                      <a:endParaRPr lang="ru-RU" sz="2000" b="1" dirty="0"/>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0,9 А</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4,5 А</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5,4 А</a:t>
                      </a:r>
                      <a:endParaRPr lang="ru-RU" sz="2400" b="1" dirty="0">
                        <a:solidFill>
                          <a:schemeClr val="tx2">
                            <a:lumMod val="75000"/>
                          </a:schemeClr>
                        </a:solidFill>
                        <a:latin typeface="Times New Roman" pitchFamily="18" charset="0"/>
                        <a:cs typeface="Times New Roman" pitchFamily="18" charset="0"/>
                      </a:endParaRPr>
                    </a:p>
                  </a:txBody>
                  <a:tcPr/>
                </a:tc>
              </a:tr>
              <a:tr h="428628">
                <a:tc>
                  <a:txBody>
                    <a:bodyPr/>
                    <a:lstStyle/>
                    <a:p>
                      <a:r>
                        <a:rPr lang="ru-RU" sz="2000" b="1" dirty="0" smtClean="0"/>
                        <a:t>напряжение</a:t>
                      </a:r>
                      <a:r>
                        <a:rPr lang="en-US" sz="2000" b="1" dirty="0" smtClean="0"/>
                        <a:t>,</a:t>
                      </a:r>
                      <a:r>
                        <a:rPr lang="en-US" sz="2000" b="1" baseline="0" dirty="0" smtClean="0"/>
                        <a:t> U</a:t>
                      </a:r>
                      <a:endParaRPr lang="ru-RU" sz="2000" b="1" dirty="0"/>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4,5 В</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4,5 В</a:t>
                      </a:r>
                      <a:endParaRPr lang="ru-RU" sz="2400" b="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4,5 В</a:t>
                      </a:r>
                      <a:endParaRPr lang="ru-RU" sz="2400" b="1" dirty="0">
                        <a:solidFill>
                          <a:schemeClr val="tx2">
                            <a:lumMod val="75000"/>
                          </a:schemeClr>
                        </a:solidFill>
                        <a:latin typeface="Times New Roman" pitchFamily="18" charset="0"/>
                        <a:cs typeface="Times New Roman" pitchFamily="18" charset="0"/>
                      </a:endParaRPr>
                    </a:p>
                  </a:txBody>
                  <a:tcPr/>
                </a:tc>
              </a:tr>
              <a:tr h="657230">
                <a:tc>
                  <a:txBody>
                    <a:bodyPr/>
                    <a:lstStyle/>
                    <a:p>
                      <a:r>
                        <a:rPr lang="ru-RU" sz="2000" b="1" dirty="0" smtClean="0"/>
                        <a:t>обратное сопротивление</a:t>
                      </a:r>
                      <a:endParaRPr lang="ru-RU" sz="2000" b="1" dirty="0"/>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0,2  </a:t>
                      </a:r>
                      <a:r>
                        <a:rPr lang="ru-RU" sz="2000" b="1" i="1" dirty="0" smtClean="0">
                          <a:solidFill>
                            <a:schemeClr val="tx2">
                              <a:lumMod val="75000"/>
                            </a:schemeClr>
                          </a:solidFill>
                          <a:latin typeface="Times New Roman" pitchFamily="18" charset="0"/>
                          <a:cs typeface="Times New Roman" pitchFamily="18" charset="0"/>
                        </a:rPr>
                        <a:t>1/Ом</a:t>
                      </a:r>
                      <a:endParaRPr lang="ru-RU" sz="2400" b="1" i="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1  </a:t>
                      </a:r>
                      <a:r>
                        <a:rPr lang="ru-RU" sz="2000" b="1" i="1" dirty="0" smtClean="0">
                          <a:solidFill>
                            <a:schemeClr val="tx2">
                              <a:lumMod val="75000"/>
                            </a:schemeClr>
                          </a:solidFill>
                          <a:latin typeface="Times New Roman" pitchFamily="18" charset="0"/>
                          <a:cs typeface="Times New Roman" pitchFamily="18" charset="0"/>
                        </a:rPr>
                        <a:t>1/Ом</a:t>
                      </a:r>
                      <a:endParaRPr lang="ru-RU" sz="2400" b="1" i="1" dirty="0">
                        <a:solidFill>
                          <a:schemeClr val="tx2">
                            <a:lumMod val="75000"/>
                          </a:schemeClr>
                        </a:solidFill>
                        <a:latin typeface="Times New Roman" pitchFamily="18" charset="0"/>
                        <a:cs typeface="Times New Roman" pitchFamily="18" charset="0"/>
                      </a:endParaRPr>
                    </a:p>
                  </a:txBody>
                  <a:tcPr/>
                </a:tc>
                <a:tc>
                  <a:txBody>
                    <a:bodyPr/>
                    <a:lstStyle/>
                    <a:p>
                      <a:pPr algn="ctr"/>
                      <a:r>
                        <a:rPr lang="ru-RU" sz="2400" b="1" dirty="0" smtClean="0">
                          <a:solidFill>
                            <a:schemeClr val="tx2">
                              <a:lumMod val="75000"/>
                            </a:schemeClr>
                          </a:solidFill>
                          <a:latin typeface="Times New Roman" pitchFamily="18" charset="0"/>
                          <a:cs typeface="Times New Roman" pitchFamily="18" charset="0"/>
                        </a:rPr>
                        <a:t>1,2  </a:t>
                      </a:r>
                      <a:r>
                        <a:rPr lang="ru-RU" sz="2000" b="1" i="1" dirty="0" smtClean="0">
                          <a:solidFill>
                            <a:schemeClr val="tx2">
                              <a:lumMod val="75000"/>
                            </a:schemeClr>
                          </a:solidFill>
                          <a:latin typeface="Times New Roman" pitchFamily="18" charset="0"/>
                          <a:cs typeface="Times New Roman" pitchFamily="18" charset="0"/>
                        </a:rPr>
                        <a:t>1/Ом</a:t>
                      </a:r>
                      <a:endParaRPr lang="ru-RU" sz="2400" b="1" i="1" dirty="0">
                        <a:solidFill>
                          <a:schemeClr val="tx2">
                            <a:lumMod val="75000"/>
                          </a:schemeClr>
                        </a:solidFill>
                        <a:latin typeface="Times New Roman" pitchFamily="18" charset="0"/>
                        <a:cs typeface="Times New Roman" pitchFamily="18" charset="0"/>
                      </a:endParaRPr>
                    </a:p>
                  </a:txBody>
                  <a:tcPr/>
                </a:tc>
              </a:tr>
            </a:tbl>
          </a:graphicData>
        </a:graphic>
      </p:graphicFrame>
      <p:sp>
        <p:nvSpPr>
          <p:cNvPr id="13" name="Прямоугольник 12"/>
          <p:cNvSpPr/>
          <p:nvPr/>
        </p:nvSpPr>
        <p:spPr>
          <a:xfrm>
            <a:off x="4357686" y="3214692"/>
            <a:ext cx="1285884"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6" name="Прямоугольник 15"/>
          <p:cNvSpPr/>
          <p:nvPr/>
        </p:nvSpPr>
        <p:spPr>
          <a:xfrm>
            <a:off x="5857884" y="3214692"/>
            <a:ext cx="1285884"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7" name="Прямоугольник 16"/>
          <p:cNvSpPr/>
          <p:nvPr/>
        </p:nvSpPr>
        <p:spPr>
          <a:xfrm>
            <a:off x="7358082" y="3214692"/>
            <a:ext cx="1428760" cy="571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18" name="Заголовок 1"/>
          <p:cNvSpPr txBox="1">
            <a:spLocks/>
          </p:cNvSpPr>
          <p:nvPr/>
        </p:nvSpPr>
        <p:spPr>
          <a:xfrm>
            <a:off x="-500098" y="3714758"/>
            <a:ext cx="2928958" cy="928694"/>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rPr>
              <a:t>Вывод:</a:t>
            </a:r>
            <a:endParaRPr kumimoji="0" lang="ru-RU" sz="54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endParaRPr>
          </a:p>
        </p:txBody>
      </p:sp>
      <p:sp>
        <p:nvSpPr>
          <p:cNvPr id="19" name="TextBox 18"/>
          <p:cNvSpPr txBox="1"/>
          <p:nvPr/>
        </p:nvSpPr>
        <p:spPr>
          <a:xfrm>
            <a:off x="1714480" y="3786196"/>
            <a:ext cx="7572428" cy="1384995"/>
          </a:xfrm>
          <a:prstGeom prst="rect">
            <a:avLst/>
          </a:prstGeom>
          <a:noFill/>
        </p:spPr>
        <p:txBody>
          <a:bodyPr wrap="square" rtlCol="0">
            <a:spAutoFit/>
            <a:scene3d>
              <a:camera prst="orthographicFront"/>
              <a:lightRig rig="threePt" dir="t"/>
            </a:scene3d>
            <a:sp3d extrusionH="57150">
              <a:bevelT w="38100" h="38100"/>
            </a:sp3d>
          </a:bodyPr>
          <a:lstStyle/>
          <a:p>
            <a:r>
              <a:rPr lang="ru-RU" sz="2800" b="1" dirty="0" smtClean="0">
                <a:solidFill>
                  <a:srgbClr val="FF0000"/>
                </a:solidFill>
                <a:effectLst>
                  <a:outerShdw blurRad="38100" dist="38100" dir="2700000" algn="tl">
                    <a:srgbClr val="000000">
                      <a:alpha val="43137"/>
                    </a:srgbClr>
                  </a:outerShdw>
                </a:effectLst>
              </a:rPr>
              <a:t>Обратное сопротивление параллельной цепи равно сумме обратных сопротивлений её участков.</a:t>
            </a:r>
            <a:endParaRPr lang="ru-RU" sz="2800" b="1" dirty="0">
              <a:solidFill>
                <a:srgbClr val="FF0000"/>
              </a:solidFill>
              <a:effectLst>
                <a:outerShdw blurRad="38100" dist="38100" dir="2700000" algn="tl">
                  <a:srgbClr val="000000">
                    <a:alpha val="43137"/>
                  </a:srgbClr>
                </a:outerShdw>
              </a:effectLst>
            </a:endParaRPr>
          </a:p>
        </p:txBody>
      </p:sp>
      <p:grpSp>
        <p:nvGrpSpPr>
          <p:cNvPr id="28" name="Группа 27"/>
          <p:cNvGrpSpPr/>
          <p:nvPr/>
        </p:nvGrpSpPr>
        <p:grpSpPr>
          <a:xfrm>
            <a:off x="162982" y="2211710"/>
            <a:ext cx="2392794" cy="1584176"/>
            <a:chOff x="107504" y="2211710"/>
            <a:chExt cx="2392794" cy="1584176"/>
          </a:xfrm>
        </p:grpSpPr>
        <p:sp>
          <p:nvSpPr>
            <p:cNvPr id="27" name="Скругленный прямоугольник 26"/>
            <p:cNvSpPr/>
            <p:nvPr/>
          </p:nvSpPr>
          <p:spPr>
            <a:xfrm>
              <a:off x="107504" y="2211710"/>
              <a:ext cx="2088232" cy="1584176"/>
            </a:xfrm>
            <a:prstGeom prst="roundRect">
              <a:avLst>
                <a:gd name="adj" fmla="val 667"/>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5"/>
            <p:cNvGrpSpPr/>
            <p:nvPr/>
          </p:nvGrpSpPr>
          <p:grpSpPr>
            <a:xfrm>
              <a:off x="285688" y="2295688"/>
              <a:ext cx="2214610" cy="1500198"/>
              <a:chOff x="-1026143" y="1785932"/>
              <a:chExt cx="2818596" cy="1500198"/>
            </a:xfrm>
          </p:grpSpPr>
          <p:sp>
            <p:nvSpPr>
              <p:cNvPr id="7" name="TextBox 6"/>
              <p:cNvSpPr txBox="1"/>
              <p:nvPr/>
            </p:nvSpPr>
            <p:spPr>
              <a:xfrm>
                <a:off x="155832" y="2455133"/>
                <a:ext cx="1636621" cy="830997"/>
              </a:xfrm>
              <a:prstGeom prst="rect">
                <a:avLst/>
              </a:prstGeom>
              <a:noFill/>
              <a:ln w="38100">
                <a:noFill/>
              </a:ln>
            </p:spPr>
            <p:txBody>
              <a:bodyPr wrap="square" rtlCol="0">
                <a:spAutoFit/>
              </a:bodyPr>
              <a:lstStyle/>
              <a:p>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U       </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8" name="TextBox 7"/>
              <p:cNvSpPr txBox="1"/>
              <p:nvPr/>
            </p:nvSpPr>
            <p:spPr>
              <a:xfrm>
                <a:off x="428636" y="1785932"/>
                <a:ext cx="909252" cy="830997"/>
              </a:xfrm>
              <a:prstGeom prst="rect">
                <a:avLst/>
              </a:prstGeom>
              <a:noFill/>
              <a:ln w="38100">
                <a:noFill/>
              </a:ln>
            </p:spPr>
            <p:txBody>
              <a:bodyPr wrap="square" rtlCol="0">
                <a:spAutoFit/>
              </a:bodyPr>
              <a:lstStyle/>
              <a:p>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I         </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9" name="TextBox 8"/>
              <p:cNvSpPr txBox="1"/>
              <p:nvPr/>
            </p:nvSpPr>
            <p:spPr>
              <a:xfrm>
                <a:off x="-1026143" y="2071684"/>
                <a:ext cx="2818557" cy="769441"/>
              </a:xfrm>
              <a:prstGeom prst="rect">
                <a:avLst/>
              </a:prstGeom>
              <a:noFill/>
              <a:ln w="38100">
                <a:noFill/>
              </a:ln>
            </p:spPr>
            <p:txBody>
              <a:bodyPr wrap="square" rtlCol="0">
                <a:spAutoFit/>
              </a:bodyPr>
              <a:lstStyle/>
              <a:p>
                <a:r>
                  <a:rPr lang="ru-RU"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 </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a:t>
                </a:r>
                <a:endParaRPr lang="ru-RU"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grpSp>
        <p:grpSp>
          <p:nvGrpSpPr>
            <p:cNvPr id="23" name="Группа 22"/>
            <p:cNvGrpSpPr/>
            <p:nvPr/>
          </p:nvGrpSpPr>
          <p:grpSpPr>
            <a:xfrm>
              <a:off x="214282" y="2283718"/>
              <a:ext cx="785850" cy="1428760"/>
              <a:chOff x="214282" y="2357436"/>
              <a:chExt cx="785850" cy="1428760"/>
            </a:xfrm>
          </p:grpSpPr>
          <p:sp>
            <p:nvSpPr>
              <p:cNvPr id="20" name="TextBox 19"/>
              <p:cNvSpPr txBox="1"/>
              <p:nvPr/>
            </p:nvSpPr>
            <p:spPr>
              <a:xfrm>
                <a:off x="295212" y="3016755"/>
                <a:ext cx="562012" cy="769441"/>
              </a:xfrm>
              <a:prstGeom prst="rect">
                <a:avLst/>
              </a:prstGeom>
              <a:noFill/>
              <a:ln w="38100">
                <a:noFill/>
              </a:ln>
            </p:spPr>
            <p:txBody>
              <a:bodyPr wrap="square" rtlCol="0">
                <a:spAutoFit/>
              </a:bodyPr>
              <a:lstStyle/>
              <a:p>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endParaRPr lang="ru-RU"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21" name="TextBox 20"/>
              <p:cNvSpPr txBox="1"/>
              <p:nvPr/>
            </p:nvSpPr>
            <p:spPr>
              <a:xfrm>
                <a:off x="214282" y="2643188"/>
                <a:ext cx="785818" cy="769441"/>
              </a:xfrm>
              <a:prstGeom prst="rect">
                <a:avLst/>
              </a:prstGeom>
              <a:noFill/>
              <a:ln w="38100">
                <a:noFill/>
              </a:ln>
            </p:spPr>
            <p:txBody>
              <a:bodyPr wrap="square" rtlCol="0">
                <a:spAutoFit/>
              </a:bodyPr>
              <a:lstStyle/>
              <a:p>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a:t>
                </a:r>
                <a:endParaRPr lang="ru-RU"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22" name="TextBox 21"/>
              <p:cNvSpPr txBox="1"/>
              <p:nvPr/>
            </p:nvSpPr>
            <p:spPr>
              <a:xfrm>
                <a:off x="285720" y="2357436"/>
                <a:ext cx="714412" cy="830997"/>
              </a:xfrm>
              <a:prstGeom prst="rect">
                <a:avLst/>
              </a:prstGeom>
              <a:noFill/>
              <a:ln w="38100">
                <a:noFill/>
              </a:ln>
            </p:spPr>
            <p:txBody>
              <a:bodyPr wrap="square" rtlCol="0">
                <a:spAutoFit/>
              </a:bodyPr>
              <a:lstStyle/>
              <a:p>
                <a:r>
                  <a:rPr lang="ru-RU"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1</a:t>
                </a: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grpSp>
      </p:grpSp>
      <p:grpSp>
        <p:nvGrpSpPr>
          <p:cNvPr id="24" name="Группа 23"/>
          <p:cNvGrpSpPr/>
          <p:nvPr/>
        </p:nvGrpSpPr>
        <p:grpSpPr>
          <a:xfrm>
            <a:off x="4786314" y="3016755"/>
            <a:ext cx="3786214" cy="769441"/>
            <a:chOff x="4786314" y="3429006"/>
            <a:chExt cx="3786214" cy="769441"/>
          </a:xfrm>
          <a:scene3d>
            <a:camera prst="obliqueBottomRight"/>
            <a:lightRig rig="threePt" dir="t"/>
          </a:scene3d>
        </p:grpSpPr>
        <p:sp>
          <p:nvSpPr>
            <p:cNvPr id="25" name="TextBox 24"/>
            <p:cNvSpPr txBox="1"/>
            <p:nvPr/>
          </p:nvSpPr>
          <p:spPr>
            <a:xfrm>
              <a:off x="4786314" y="3429006"/>
              <a:ext cx="3786214" cy="769441"/>
            </a:xfrm>
            <a:prstGeom prst="rect">
              <a:avLst/>
            </a:prstGeom>
            <a:noFill/>
            <a:ln w="38100">
              <a:noFill/>
            </a:ln>
          </p:spPr>
          <p:txBody>
            <a:bodyPr wrap="square" rtlCol="0">
              <a:spAutoFit/>
              <a:sp3d/>
            </a:bodyPr>
            <a:lstStyle/>
            <a:p>
              <a:r>
                <a:rPr lang="en-US" sz="4400" b="1" dirty="0" smtClean="0">
                  <a:solidFill>
                    <a:schemeClr val="accent1">
                      <a:lumMod val="50000"/>
                    </a:schemeClr>
                  </a:solidFill>
                  <a:latin typeface="Californian FB" pitchFamily="18" charset="0"/>
                  <a:cs typeface="Estrangelo Edessa" pitchFamily="66"/>
                </a:rPr>
                <a:t> </a:t>
              </a:r>
              <a:r>
                <a:rPr lang="ru-RU" sz="4400" b="1" dirty="0" smtClean="0">
                  <a:solidFill>
                    <a:schemeClr val="accent1">
                      <a:lumMod val="50000"/>
                    </a:schemeClr>
                  </a:solidFill>
                  <a:latin typeface="Californian FB" pitchFamily="18" charset="0"/>
                  <a:cs typeface="Estrangelo Edessa" pitchFamily="66"/>
                </a:rPr>
                <a:t>     </a:t>
              </a:r>
              <a:r>
                <a:rPr lang="en-US" sz="4400" b="1" dirty="0" smtClean="0">
                  <a:solidFill>
                    <a:schemeClr val="accent1">
                      <a:lumMod val="50000"/>
                    </a:schemeClr>
                  </a:solidFill>
                  <a:latin typeface="Californian FB" pitchFamily="18" charset="0"/>
                  <a:cs typeface="Estrangelo Edessa" pitchFamily="66"/>
                </a:rPr>
                <a:t>+ </a:t>
              </a:r>
              <a:r>
                <a:rPr lang="ru-RU" sz="4400" b="1" dirty="0" smtClean="0">
                  <a:solidFill>
                    <a:schemeClr val="accent1">
                      <a:lumMod val="50000"/>
                    </a:schemeClr>
                  </a:solidFill>
                  <a:latin typeface="Californian FB" pitchFamily="18" charset="0"/>
                  <a:cs typeface="Estrangelo Edessa" pitchFamily="66"/>
                </a:rPr>
                <a:t>   </a:t>
              </a:r>
              <a:r>
                <a:rPr lang="ru-RU" sz="4400" b="1" baseline="-25000" dirty="0" smtClean="0">
                  <a:solidFill>
                    <a:schemeClr val="accent1">
                      <a:lumMod val="50000"/>
                    </a:schemeClr>
                  </a:solidFill>
                  <a:latin typeface="Californian FB" pitchFamily="18" charset="0"/>
                  <a:cs typeface="Estrangelo Edessa" pitchFamily="66"/>
                </a:rPr>
                <a:t>  </a:t>
              </a:r>
              <a:endParaRPr lang="ru-RU" sz="4400" b="1" dirty="0">
                <a:solidFill>
                  <a:schemeClr val="accent1">
                    <a:lumMod val="50000"/>
                  </a:schemeClr>
                </a:solidFill>
                <a:cs typeface="Estrangelo Edessa" pitchFamily="66"/>
              </a:endParaRPr>
            </a:p>
          </p:txBody>
        </p:sp>
        <p:sp>
          <p:nvSpPr>
            <p:cNvPr id="26" name="Прямоугольник 25"/>
            <p:cNvSpPr/>
            <p:nvPr/>
          </p:nvSpPr>
          <p:spPr>
            <a:xfrm>
              <a:off x="6929454" y="3429006"/>
              <a:ext cx="1103187" cy="769441"/>
            </a:xfrm>
            <a:prstGeom prst="rect">
              <a:avLst/>
            </a:prstGeom>
          </p:spPr>
          <p:txBody>
            <a:bodyPr wrap="none">
              <a:spAutoFit/>
              <a:sp3d/>
            </a:bodyPr>
            <a:lstStyle/>
            <a:p>
              <a:r>
                <a:rPr lang="ru-RU" sz="4400" b="1" dirty="0" smtClean="0">
                  <a:solidFill>
                    <a:schemeClr val="accent1">
                      <a:lumMod val="50000"/>
                    </a:schemeClr>
                  </a:solidFill>
                  <a:latin typeface="Californian FB" pitchFamily="18" charset="0"/>
                  <a:cs typeface="Estrangelo Edessa" pitchFamily="66"/>
                </a:rPr>
                <a:t> =</a:t>
              </a:r>
              <a:r>
                <a:rPr lang="en-US" sz="4400" b="1" dirty="0" smtClean="0">
                  <a:solidFill>
                    <a:schemeClr val="accent1">
                      <a:lumMod val="50000"/>
                    </a:schemeClr>
                  </a:solidFill>
                  <a:latin typeface="Californian FB" pitchFamily="18" charset="0"/>
                  <a:cs typeface="Estrangelo Edessa" pitchFamily="66"/>
                </a:rPr>
                <a:t> </a:t>
              </a:r>
              <a:r>
                <a:rPr lang="ru-RU" sz="4400" b="1" dirty="0" smtClean="0">
                  <a:solidFill>
                    <a:schemeClr val="accent1">
                      <a:lumMod val="50000"/>
                    </a:schemeClr>
                  </a:solidFill>
                  <a:latin typeface="Californian FB" pitchFamily="18" charset="0"/>
                  <a:cs typeface="Estrangelo Edessa" pitchFamily="66"/>
                </a:rPr>
                <a:t>   </a:t>
              </a:r>
              <a:endParaRPr lang="ru-RU" sz="4400" dirty="0">
                <a:solidFill>
                  <a:schemeClr val="accent1">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3"/>
                                        </p:tgtEl>
                                      </p:cBhvr>
                                    </p:animEffect>
                                    <p:set>
                                      <p:cBhvr>
                                        <p:cTn id="17" dur="1" fill="hold">
                                          <p:stCondLst>
                                            <p:cond delay="1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2000" fill="hold"/>
                                        <p:tgtEl>
                                          <p:spTgt spid="18"/>
                                        </p:tgtEl>
                                        <p:attrNameLst>
                                          <p:attrName>ppt_x</p:attrName>
                                        </p:attrNameLst>
                                      </p:cBhvr>
                                      <p:tavLst>
                                        <p:tav tm="0">
                                          <p:val>
                                            <p:strVal val="#ppt_x"/>
                                          </p:val>
                                        </p:tav>
                                        <p:tav tm="100000">
                                          <p:val>
                                            <p:strVal val="#ppt_x"/>
                                          </p:val>
                                        </p:tav>
                                      </p:tavLst>
                                    </p:anim>
                                    <p:anim calcmode="lin" valueType="num">
                                      <p:cBhvr additive="base">
                                        <p:cTn id="37" dur="20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0" fill="hold"/>
                                        <p:tgtEl>
                                          <p:spTgt spid="19"/>
                                        </p:tgtEl>
                                        <p:attrNameLst>
                                          <p:attrName>ppt_x</p:attrName>
                                        </p:attrNameLst>
                                      </p:cBhvr>
                                      <p:tavLst>
                                        <p:tav tm="0">
                                          <p:val>
                                            <p:strVal val="#ppt_x"/>
                                          </p:val>
                                        </p:tav>
                                        <p:tav tm="100000">
                                          <p:val>
                                            <p:strVal val="#ppt_x"/>
                                          </p:val>
                                        </p:tav>
                                      </p:tavLst>
                                    </p:anim>
                                    <p:anim calcmode="lin" valueType="num">
                                      <p:cBhvr additive="base">
                                        <p:cTn id="42"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5076056" y="3435846"/>
            <a:ext cx="4067944" cy="1707654"/>
          </a:xfrm>
          <a:prstGeom prst="rect">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0" y="3435846"/>
            <a:ext cx="5076056" cy="1707654"/>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0" y="0"/>
            <a:ext cx="9144000" cy="461665"/>
          </a:xfrm>
          <a:prstGeom prst="rect">
            <a:avLst/>
          </a:prstGeom>
          <a:solidFill>
            <a:schemeClr val="tx2">
              <a:lumMod val="5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Сопротивление в параллельной электрической цепи</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142844" y="2285998"/>
            <a:ext cx="2643206" cy="461665"/>
          </a:xfrm>
          <a:prstGeom prst="rect">
            <a:avLst/>
          </a:prstGeom>
          <a:noFill/>
        </p:spPr>
        <p:txBody>
          <a:bodyPr wrap="square" rtlCol="0">
            <a:spAutoFit/>
            <a:scene3d>
              <a:camera prst="orthographicFront"/>
              <a:lightRig rig="threePt" dir="t"/>
            </a:scene3d>
            <a:sp3d extrusionH="57150">
              <a:bevelT w="38100" h="38100"/>
            </a:sp3d>
          </a:bodyPr>
          <a:lstStyle/>
          <a:p>
            <a:r>
              <a:rPr lang="ru-RU" sz="2400" b="1" i="1" dirty="0" smtClean="0">
                <a:solidFill>
                  <a:schemeClr val="accent1">
                    <a:lumMod val="75000"/>
                  </a:schemeClr>
                </a:solidFill>
              </a:rPr>
              <a:t>отсюда получим:</a:t>
            </a:r>
            <a:endParaRPr lang="ru-RU" sz="2400" b="1" i="1" dirty="0">
              <a:solidFill>
                <a:schemeClr val="accent1">
                  <a:lumMod val="75000"/>
                </a:schemeClr>
              </a:solidFill>
            </a:endParaRPr>
          </a:p>
        </p:txBody>
      </p:sp>
      <p:sp>
        <p:nvSpPr>
          <p:cNvPr id="8" name="TextBox 7"/>
          <p:cNvSpPr txBox="1"/>
          <p:nvPr/>
        </p:nvSpPr>
        <p:spPr>
          <a:xfrm>
            <a:off x="323528" y="627534"/>
            <a:ext cx="4572032"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b="1" dirty="0" smtClean="0">
                <a:solidFill>
                  <a:srgbClr val="FF0000"/>
                </a:solidFill>
                <a:effectLst>
                  <a:outerShdw blurRad="38100" dist="38100" dir="2700000" algn="tl">
                    <a:srgbClr val="000000">
                      <a:alpha val="43137"/>
                    </a:srgbClr>
                  </a:outerShdw>
                </a:effectLst>
                <a:latin typeface="Script MT Bold" pitchFamily="66" charset="0"/>
              </a:rPr>
              <a:t>I = I</a:t>
            </a:r>
            <a:r>
              <a:rPr lang="en-US" sz="6000" b="1" baseline="-25000" dirty="0" smtClean="0">
                <a:solidFill>
                  <a:srgbClr val="FF0000"/>
                </a:solidFill>
                <a:effectLst>
                  <a:outerShdw blurRad="38100" dist="38100" dir="2700000" algn="tl">
                    <a:srgbClr val="000000">
                      <a:alpha val="43137"/>
                    </a:srgbClr>
                  </a:outerShdw>
                </a:effectLst>
                <a:latin typeface="Script MT Bold" pitchFamily="66" charset="0"/>
              </a:rPr>
              <a:t>1</a:t>
            </a:r>
            <a:r>
              <a:rPr lang="en-US" sz="6000" b="1" dirty="0" smtClean="0">
                <a:solidFill>
                  <a:srgbClr val="FF0000"/>
                </a:solidFill>
                <a:effectLst>
                  <a:outerShdw blurRad="38100" dist="38100" dir="2700000" algn="tl">
                    <a:srgbClr val="000000">
                      <a:alpha val="43137"/>
                    </a:srgbClr>
                  </a:outerShdw>
                </a:effectLst>
                <a:latin typeface="Script MT Bold" pitchFamily="66" charset="0"/>
              </a:rPr>
              <a:t> + I</a:t>
            </a:r>
            <a:r>
              <a:rPr lang="en-US" sz="6000" b="1" baseline="-25000" dirty="0" smtClean="0">
                <a:solidFill>
                  <a:srgbClr val="FF0000"/>
                </a:solidFill>
                <a:effectLst>
                  <a:outerShdw blurRad="38100" dist="38100" dir="2700000" algn="tl">
                    <a:srgbClr val="000000">
                      <a:alpha val="43137"/>
                    </a:srgbClr>
                  </a:outerShdw>
                </a:effectLst>
                <a:latin typeface="Script MT Bold" pitchFamily="66" charset="0"/>
              </a:rPr>
              <a:t>2</a:t>
            </a:r>
            <a:r>
              <a:rPr lang="en-US" sz="6000" b="1" dirty="0" smtClean="0">
                <a:solidFill>
                  <a:srgbClr val="FF0000"/>
                </a:solidFill>
                <a:effectLst>
                  <a:outerShdw blurRad="38100" dist="38100" dir="2700000" algn="tl">
                    <a:srgbClr val="000000">
                      <a:alpha val="43137"/>
                    </a:srgbClr>
                  </a:outerShdw>
                </a:effectLst>
                <a:latin typeface="Script MT Bold" pitchFamily="66" charset="0"/>
              </a:rPr>
              <a:t>   </a:t>
            </a:r>
            <a:endParaRPr lang="ru-RU" sz="6000" b="1" dirty="0">
              <a:solidFill>
                <a:srgbClr val="FF0000"/>
              </a:solidFill>
              <a:effectLst>
                <a:outerShdw blurRad="38100" dist="38100" dir="2700000" algn="tl">
                  <a:srgbClr val="000000">
                    <a:alpha val="43137"/>
                  </a:srgbClr>
                </a:outerShdw>
              </a:effectLst>
            </a:endParaRPr>
          </a:p>
        </p:txBody>
      </p:sp>
      <p:grpSp>
        <p:nvGrpSpPr>
          <p:cNvPr id="2" name="Группа 11"/>
          <p:cNvGrpSpPr/>
          <p:nvPr/>
        </p:nvGrpSpPr>
        <p:grpSpPr>
          <a:xfrm>
            <a:off x="2627784" y="1563638"/>
            <a:ext cx="4730216" cy="1872919"/>
            <a:chOff x="500034" y="1714494"/>
            <a:chExt cx="6020275" cy="1872919"/>
          </a:xfrm>
        </p:grpSpPr>
        <p:sp>
          <p:nvSpPr>
            <p:cNvPr id="7" name="TextBox 6"/>
            <p:cNvSpPr txBox="1"/>
            <p:nvPr/>
          </p:nvSpPr>
          <p:spPr>
            <a:xfrm>
              <a:off x="500034" y="1714494"/>
              <a:ext cx="5929354"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U     </a:t>
              </a:r>
              <a:r>
                <a:rPr lang="en-US" sz="6000" dirty="0" err="1"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U</a:t>
              </a:r>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err="1"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U</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9" name="TextBox 8"/>
            <p:cNvSpPr txBox="1"/>
            <p:nvPr/>
          </p:nvSpPr>
          <p:spPr>
            <a:xfrm>
              <a:off x="590955" y="2571750"/>
              <a:ext cx="5929354"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b="1"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R      R</a:t>
              </a:r>
              <a:r>
                <a:rPr lang="en-US" sz="6000" b="1" baseline="-25000"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1</a:t>
              </a:r>
              <a:r>
                <a:rPr lang="en-US" sz="6000" b="1"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     R</a:t>
              </a:r>
              <a:r>
                <a:rPr lang="en-US" sz="6000" b="1" baseline="-25000"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2</a:t>
              </a:r>
              <a:r>
                <a:rPr lang="en-US" sz="6000" b="1"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   </a:t>
              </a:r>
              <a:endParaRPr lang="ru-RU" sz="6000" b="1" dirty="0">
                <a:solidFill>
                  <a:srgbClr val="FF0000"/>
                </a:solidFill>
                <a:effectLst>
                  <a:outerShdw blurRad="38100" dist="38100" dir="2700000" algn="tl">
                    <a:srgbClr val="000000">
                      <a:alpha val="43137"/>
                    </a:srgbClr>
                  </a:outerShdw>
                </a:effectLst>
                <a:cs typeface="Estrangelo Edessa" pitchFamily="66"/>
              </a:endParaRPr>
            </a:p>
          </p:txBody>
        </p:sp>
        <p:sp>
          <p:nvSpPr>
            <p:cNvPr id="11" name="TextBox 10"/>
            <p:cNvSpPr txBox="1"/>
            <p:nvPr/>
          </p:nvSpPr>
          <p:spPr>
            <a:xfrm>
              <a:off x="500034" y="2143122"/>
              <a:ext cx="5929354"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 —  + —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grpSp>
      <p:grpSp>
        <p:nvGrpSpPr>
          <p:cNvPr id="3" name="Группа 12"/>
          <p:cNvGrpSpPr/>
          <p:nvPr/>
        </p:nvGrpSpPr>
        <p:grpSpPr>
          <a:xfrm>
            <a:off x="6031508" y="338791"/>
            <a:ext cx="2428924" cy="1872919"/>
            <a:chOff x="792238" y="1698963"/>
            <a:chExt cx="3182280" cy="1872919"/>
          </a:xfrm>
        </p:grpSpPr>
        <p:sp>
          <p:nvSpPr>
            <p:cNvPr id="14" name="TextBox 13"/>
            <p:cNvSpPr txBox="1"/>
            <p:nvPr/>
          </p:nvSpPr>
          <p:spPr>
            <a:xfrm>
              <a:off x="2065134" y="1698963"/>
              <a:ext cx="1636620"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U       </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15" name="TextBox 14"/>
            <p:cNvSpPr txBox="1"/>
            <p:nvPr/>
          </p:nvSpPr>
          <p:spPr>
            <a:xfrm>
              <a:off x="792238" y="2071684"/>
              <a:ext cx="3182280"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I= —         </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sp>
          <p:nvSpPr>
            <p:cNvPr id="16" name="TextBox 15"/>
            <p:cNvSpPr txBox="1"/>
            <p:nvPr/>
          </p:nvSpPr>
          <p:spPr>
            <a:xfrm>
              <a:off x="2409376" y="2556219"/>
              <a:ext cx="928693"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b="1" dirty="0" smtClean="0">
                  <a:solidFill>
                    <a:srgbClr val="FF0000"/>
                  </a:solidFill>
                  <a:effectLst>
                    <a:outerShdw blurRad="38100" dist="38100" dir="2700000" algn="tl">
                      <a:srgbClr val="000000">
                        <a:alpha val="43137"/>
                      </a:srgbClr>
                    </a:outerShdw>
                  </a:effectLst>
                  <a:latin typeface="Californian FB" pitchFamily="18" charset="0"/>
                  <a:cs typeface="Estrangelo Edessa" pitchFamily="66"/>
                </a:rPr>
                <a:t>R</a:t>
              </a:r>
              <a:endParaRPr lang="ru-RU" sz="6000" dirty="0">
                <a:solidFill>
                  <a:srgbClr val="FF0000"/>
                </a:solidFill>
                <a:effectLst>
                  <a:outerShdw blurRad="38100" dist="38100" dir="2700000" algn="tl">
                    <a:srgbClr val="000000">
                      <a:alpha val="43137"/>
                    </a:srgbClr>
                  </a:outerShdw>
                </a:effectLst>
                <a:cs typeface="Estrangelo Edessa" pitchFamily="66"/>
              </a:endParaRPr>
            </a:p>
          </p:txBody>
        </p:sp>
      </p:grpSp>
      <p:sp>
        <p:nvSpPr>
          <p:cNvPr id="17" name="TextBox 16"/>
          <p:cNvSpPr txBox="1"/>
          <p:nvPr/>
        </p:nvSpPr>
        <p:spPr>
          <a:xfrm>
            <a:off x="4067944" y="1059582"/>
            <a:ext cx="1944216" cy="523220"/>
          </a:xfrm>
          <a:prstGeom prst="rect">
            <a:avLst/>
          </a:prstGeom>
          <a:noFill/>
        </p:spPr>
        <p:txBody>
          <a:bodyPr wrap="square" rtlCol="0">
            <a:spAutoFit/>
            <a:scene3d>
              <a:camera prst="orthographicFront"/>
              <a:lightRig rig="threePt" dir="t"/>
            </a:scene3d>
            <a:sp3d extrusionH="57150">
              <a:bevelT w="38100" h="38100"/>
            </a:sp3d>
          </a:bodyPr>
          <a:lstStyle/>
          <a:p>
            <a:r>
              <a:rPr lang="ru-RU" sz="2800" b="1" i="1" dirty="0" smtClean="0">
                <a:solidFill>
                  <a:schemeClr val="accent1">
                    <a:lumMod val="75000"/>
                  </a:schemeClr>
                </a:solidFill>
              </a:rPr>
              <a:t>,           т.к. </a:t>
            </a:r>
            <a:endParaRPr lang="ru-RU" sz="2800" b="1" i="1" dirty="0">
              <a:solidFill>
                <a:schemeClr val="accent1">
                  <a:lumMod val="75000"/>
                </a:schemeClr>
              </a:solidFill>
            </a:endParaRPr>
          </a:p>
        </p:txBody>
      </p:sp>
      <p:grpSp>
        <p:nvGrpSpPr>
          <p:cNvPr id="20" name="Группа 19"/>
          <p:cNvGrpSpPr/>
          <p:nvPr/>
        </p:nvGrpSpPr>
        <p:grpSpPr>
          <a:xfrm>
            <a:off x="429736" y="3367351"/>
            <a:ext cx="4574312" cy="2203849"/>
            <a:chOff x="428596" y="3220056"/>
            <a:chExt cx="4286280" cy="2203849"/>
          </a:xfrm>
        </p:grpSpPr>
        <p:sp>
          <p:nvSpPr>
            <p:cNvPr id="10" name="TextBox 9"/>
            <p:cNvSpPr txBox="1"/>
            <p:nvPr/>
          </p:nvSpPr>
          <p:spPr>
            <a:xfrm>
              <a:off x="571472" y="3929072"/>
              <a:ext cx="4143404" cy="1015663"/>
            </a:xfrm>
            <a:prstGeom prst="rect">
              <a:avLst/>
            </a:prstGeom>
            <a:noFill/>
            <a:ln w="38100">
              <a:noFill/>
            </a:ln>
          </p:spPr>
          <p:txBody>
            <a:bodyPr wrap="square" rtlCol="0">
              <a:spAutoFit/>
            </a:bodyPr>
            <a:lstStyle/>
            <a:p>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 </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en-US" sz="6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1</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en-US" sz="6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2</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18" name="TextBox 17"/>
            <p:cNvSpPr txBox="1"/>
            <p:nvPr/>
          </p:nvSpPr>
          <p:spPr>
            <a:xfrm>
              <a:off x="500034" y="3220056"/>
              <a:ext cx="4000528" cy="923330"/>
            </a:xfrm>
            <a:prstGeom prst="rect">
              <a:avLst/>
            </a:prstGeom>
            <a:noFill/>
            <a:ln w="38100">
              <a:noFill/>
            </a:ln>
          </p:spPr>
          <p:txBody>
            <a:bodyPr wrap="square" rtlCol="0">
              <a:spAutoFit/>
            </a:bodyPr>
            <a:lstStyle/>
            <a:p>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1</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1</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1</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19" name="TextBox 18"/>
            <p:cNvSpPr txBox="1"/>
            <p:nvPr/>
          </p:nvSpPr>
          <p:spPr>
            <a:xfrm>
              <a:off x="428596" y="3484913"/>
              <a:ext cx="4286280" cy="1938992"/>
            </a:xfrm>
            <a:prstGeom prst="rect">
              <a:avLst/>
            </a:prstGeom>
            <a:noFill/>
            <a:ln w="38100">
              <a:noFill/>
            </a:ln>
          </p:spPr>
          <p:txBody>
            <a:bodyPr wrap="square" rtlCol="0">
              <a:spAutoFit/>
            </a:bodyPr>
            <a:lstStyle/>
            <a:p>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a:t>
              </a:r>
              <a:r>
                <a:rPr lang="ru-RU"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 — </a:t>
              </a: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grpSp>
      <p:grpSp>
        <p:nvGrpSpPr>
          <p:cNvPr id="33" name="Группа 32"/>
          <p:cNvGrpSpPr/>
          <p:nvPr/>
        </p:nvGrpSpPr>
        <p:grpSpPr>
          <a:xfrm>
            <a:off x="5436096" y="3378088"/>
            <a:ext cx="3293526" cy="1785950"/>
            <a:chOff x="5214942" y="3429006"/>
            <a:chExt cx="3293526" cy="1785950"/>
          </a:xfrm>
        </p:grpSpPr>
        <p:sp>
          <p:nvSpPr>
            <p:cNvPr id="26" name="TextBox 25"/>
            <p:cNvSpPr txBox="1"/>
            <p:nvPr/>
          </p:nvSpPr>
          <p:spPr>
            <a:xfrm>
              <a:off x="5214942" y="3791560"/>
              <a:ext cx="2928958" cy="1015663"/>
            </a:xfrm>
            <a:prstGeom prst="rect">
              <a:avLst/>
            </a:prstGeom>
            <a:noFill/>
            <a:ln w="38100">
              <a:noFill/>
            </a:ln>
          </p:spPr>
          <p:txBody>
            <a:bodyPr wrap="square" rtlCol="0">
              <a:spAutoFit/>
            </a:bodyPr>
            <a:lstStyle/>
            <a:p>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 —–        </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28" name="TextBox 27"/>
            <p:cNvSpPr txBox="1"/>
            <p:nvPr/>
          </p:nvSpPr>
          <p:spPr>
            <a:xfrm>
              <a:off x="5286380" y="3857634"/>
              <a:ext cx="785818" cy="923330"/>
            </a:xfrm>
            <a:prstGeom prst="rect">
              <a:avLst/>
            </a:prstGeom>
            <a:noFill/>
            <a:ln w="38100">
              <a:noFill/>
            </a:ln>
          </p:spPr>
          <p:txBody>
            <a:bodyPr wrap="square" rtlCol="0">
              <a:spAutoFit/>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29" name="TextBox 28"/>
            <p:cNvSpPr txBox="1"/>
            <p:nvPr/>
          </p:nvSpPr>
          <p:spPr>
            <a:xfrm>
              <a:off x="6500826" y="3429006"/>
              <a:ext cx="857256" cy="923330"/>
            </a:xfrm>
            <a:prstGeom prst="rect">
              <a:avLst/>
            </a:prstGeom>
            <a:noFill/>
            <a:ln w="38100">
              <a:noFill/>
            </a:ln>
          </p:spPr>
          <p:txBody>
            <a:bodyPr wrap="square" rtlCol="0">
              <a:spAutoFit/>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1</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30" name="TextBox 29"/>
            <p:cNvSpPr txBox="1"/>
            <p:nvPr/>
          </p:nvSpPr>
          <p:spPr>
            <a:xfrm>
              <a:off x="7143768" y="3429006"/>
              <a:ext cx="1023502" cy="923330"/>
            </a:xfrm>
            <a:prstGeom prst="rect">
              <a:avLst/>
            </a:prstGeom>
            <a:noFill/>
            <a:ln w="38100">
              <a:noFill/>
            </a:ln>
          </p:spPr>
          <p:txBody>
            <a:bodyPr wrap="square" rtlCol="0">
              <a:spAutoFit/>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2</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31" name="TextBox 30"/>
            <p:cNvSpPr txBox="1"/>
            <p:nvPr/>
          </p:nvSpPr>
          <p:spPr>
            <a:xfrm>
              <a:off x="6429388" y="4291626"/>
              <a:ext cx="1500198" cy="923330"/>
            </a:xfrm>
            <a:prstGeom prst="rect">
              <a:avLst/>
            </a:prstGeom>
            <a:noFill/>
            <a:ln w="38100">
              <a:noFill/>
            </a:ln>
          </p:spPr>
          <p:txBody>
            <a:bodyPr wrap="square" rtlCol="0">
              <a:spAutoFit/>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1</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sp>
          <p:nvSpPr>
            <p:cNvPr id="32" name="TextBox 31"/>
            <p:cNvSpPr txBox="1"/>
            <p:nvPr/>
          </p:nvSpPr>
          <p:spPr>
            <a:xfrm>
              <a:off x="7375182" y="4278852"/>
              <a:ext cx="1133286" cy="923330"/>
            </a:xfrm>
            <a:prstGeom prst="rect">
              <a:avLst/>
            </a:prstGeom>
            <a:noFill/>
            <a:ln w="38100">
              <a:noFill/>
            </a:ln>
          </p:spPr>
          <p:txBody>
            <a:bodyPr wrap="square" rtlCol="0">
              <a:spAutoFit/>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R</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2</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alifornian FB" pitchFamily="18" charset="0"/>
                  <a:cs typeface="Estrangelo Edessa" pitchFamily="66"/>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cs typeface="Estrangelo Edessa" pitchFamily="66"/>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Estrangelo Edessa" pitchFamily="66"/>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2000"/>
                                        <p:tgtEl>
                                          <p:spTgt spid="17"/>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000"/>
                                        <p:tgtEl>
                                          <p:spTgt spid="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6" grpId="0"/>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Прямоугольник 78"/>
          <p:cNvSpPr/>
          <p:nvPr/>
        </p:nvSpPr>
        <p:spPr>
          <a:xfrm>
            <a:off x="4429124" y="3000378"/>
            <a:ext cx="4429156" cy="1714512"/>
          </a:xfrm>
          <a:prstGeom prst="rect">
            <a:avLst/>
          </a:prstGeom>
          <a:solidFill>
            <a:schemeClr val="accent1">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5"/>
          <p:cNvGrpSpPr/>
          <p:nvPr/>
        </p:nvGrpSpPr>
        <p:grpSpPr>
          <a:xfrm>
            <a:off x="1285852" y="2857502"/>
            <a:ext cx="3158580" cy="1852024"/>
            <a:chOff x="500034" y="1643056"/>
            <a:chExt cx="4020012" cy="1852024"/>
          </a:xfrm>
        </p:grpSpPr>
        <p:sp>
          <p:nvSpPr>
            <p:cNvPr id="7" name="TextBox 6"/>
            <p:cNvSpPr txBox="1"/>
            <p:nvPr/>
          </p:nvSpPr>
          <p:spPr>
            <a:xfrm>
              <a:off x="2883425" y="1643056"/>
              <a:ext cx="1636621"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l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8" name="TextBox 7"/>
            <p:cNvSpPr txBox="1"/>
            <p:nvPr/>
          </p:nvSpPr>
          <p:spPr>
            <a:xfrm>
              <a:off x="2974346" y="2571750"/>
              <a:ext cx="1454779"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9" name="TextBox 8"/>
            <p:cNvSpPr txBox="1"/>
            <p:nvPr/>
          </p:nvSpPr>
          <p:spPr>
            <a:xfrm>
              <a:off x="500034" y="2143122"/>
              <a:ext cx="3656328"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54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grpSp>
        <p:nvGrpSpPr>
          <p:cNvPr id="3" name="Группа 16"/>
          <p:cNvGrpSpPr/>
          <p:nvPr/>
        </p:nvGrpSpPr>
        <p:grpSpPr>
          <a:xfrm>
            <a:off x="1285852" y="2786064"/>
            <a:ext cx="2928958" cy="1923462"/>
            <a:chOff x="3929058" y="2362800"/>
            <a:chExt cx="2928958" cy="1923462"/>
          </a:xfrm>
        </p:grpSpPr>
        <p:grpSp>
          <p:nvGrpSpPr>
            <p:cNvPr id="6" name="Группа 10"/>
            <p:cNvGrpSpPr/>
            <p:nvPr/>
          </p:nvGrpSpPr>
          <p:grpSpPr>
            <a:xfrm>
              <a:off x="3929058" y="2505676"/>
              <a:ext cx="2928958" cy="1372853"/>
              <a:chOff x="337675" y="1714494"/>
              <a:chExt cx="3727766" cy="1372853"/>
            </a:xfrm>
          </p:grpSpPr>
          <p:sp>
            <p:nvSpPr>
              <p:cNvPr id="12" name="TextBox 11"/>
              <p:cNvSpPr txBox="1"/>
              <p:nvPr/>
            </p:nvSpPr>
            <p:spPr>
              <a:xfrm>
                <a:off x="337675" y="2071684"/>
                <a:ext cx="3727766"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S = —–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13" name="TextBox 12"/>
              <p:cNvSpPr txBox="1"/>
              <p:nvPr/>
            </p:nvSpPr>
            <p:spPr>
              <a:xfrm>
                <a:off x="2883467" y="1714494"/>
                <a:ext cx="909211"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l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15" name="TextBox 14"/>
            <p:cNvSpPr txBox="1"/>
            <p:nvPr/>
          </p:nvSpPr>
          <p:spPr>
            <a:xfrm>
              <a:off x="5572132" y="3362932"/>
              <a:ext cx="785818"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16" name="TextBox 15"/>
            <p:cNvSpPr txBox="1"/>
            <p:nvPr/>
          </p:nvSpPr>
          <p:spPr>
            <a:xfrm>
              <a:off x="5429256" y="2362800"/>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14" name="TextBox 13"/>
          <p:cNvSpPr txBox="1"/>
          <p:nvPr/>
        </p:nvSpPr>
        <p:spPr>
          <a:xfrm>
            <a:off x="0" y="0"/>
            <a:ext cx="9144000" cy="461665"/>
          </a:xfrm>
          <a:prstGeom prst="rect">
            <a:avLst/>
          </a:prstGeom>
          <a:solidFill>
            <a:schemeClr val="tx1">
              <a:lumMod val="65000"/>
              <a:lumOff val="35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Сопротивление в параллельной электрической цепи</a:t>
            </a:r>
            <a:endParaRPr lang="ru-RU" sz="24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 name="Прямоугольник 22"/>
          <p:cNvSpPr/>
          <p:nvPr/>
        </p:nvSpPr>
        <p:spPr>
          <a:xfrm>
            <a:off x="8143900" y="714362"/>
            <a:ext cx="64294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5000628" y="1556087"/>
            <a:ext cx="3929090" cy="1015663"/>
          </a:xfrm>
          <a:prstGeom prst="rect">
            <a:avLst/>
          </a:prstGeom>
          <a:noFill/>
          <a:ln w="28575">
            <a:solidFill>
              <a:schemeClr val="bg1">
                <a:lumMod val="50000"/>
              </a:schemeClr>
            </a:solidFill>
            <a:prstDash val="sysDot"/>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S = S</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1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S</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2</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5" name="TextBox 34"/>
          <p:cNvSpPr txBox="1"/>
          <p:nvPr/>
        </p:nvSpPr>
        <p:spPr>
          <a:xfrm>
            <a:off x="6143604" y="500048"/>
            <a:ext cx="3000396"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l =l</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1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=l</a:t>
            </a:r>
            <a:r>
              <a:rPr lang="en-US" sz="6000" baseline="-25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2</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6" name="TextBox 35"/>
          <p:cNvSpPr txBox="1"/>
          <p:nvPr/>
        </p:nvSpPr>
        <p:spPr>
          <a:xfrm>
            <a:off x="5000596" y="785800"/>
            <a:ext cx="1357322" cy="584775"/>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пусть</a:t>
            </a:r>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3200" i="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7" name="TextBox 36"/>
          <p:cNvSpPr txBox="1"/>
          <p:nvPr/>
        </p:nvSpPr>
        <p:spPr>
          <a:xfrm>
            <a:off x="285720" y="3571882"/>
            <a:ext cx="1357322" cy="584775"/>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т. к.</a:t>
            </a:r>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3200" i="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38" name="TextBox 37"/>
          <p:cNvSpPr txBox="1"/>
          <p:nvPr/>
        </p:nvSpPr>
        <p:spPr>
          <a:xfrm>
            <a:off x="-32" y="3571882"/>
            <a:ext cx="1500198" cy="584775"/>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3200" i="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тогда</a:t>
            </a:r>
            <a:endParaRPr lang="ru-RU" sz="3200" i="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nvGrpSpPr>
          <p:cNvPr id="22" name="Группа 53"/>
          <p:cNvGrpSpPr/>
          <p:nvPr/>
        </p:nvGrpSpPr>
        <p:grpSpPr>
          <a:xfrm>
            <a:off x="4143372" y="2786064"/>
            <a:ext cx="5214974" cy="1928826"/>
            <a:chOff x="4143372" y="3143254"/>
            <a:chExt cx="5214974" cy="1928826"/>
          </a:xfrm>
        </p:grpSpPr>
        <p:grpSp>
          <p:nvGrpSpPr>
            <p:cNvPr id="28" name="Группа 39"/>
            <p:cNvGrpSpPr/>
            <p:nvPr/>
          </p:nvGrpSpPr>
          <p:grpSpPr>
            <a:xfrm>
              <a:off x="4143372" y="3143254"/>
              <a:ext cx="5214974" cy="1928826"/>
              <a:chOff x="3929058" y="2357436"/>
              <a:chExt cx="5214974" cy="1928826"/>
            </a:xfrm>
          </p:grpSpPr>
          <p:grpSp>
            <p:nvGrpSpPr>
              <p:cNvPr id="29" name="Группа 10"/>
              <p:cNvGrpSpPr/>
              <p:nvPr/>
            </p:nvGrpSpPr>
            <p:grpSpPr>
              <a:xfrm>
                <a:off x="3929058" y="2511040"/>
                <a:ext cx="5214974" cy="1367489"/>
                <a:chOff x="337675" y="1719858"/>
                <a:chExt cx="6637243" cy="1367489"/>
              </a:xfrm>
            </p:grpSpPr>
            <p:sp>
              <p:nvSpPr>
                <p:cNvPr id="44" name="TextBox 43"/>
                <p:cNvSpPr txBox="1"/>
                <p:nvPr/>
              </p:nvSpPr>
              <p:spPr>
                <a:xfrm>
                  <a:off x="337675" y="2071684"/>
                  <a:ext cx="6637243" cy="1015663"/>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5" name="TextBox 44"/>
                <p:cNvSpPr txBox="1"/>
                <p:nvPr/>
              </p:nvSpPr>
              <p:spPr>
                <a:xfrm>
                  <a:off x="974123" y="1719858"/>
                  <a:ext cx="909211"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l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42" name="TextBox 41"/>
              <p:cNvSpPr txBox="1"/>
              <p:nvPr/>
            </p:nvSpPr>
            <p:spPr>
              <a:xfrm>
                <a:off x="4143372" y="3362932"/>
                <a:ext cx="785818"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3" name="TextBox 42"/>
              <p:cNvSpPr txBox="1"/>
              <p:nvPr/>
            </p:nvSpPr>
            <p:spPr>
              <a:xfrm>
                <a:off x="4000496" y="2357436"/>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47" name="TextBox 46"/>
            <p:cNvSpPr txBox="1"/>
            <p:nvPr/>
          </p:nvSpPr>
          <p:spPr>
            <a:xfrm>
              <a:off x="6143636" y="4148750"/>
              <a:ext cx="928694"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44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1</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8" name="TextBox 47"/>
            <p:cNvSpPr txBox="1"/>
            <p:nvPr/>
          </p:nvSpPr>
          <p:spPr>
            <a:xfrm>
              <a:off x="8215338" y="4143386"/>
              <a:ext cx="928694"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ru-RU" sz="44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2</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49" name="TextBox 48"/>
            <p:cNvSpPr txBox="1"/>
            <p:nvPr/>
          </p:nvSpPr>
          <p:spPr>
            <a:xfrm>
              <a:off x="6429388"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l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0" name="TextBox 49"/>
            <p:cNvSpPr txBox="1"/>
            <p:nvPr/>
          </p:nvSpPr>
          <p:spPr>
            <a:xfrm>
              <a:off x="8501090" y="328613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l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1" name="TextBox 50"/>
            <p:cNvSpPr txBox="1"/>
            <p:nvPr/>
          </p:nvSpPr>
          <p:spPr>
            <a:xfrm>
              <a:off x="6000760" y="3143254"/>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2" name="TextBox 51"/>
            <p:cNvSpPr txBox="1"/>
            <p:nvPr/>
          </p:nvSpPr>
          <p:spPr>
            <a:xfrm>
              <a:off x="8072462" y="3143254"/>
              <a:ext cx="78585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sym typeface="Symbol"/>
                </a:rPr>
                <a:t></a:t>
              </a:r>
              <a:r>
                <a:rPr lang="en-US" sz="5400"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
        <p:nvSpPr>
          <p:cNvPr id="53" name="TextBox 52"/>
          <p:cNvSpPr txBox="1"/>
          <p:nvPr/>
        </p:nvSpPr>
        <p:spPr>
          <a:xfrm>
            <a:off x="3714744" y="2786064"/>
            <a:ext cx="500066" cy="144655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ru-RU" sz="44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endParaRPr lang="ru-RU" sz="4400" b="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55" name="TextBox 54"/>
          <p:cNvSpPr txBox="1"/>
          <p:nvPr/>
        </p:nvSpPr>
        <p:spPr>
          <a:xfrm>
            <a:off x="4643438" y="292894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grpSp>
        <p:nvGrpSpPr>
          <p:cNvPr id="68" name="Группа 67"/>
          <p:cNvGrpSpPr/>
          <p:nvPr/>
        </p:nvGrpSpPr>
        <p:grpSpPr>
          <a:xfrm>
            <a:off x="571472" y="1977092"/>
            <a:ext cx="3357586" cy="523220"/>
            <a:chOff x="571472" y="1691340"/>
            <a:chExt cx="3357586" cy="523220"/>
          </a:xfrm>
        </p:grpSpPr>
        <p:cxnSp>
          <p:nvCxnSpPr>
            <p:cNvPr id="20" name="Прямая соединительная линия 19"/>
            <p:cNvCxnSpPr/>
            <p:nvPr/>
          </p:nvCxnSpPr>
          <p:spPr>
            <a:xfrm>
              <a:off x="571472" y="1857370"/>
              <a:ext cx="1071570" cy="1588"/>
            </a:xfrm>
            <a:prstGeom prst="line">
              <a:avLst/>
            </a:prstGeom>
            <a:ln w="47625" cap="rnd">
              <a:solidFill>
                <a:schemeClr val="bg2">
                  <a:lumMod val="25000"/>
                </a:schemeClr>
              </a:solidFill>
              <a:headEnd type="oval"/>
              <a:tailEnd type="none"/>
            </a:ln>
            <a:scene3d>
              <a:camera prst="orthographicFront"/>
              <a:lightRig rig="threePt" dir="t"/>
            </a:scene3d>
            <a:sp3d prstMaterial="plastic">
              <a:bevelT/>
            </a:sp3d>
          </p:spPr>
          <p:style>
            <a:lnRef idx="1">
              <a:schemeClr val="accent1"/>
            </a:lnRef>
            <a:fillRef idx="0">
              <a:schemeClr val="accent1"/>
            </a:fillRef>
            <a:effectRef idx="0">
              <a:schemeClr val="accent1"/>
            </a:effectRef>
            <a:fontRef idx="minor">
              <a:schemeClr val="tx1"/>
            </a:fontRef>
          </p:style>
        </p:cxnSp>
        <p:sp>
          <p:nvSpPr>
            <p:cNvPr id="66" name="Скругленный прямоугольник 65"/>
            <p:cNvSpPr/>
            <p:nvPr/>
          </p:nvSpPr>
          <p:spPr>
            <a:xfrm>
              <a:off x="3000364" y="1714494"/>
              <a:ext cx="928694" cy="428628"/>
            </a:xfrm>
            <a:prstGeom prst="roundRect">
              <a:avLst/>
            </a:prstGeom>
            <a:solidFill>
              <a:schemeClr val="bg1">
                <a:lumMod val="50000"/>
              </a:schemeClr>
            </a:solidFill>
            <a:ln>
              <a:noFill/>
            </a:ln>
            <a:scene3d>
              <a:camera prst="orthographicFront">
                <a:rot lat="579355" lon="17086735" rev="143216"/>
              </a:camera>
              <a:lightRig rig="threePt" dir="t">
                <a:rot lat="0" lon="0" rev="0"/>
              </a:lightRig>
            </a:scene3d>
            <a:sp3d extrusionH="1778000" prstMaterial="metal">
              <a:bevelT w="44450" h="19050" prst="coolSlant"/>
              <a:bevelB w="38100" h="571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ru-RU" sz="2800" b="1" dirty="0"/>
            </a:p>
          </p:txBody>
        </p:sp>
        <p:sp>
          <p:nvSpPr>
            <p:cNvPr id="62" name="TextBox 61"/>
            <p:cNvSpPr txBox="1"/>
            <p:nvPr/>
          </p:nvSpPr>
          <p:spPr>
            <a:xfrm>
              <a:off x="2214546" y="1691340"/>
              <a:ext cx="642942" cy="52322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28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S</a:t>
              </a:r>
              <a:r>
                <a:rPr lang="ru-RU" sz="2800" baseline="-250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1 </a:t>
              </a:r>
              <a:r>
                <a:rPr lang="en-US" sz="2800" baseline="-250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       </a:t>
              </a:r>
              <a:endParaRPr lang="ru-RU" sz="2800" baseline="-25000" dirty="0">
                <a:solidFill>
                  <a:schemeClr val="bg1"/>
                </a:solidFill>
                <a:effectLst>
                  <a:outerShdw blurRad="38100" dist="38100" dir="2700000" algn="tl">
                    <a:srgbClr val="000000">
                      <a:alpha val="43137"/>
                    </a:srgbClr>
                  </a:outerShdw>
                </a:effectLst>
                <a:cs typeface="Estrangelo Edessa" pitchFamily="66"/>
              </a:endParaRPr>
            </a:p>
          </p:txBody>
        </p:sp>
      </p:grpSp>
      <p:grpSp>
        <p:nvGrpSpPr>
          <p:cNvPr id="69" name="Группа 68"/>
          <p:cNvGrpSpPr/>
          <p:nvPr/>
        </p:nvGrpSpPr>
        <p:grpSpPr>
          <a:xfrm>
            <a:off x="2214546" y="857238"/>
            <a:ext cx="2357454" cy="642942"/>
            <a:chOff x="2786050" y="642924"/>
            <a:chExt cx="2357454" cy="642942"/>
          </a:xfrm>
        </p:grpSpPr>
        <p:sp>
          <p:nvSpPr>
            <p:cNvPr id="67" name="Скругленный прямоугольник 66"/>
            <p:cNvSpPr/>
            <p:nvPr/>
          </p:nvSpPr>
          <p:spPr>
            <a:xfrm>
              <a:off x="3571868" y="642924"/>
              <a:ext cx="928694" cy="642942"/>
            </a:xfrm>
            <a:prstGeom prst="roundRect">
              <a:avLst/>
            </a:prstGeom>
            <a:solidFill>
              <a:schemeClr val="bg1">
                <a:lumMod val="50000"/>
              </a:schemeClr>
            </a:solidFill>
            <a:ln>
              <a:noFill/>
            </a:ln>
            <a:scene3d>
              <a:camera prst="orthographicFront">
                <a:rot lat="579355" lon="17086735" rev="143216"/>
              </a:camera>
              <a:lightRig rig="threePt" dir="t">
                <a:rot lat="0" lon="0" rev="0"/>
              </a:lightRig>
            </a:scene3d>
            <a:sp3d extrusionH="1778000" prstMaterial="metal">
              <a:bevelT w="44450" h="19050" prst="coolSlant"/>
              <a:bevelB w="38100" h="571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ru-RU" sz="2800" b="1" dirty="0"/>
            </a:p>
          </p:txBody>
        </p:sp>
        <p:cxnSp>
          <p:nvCxnSpPr>
            <p:cNvPr id="19" name="Прямая соединительная линия 18"/>
            <p:cNvCxnSpPr/>
            <p:nvPr/>
          </p:nvCxnSpPr>
          <p:spPr>
            <a:xfrm>
              <a:off x="4071934" y="1141402"/>
              <a:ext cx="1071570" cy="1588"/>
            </a:xfrm>
            <a:prstGeom prst="line">
              <a:avLst/>
            </a:prstGeom>
            <a:ln w="47625" cap="rnd">
              <a:solidFill>
                <a:schemeClr val="bg2">
                  <a:lumMod val="25000"/>
                </a:schemeClr>
              </a:solidFill>
              <a:tailEnd type="oval"/>
            </a:ln>
            <a:scene3d>
              <a:camera prst="orthographicFront"/>
              <a:lightRig rig="threePt" dir="t"/>
            </a:scene3d>
            <a:sp3d prstMaterial="plastic">
              <a:bevelT/>
            </a:sp3d>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786050" y="714362"/>
              <a:ext cx="642942" cy="52322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28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S</a:t>
              </a:r>
              <a:r>
                <a:rPr lang="en-US" sz="2800" baseline="-250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2</a:t>
              </a:r>
              <a:r>
                <a:rPr lang="ru-RU" sz="2800" baseline="-250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 </a:t>
              </a:r>
              <a:r>
                <a:rPr lang="en-US" sz="2800" baseline="-25000" dirty="0" smtClean="0">
                  <a:solidFill>
                    <a:schemeClr val="bg1"/>
                  </a:solidFill>
                  <a:effectLst>
                    <a:outerShdw blurRad="38100" dist="38100" dir="2700000" algn="tl">
                      <a:srgbClr val="000000">
                        <a:alpha val="43137"/>
                      </a:srgbClr>
                    </a:outerShdw>
                  </a:effectLst>
                  <a:latin typeface="Script MT Bold" pitchFamily="66" charset="0"/>
                  <a:cs typeface="Estrangelo Edessa" pitchFamily="66"/>
                </a:rPr>
                <a:t>       </a:t>
              </a:r>
              <a:endParaRPr lang="ru-RU" sz="2800" baseline="-25000" dirty="0">
                <a:solidFill>
                  <a:schemeClr val="bg1"/>
                </a:solidFill>
                <a:effectLst>
                  <a:outerShdw blurRad="38100" dist="38100" dir="2700000" algn="tl">
                    <a:srgbClr val="000000">
                      <a:alpha val="43137"/>
                    </a:srgbClr>
                  </a:outerShdw>
                </a:effectLst>
                <a:cs typeface="Estrangelo Edessa" pitchFamily="66"/>
              </a:endParaRPr>
            </a:p>
          </p:txBody>
        </p:sp>
      </p:grpSp>
      <p:sp>
        <p:nvSpPr>
          <p:cNvPr id="70" name="TextBox 69"/>
          <p:cNvSpPr txBox="1"/>
          <p:nvPr/>
        </p:nvSpPr>
        <p:spPr>
          <a:xfrm>
            <a:off x="6429388" y="292894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71" name="TextBox 70"/>
          <p:cNvSpPr txBox="1"/>
          <p:nvPr/>
        </p:nvSpPr>
        <p:spPr>
          <a:xfrm>
            <a:off x="8501090" y="2934304"/>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72" name="TextBox 71"/>
          <p:cNvSpPr txBox="1"/>
          <p:nvPr/>
        </p:nvSpPr>
        <p:spPr>
          <a:xfrm>
            <a:off x="4286248" y="292894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73" name="TextBox 72"/>
          <p:cNvSpPr txBox="1"/>
          <p:nvPr/>
        </p:nvSpPr>
        <p:spPr>
          <a:xfrm>
            <a:off x="6072198" y="292894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sp>
        <p:nvSpPr>
          <p:cNvPr id="74" name="TextBox 73"/>
          <p:cNvSpPr txBox="1"/>
          <p:nvPr/>
        </p:nvSpPr>
        <p:spPr>
          <a:xfrm>
            <a:off x="8143900" y="2928940"/>
            <a:ext cx="714380" cy="923330"/>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ru-RU"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a:t>
            </a:r>
            <a:r>
              <a:rPr lang="en-US" sz="5400" dirty="0" smtClean="0">
                <a:solidFill>
                  <a:srgbClr val="FF0000"/>
                </a:solidFill>
                <a:effectLst>
                  <a:outerShdw blurRad="38100" dist="38100" dir="2700000" algn="tl">
                    <a:srgbClr val="000000">
                      <a:alpha val="43137"/>
                    </a:srgbClr>
                  </a:outerShdw>
                </a:effectLst>
                <a:latin typeface="Script MT Bold" pitchFamily="66" charset="0"/>
                <a:cs typeface="Estrangelo Edessa" pitchFamily="66"/>
              </a:rPr>
              <a:t>         </a:t>
            </a:r>
            <a:endParaRPr lang="ru-RU" sz="5400" dirty="0">
              <a:solidFill>
                <a:srgbClr val="FF0000"/>
              </a:solidFill>
              <a:effectLst>
                <a:outerShdw blurRad="38100" dist="38100" dir="2700000" algn="tl">
                  <a:srgbClr val="000000">
                    <a:alpha val="43137"/>
                  </a:srgbClr>
                </a:outerShdw>
              </a:effectLst>
              <a:cs typeface="Estrangelo Edessa" pitchFamily="66"/>
            </a:endParaRPr>
          </a:p>
        </p:txBody>
      </p:sp>
      <p:grpSp>
        <p:nvGrpSpPr>
          <p:cNvPr id="75" name="Группа 74"/>
          <p:cNvGrpSpPr/>
          <p:nvPr/>
        </p:nvGrpSpPr>
        <p:grpSpPr>
          <a:xfrm>
            <a:off x="4429124" y="3000378"/>
            <a:ext cx="4429156" cy="1754041"/>
            <a:chOff x="428596" y="3220055"/>
            <a:chExt cx="4429156" cy="1684293"/>
          </a:xfrm>
        </p:grpSpPr>
        <p:sp>
          <p:nvSpPr>
            <p:cNvPr id="76" name="TextBox 75"/>
            <p:cNvSpPr txBox="1"/>
            <p:nvPr/>
          </p:nvSpPr>
          <p:spPr>
            <a:xfrm>
              <a:off x="571472" y="3929072"/>
              <a:ext cx="4286280" cy="975276"/>
            </a:xfrm>
            <a:prstGeom prst="rect">
              <a:avLst/>
            </a:prstGeom>
            <a:noFill/>
            <a:ln w="38100">
              <a:noFill/>
            </a:ln>
          </p:spPr>
          <p:txBody>
            <a:bodyPr wrap="square" rtlCol="0">
              <a:spAutoFit/>
              <a:scene3d>
                <a:camera prst="orthographicFront"/>
                <a:lightRig rig="threePt" dir="t"/>
              </a:scene3d>
              <a:sp3d extrusionH="57150">
                <a:bevelT w="88900" h="50800"/>
              </a:sp3d>
            </a:bodyPr>
            <a:lstStyle/>
            <a:p>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 </a:t>
              </a:r>
              <a:r>
                <a:rPr lang="ru-RU"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R</a:t>
              </a:r>
              <a:r>
                <a:rPr lang="en-US" sz="44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1</a:t>
              </a:r>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R</a:t>
              </a:r>
              <a:r>
                <a:rPr lang="en-US" sz="4800" b="1" baseline="-25000"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2</a:t>
              </a:r>
              <a:r>
                <a:rPr lang="en-US" sz="60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endParaRPr lang="ru-RU" sz="6000" b="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77" name="TextBox 76"/>
            <p:cNvSpPr txBox="1"/>
            <p:nvPr/>
          </p:nvSpPr>
          <p:spPr>
            <a:xfrm>
              <a:off x="500034" y="3220055"/>
              <a:ext cx="4000528" cy="886615"/>
            </a:xfrm>
            <a:prstGeom prst="rect">
              <a:avLst/>
            </a:prstGeom>
            <a:noFill/>
            <a:ln w="38100">
              <a:noFill/>
            </a:ln>
          </p:spPr>
          <p:txBody>
            <a:bodyPr wrap="square" rtlCol="0">
              <a:spAutoFit/>
              <a:scene3d>
                <a:camera prst="orthographicFront"/>
                <a:lightRig rig="threePt" dir="t"/>
              </a:scene3d>
              <a:sp3d extrusionH="57150">
                <a:bevelT w="88900" h="50800"/>
              </a:sp3d>
            </a:bodyPr>
            <a:lstStyle/>
            <a:p>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1</a:t>
              </a:r>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1</a:t>
              </a:r>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r>
                <a:rPr lang="ru-RU"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1</a:t>
              </a:r>
              <a:r>
                <a:rPr lang="en-US" sz="5400" b="1" dirty="0" smtClean="0">
                  <a:solidFill>
                    <a:schemeClr val="accent5">
                      <a:lumMod val="50000"/>
                    </a:schemeClr>
                  </a:solidFill>
                  <a:effectLst>
                    <a:outerShdw blurRad="38100" dist="38100" dir="2700000" algn="tl">
                      <a:srgbClr val="000000">
                        <a:alpha val="43137"/>
                      </a:srgbClr>
                    </a:outerShdw>
                  </a:effectLst>
                  <a:latin typeface="Californian FB" pitchFamily="18" charset="0"/>
                  <a:cs typeface="Estrangelo Edessa" pitchFamily="66"/>
                </a:rPr>
                <a:t>   </a:t>
              </a:r>
              <a:endParaRPr lang="ru-RU" sz="5400" b="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sp>
          <p:nvSpPr>
            <p:cNvPr id="78" name="TextBox 77"/>
            <p:cNvSpPr txBox="1"/>
            <p:nvPr/>
          </p:nvSpPr>
          <p:spPr>
            <a:xfrm>
              <a:off x="428596" y="3484912"/>
              <a:ext cx="4286280" cy="975276"/>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r>
                <a:rPr lang="en-US"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a:t>
              </a:r>
              <a:r>
                <a:rPr lang="ru-RU"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 — </a:t>
              </a:r>
              <a:r>
                <a:rPr lang="en-US" sz="6000" b="1" dirty="0" smtClean="0">
                  <a:solidFill>
                    <a:schemeClr val="accent5">
                      <a:lumMod val="50000"/>
                    </a:schemeClr>
                  </a:solidFill>
                  <a:effectLst>
                    <a:outerShdw blurRad="38100" dist="38100" dir="2700000" algn="tl">
                      <a:srgbClr val="000000">
                        <a:alpha val="43137"/>
                      </a:srgbClr>
                    </a:outerShdw>
                  </a:effectLst>
                  <a:latin typeface="Script MT Bold" pitchFamily="66" charset="0"/>
                  <a:cs typeface="Estrangelo Edessa" pitchFamily="66"/>
                </a:rPr>
                <a:t>         </a:t>
              </a:r>
              <a:endParaRPr lang="ru-RU" sz="6000" b="1" dirty="0">
                <a:solidFill>
                  <a:schemeClr val="accent5">
                    <a:lumMod val="50000"/>
                  </a:schemeClr>
                </a:solidFill>
                <a:effectLst>
                  <a:outerShdw blurRad="38100" dist="38100" dir="2700000" algn="tl">
                    <a:srgbClr val="000000">
                      <a:alpha val="43137"/>
                    </a:srgbClr>
                  </a:outerShdw>
                </a:effectLst>
                <a:cs typeface="Estrangelo Edessa" pitchFamily="66"/>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1.38889E-6 7.51081E-6 L -1.38889E-6 0.09791 " pathEditMode="relative" ptsTypes="AA">
                                      <p:cBhvr>
                                        <p:cTn id="6" dur="2000" fill="hold"/>
                                        <p:tgtEl>
                                          <p:spTgt spid="69"/>
                                        </p:tgtEl>
                                        <p:attrNameLst>
                                          <p:attrName>ppt_x</p:attrName>
                                          <p:attrName>ppt_y</p:attrName>
                                        </p:attrNameLst>
                                      </p:cBhvr>
                                    </p:animMotion>
                                  </p:childTnLst>
                                </p:cTn>
                              </p:par>
                              <p:par>
                                <p:cTn id="7" presetID="10" presetClass="entr" presetSubtype="0" fill="hold" grpId="0" nodeType="withEffect" nodePh="1">
                                  <p:stCondLst>
                                    <p:cond delay="2000"/>
                                  </p:stCondLst>
                                  <p:endCondLst>
                                    <p:cond evt="begin" delay="0">
                                      <p:tn val="7"/>
                                    </p:cond>
                                  </p:end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subTnLst>
                                    <p:audio>
                                      <p:cMediaNode>
                                        <p:cTn display="0" masterRel="sameClick">
                                          <p:stCondLst>
                                            <p:cond evt="begin" delay="0">
                                              <p:tn val="7"/>
                                            </p:cond>
                                          </p:stCondLst>
                                          <p:endCondLst>
                                            <p:cond evt="onStopAudio" delay="0">
                                              <p:tgtEl>
                                                <p:sldTgt/>
                                              </p:tgtEl>
                                            </p:cond>
                                          </p:endCondLst>
                                        </p:cTn>
                                        <p:tgtEl>
                                          <p:sndTgt r:embed="rId3" name="hammer.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1000"/>
                                        <p:tgtEl>
                                          <p:spTgt spid="3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1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1000"/>
                                        <p:tgtEl>
                                          <p:spTgt spid="3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1000"/>
                                        <p:tgtEl>
                                          <p:spTgt spid="38"/>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2000"/>
                                        <p:tgtEl>
                                          <p:spTgt spid="3"/>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10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up)">
                                      <p:cBhvr>
                                        <p:cTn id="62" dur="500"/>
                                        <p:tgtEl>
                                          <p:spTgt spid="55"/>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wipe(up)">
                                      <p:cBhvr>
                                        <p:cTn id="66" dur="500"/>
                                        <p:tgtEl>
                                          <p:spTgt spid="70"/>
                                        </p:tgtEl>
                                      </p:cBhvr>
                                    </p:animEffec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up)">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up)">
                                      <p:cBhvr>
                                        <p:cTn id="75" dur="500"/>
                                        <p:tgtEl>
                                          <p:spTgt spid="72"/>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up)">
                                      <p:cBhvr>
                                        <p:cTn id="79" dur="500"/>
                                        <p:tgtEl>
                                          <p:spTgt spid="73"/>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up)">
                                      <p:cBhvr>
                                        <p:cTn id="83" dur="500"/>
                                        <p:tgtEl>
                                          <p:spTgt spid="7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1000"/>
                                        <p:tgtEl>
                                          <p:spTgt spid="22"/>
                                        </p:tgtEl>
                                      </p:cBhvr>
                                    </p:animEffect>
                                    <p:set>
                                      <p:cBhvr>
                                        <p:cTn id="88" dur="1" fill="hold">
                                          <p:stCondLst>
                                            <p:cond delay="999"/>
                                          </p:stCondLst>
                                        </p:cTn>
                                        <p:tgtEl>
                                          <p:spTgt spid="2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55"/>
                                        </p:tgtEl>
                                      </p:cBhvr>
                                    </p:animEffect>
                                    <p:set>
                                      <p:cBhvr>
                                        <p:cTn id="91" dur="1" fill="hold">
                                          <p:stCondLst>
                                            <p:cond delay="999"/>
                                          </p:stCondLst>
                                        </p:cTn>
                                        <p:tgtEl>
                                          <p:spTgt spid="5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70"/>
                                        </p:tgtEl>
                                      </p:cBhvr>
                                    </p:animEffect>
                                    <p:set>
                                      <p:cBhvr>
                                        <p:cTn id="94" dur="1" fill="hold">
                                          <p:stCondLst>
                                            <p:cond delay="999"/>
                                          </p:stCondLst>
                                        </p:cTn>
                                        <p:tgtEl>
                                          <p:spTgt spid="7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71"/>
                                        </p:tgtEl>
                                      </p:cBhvr>
                                    </p:animEffect>
                                    <p:set>
                                      <p:cBhvr>
                                        <p:cTn id="97" dur="1" fill="hold">
                                          <p:stCondLst>
                                            <p:cond delay="999"/>
                                          </p:stCondLst>
                                        </p:cTn>
                                        <p:tgtEl>
                                          <p:spTgt spid="7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72"/>
                                        </p:tgtEl>
                                      </p:cBhvr>
                                    </p:animEffect>
                                    <p:set>
                                      <p:cBhvr>
                                        <p:cTn id="100" dur="1" fill="hold">
                                          <p:stCondLst>
                                            <p:cond delay="999"/>
                                          </p:stCondLst>
                                        </p:cTn>
                                        <p:tgtEl>
                                          <p:spTgt spid="7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1000"/>
                                        <p:tgtEl>
                                          <p:spTgt spid="73"/>
                                        </p:tgtEl>
                                      </p:cBhvr>
                                    </p:animEffect>
                                    <p:set>
                                      <p:cBhvr>
                                        <p:cTn id="103" dur="1" fill="hold">
                                          <p:stCondLst>
                                            <p:cond delay="999"/>
                                          </p:stCondLst>
                                        </p:cTn>
                                        <p:tgtEl>
                                          <p:spTgt spid="73"/>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74"/>
                                        </p:tgtEl>
                                      </p:cBhvr>
                                    </p:animEffect>
                                    <p:set>
                                      <p:cBhvr>
                                        <p:cTn id="106" dur="1" fill="hold">
                                          <p:stCondLst>
                                            <p:cond delay="999"/>
                                          </p:stCondLst>
                                        </p:cTn>
                                        <p:tgtEl>
                                          <p:spTgt spid="74"/>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1000"/>
                                        <p:tgtEl>
                                          <p:spTgt spid="7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23" grpId="0"/>
      <p:bldP spid="33" grpId="0" animBg="1"/>
      <p:bldP spid="35" grpId="0"/>
      <p:bldP spid="36" grpId="0"/>
      <p:bldP spid="37" grpId="0"/>
      <p:bldP spid="37" grpId="1"/>
      <p:bldP spid="38" grpId="0"/>
      <p:bldP spid="53" grpId="0"/>
      <p:bldP spid="55" grpId="0"/>
      <p:bldP spid="70" grpId="0"/>
      <p:bldP spid="71" grpId="0"/>
      <p:bldP spid="71" grpId="1"/>
      <p:bldP spid="72" grpId="0"/>
      <p:bldP spid="72" grpId="1"/>
      <p:bldP spid="73" grpId="0"/>
      <p:bldP spid="73" grpId="1"/>
      <p:bldP spid="74" grpId="0"/>
      <p:bldP spid="74"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Овал 36"/>
          <p:cNvSpPr/>
          <p:nvPr/>
        </p:nvSpPr>
        <p:spPr>
          <a:xfrm>
            <a:off x="3357586" y="221456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214282" y="1726906"/>
            <a:ext cx="2143108" cy="2702232"/>
          </a:xfrm>
          <a:prstGeom prst="rect">
            <a:avLst/>
          </a:prstGeom>
          <a:noFill/>
          <a:ln w="9525">
            <a:noFill/>
            <a:miter lim="800000"/>
            <a:headEnd/>
            <a:tailEnd/>
          </a:ln>
          <a:effectLst/>
        </p:spPr>
      </p:pic>
      <p:sp>
        <p:nvSpPr>
          <p:cNvPr id="122" name="Овал 121"/>
          <p:cNvSpPr/>
          <p:nvPr/>
        </p:nvSpPr>
        <p:spPr>
          <a:xfrm>
            <a:off x="5000628" y="1518816"/>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Полилиния 103"/>
          <p:cNvSpPr/>
          <p:nvPr/>
        </p:nvSpPr>
        <p:spPr>
          <a:xfrm>
            <a:off x="5214942" y="1479093"/>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5" name="Скругленный прямоугольник 104"/>
          <p:cNvSpPr/>
          <p:nvPr/>
        </p:nvSpPr>
        <p:spPr>
          <a:xfrm>
            <a:off x="4500562" y="3090452"/>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олилиния 105"/>
          <p:cNvSpPr/>
          <p:nvPr/>
        </p:nvSpPr>
        <p:spPr>
          <a:xfrm>
            <a:off x="5214942" y="2661824"/>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 name="Скругленный прямоугольник 106"/>
          <p:cNvSpPr/>
          <p:nvPr/>
        </p:nvSpPr>
        <p:spPr>
          <a:xfrm rot="5652305">
            <a:off x="5773831" y="281731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олилиния 107"/>
          <p:cNvSpPr/>
          <p:nvPr/>
        </p:nvSpPr>
        <p:spPr>
          <a:xfrm>
            <a:off x="4767209" y="2018882"/>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 name="Арка 108"/>
          <p:cNvSpPr/>
          <p:nvPr/>
        </p:nvSpPr>
        <p:spPr>
          <a:xfrm>
            <a:off x="5000628" y="1804568"/>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0" name="Скругленный прямоугольник 109"/>
          <p:cNvSpPr/>
          <p:nvPr/>
        </p:nvSpPr>
        <p:spPr>
          <a:xfrm rot="5652305">
            <a:off x="4773699" y="264920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rot="10800000">
            <a:off x="5286380" y="2376071"/>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5143504" y="2233196"/>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5143504" y="1661692"/>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Полилиния 113"/>
          <p:cNvSpPr/>
          <p:nvPr/>
        </p:nvSpPr>
        <p:spPr>
          <a:xfrm>
            <a:off x="5214942" y="1564121"/>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 name="Полилиния 114"/>
          <p:cNvSpPr/>
          <p:nvPr/>
        </p:nvSpPr>
        <p:spPr>
          <a:xfrm>
            <a:off x="5492351" y="1568303"/>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 name="Арка 115"/>
          <p:cNvSpPr/>
          <p:nvPr/>
        </p:nvSpPr>
        <p:spPr>
          <a:xfrm>
            <a:off x="5143504" y="201888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7" name="Арка 116"/>
          <p:cNvSpPr/>
          <p:nvPr/>
        </p:nvSpPr>
        <p:spPr>
          <a:xfrm>
            <a:off x="5143504" y="209032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8" name="Арка 117"/>
          <p:cNvSpPr/>
          <p:nvPr/>
        </p:nvSpPr>
        <p:spPr>
          <a:xfrm>
            <a:off x="5143504" y="216175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9" name="Арка 118"/>
          <p:cNvSpPr/>
          <p:nvPr/>
        </p:nvSpPr>
        <p:spPr>
          <a:xfrm>
            <a:off x="5143504" y="223319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0" name="Арка 119"/>
          <p:cNvSpPr/>
          <p:nvPr/>
        </p:nvSpPr>
        <p:spPr>
          <a:xfrm>
            <a:off x="5143504" y="230463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1" name="Арка 120"/>
          <p:cNvSpPr/>
          <p:nvPr/>
        </p:nvSpPr>
        <p:spPr>
          <a:xfrm>
            <a:off x="5000628" y="1590254"/>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4" name="Овал 123"/>
          <p:cNvSpPr/>
          <p:nvPr/>
        </p:nvSpPr>
        <p:spPr>
          <a:xfrm>
            <a:off x="5276601" y="1447378"/>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88"/>
          <p:cNvGrpSpPr/>
          <p:nvPr/>
        </p:nvGrpSpPr>
        <p:grpSpPr>
          <a:xfrm>
            <a:off x="5143504" y="2905786"/>
            <a:ext cx="452176" cy="523220"/>
            <a:chOff x="2928926" y="785800"/>
            <a:chExt cx="452176" cy="523220"/>
          </a:xfrm>
        </p:grpSpPr>
        <p:sp>
          <p:nvSpPr>
            <p:cNvPr id="136" name="Полилиния 135"/>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50">
                  <a:alpha val="90000"/>
                </a:srgbClr>
              </a:solidFill>
            </a:ln>
            <a:scene3d>
              <a:camera prst="orthographicFront">
                <a:rot lat="18433875" lon="3854519"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 name="TextBox 136"/>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73" name="Полилиния 172"/>
          <p:cNvSpPr/>
          <p:nvPr/>
        </p:nvSpPr>
        <p:spPr>
          <a:xfrm>
            <a:off x="1771650" y="2122488"/>
            <a:ext cx="3190875" cy="1717674"/>
          </a:xfrm>
          <a:custGeom>
            <a:avLst/>
            <a:gdLst>
              <a:gd name="connsiteX0" fmla="*/ 0 w 3190875"/>
              <a:gd name="connsiteY0" fmla="*/ 11112 h 1717674"/>
              <a:gd name="connsiteX1" fmla="*/ 333375 w 3190875"/>
              <a:gd name="connsiteY1" fmla="*/ 134937 h 1717674"/>
              <a:gd name="connsiteX2" fmla="*/ 466725 w 3190875"/>
              <a:gd name="connsiteY2" fmla="*/ 820737 h 1717674"/>
              <a:gd name="connsiteX3" fmla="*/ 781050 w 3190875"/>
              <a:gd name="connsiteY3" fmla="*/ 1601787 h 1717674"/>
              <a:gd name="connsiteX4" fmla="*/ 2419350 w 3190875"/>
              <a:gd name="connsiteY4" fmla="*/ 1516062 h 1717674"/>
              <a:gd name="connsiteX5" fmla="*/ 2971800 w 3190875"/>
              <a:gd name="connsiteY5" fmla="*/ 1135062 h 1717674"/>
              <a:gd name="connsiteX6" fmla="*/ 3067050 w 3190875"/>
              <a:gd name="connsiteY6" fmla="*/ 649287 h 1717674"/>
              <a:gd name="connsiteX7" fmla="*/ 3190875 w 3190875"/>
              <a:gd name="connsiteY7" fmla="*/ 754062 h 171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0875" h="1717674">
                <a:moveTo>
                  <a:pt x="0" y="11112"/>
                </a:moveTo>
                <a:cubicBezTo>
                  <a:pt x="127794" y="5556"/>
                  <a:pt x="255588" y="0"/>
                  <a:pt x="333375" y="134937"/>
                </a:cubicBezTo>
                <a:cubicBezTo>
                  <a:pt x="411163" y="269875"/>
                  <a:pt x="392113" y="576262"/>
                  <a:pt x="466725" y="820737"/>
                </a:cubicBezTo>
                <a:cubicBezTo>
                  <a:pt x="541338" y="1065212"/>
                  <a:pt x="455613" y="1485900"/>
                  <a:pt x="781050" y="1601787"/>
                </a:cubicBezTo>
                <a:cubicBezTo>
                  <a:pt x="1106487" y="1717674"/>
                  <a:pt x="2054225" y="1593849"/>
                  <a:pt x="2419350" y="1516062"/>
                </a:cubicBezTo>
                <a:cubicBezTo>
                  <a:pt x="2784475" y="1438275"/>
                  <a:pt x="2863850" y="1279524"/>
                  <a:pt x="2971800" y="1135062"/>
                </a:cubicBezTo>
                <a:cubicBezTo>
                  <a:pt x="3079750" y="990600"/>
                  <a:pt x="3030538" y="712787"/>
                  <a:pt x="3067050" y="649287"/>
                </a:cubicBezTo>
                <a:cubicBezTo>
                  <a:pt x="3103562" y="585787"/>
                  <a:pt x="3147218" y="669924"/>
                  <a:pt x="3190875" y="754062"/>
                </a:cubicBezTo>
              </a:path>
            </a:pathLst>
          </a:custGeom>
          <a:ln w="34925"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3571868" y="2174837"/>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Скругленный прямоугольник 45"/>
          <p:cNvSpPr/>
          <p:nvPr/>
        </p:nvSpPr>
        <p:spPr>
          <a:xfrm>
            <a:off x="2857488" y="3786196"/>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3571868" y="3357568"/>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130757" y="351305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124135" y="2714626"/>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357554" y="2500312"/>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130625" y="334495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3643306" y="3071815"/>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500430" y="2928940"/>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500430" y="2357436"/>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3571868" y="2259865"/>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3849277" y="2264047"/>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Арка 38"/>
          <p:cNvSpPr/>
          <p:nvPr/>
        </p:nvSpPr>
        <p:spPr>
          <a:xfrm>
            <a:off x="3500430" y="271462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500430"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500430"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500430"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500430"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357554" y="2285998"/>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3" name="TextBox 62"/>
          <p:cNvSpPr txBox="1"/>
          <p:nvPr/>
        </p:nvSpPr>
        <p:spPr>
          <a:xfrm>
            <a:off x="3428992" y="4143386"/>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2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9" name="Овал 18"/>
          <p:cNvSpPr/>
          <p:nvPr/>
        </p:nvSpPr>
        <p:spPr>
          <a:xfrm>
            <a:off x="3633527" y="214312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rot="13206332">
            <a:off x="6142181" y="4542874"/>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rot="13206332">
            <a:off x="5213487" y="4542874"/>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кругленный прямоугольник 63"/>
          <p:cNvSpPr/>
          <p:nvPr/>
        </p:nvSpPr>
        <p:spPr>
          <a:xfrm>
            <a:off x="5292331" y="4286262"/>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Кольцо 64"/>
          <p:cNvSpPr/>
          <p:nvPr/>
        </p:nvSpPr>
        <p:spPr>
          <a:xfrm>
            <a:off x="5578083" y="4286262"/>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Шестиугольник 65"/>
          <p:cNvSpPr/>
          <p:nvPr/>
        </p:nvSpPr>
        <p:spPr>
          <a:xfrm>
            <a:off x="5578083" y="4286262"/>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Кольцо 66"/>
          <p:cNvSpPr/>
          <p:nvPr/>
        </p:nvSpPr>
        <p:spPr>
          <a:xfrm>
            <a:off x="5578083"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 name="Группа 67"/>
          <p:cNvGrpSpPr/>
          <p:nvPr/>
        </p:nvGrpSpPr>
        <p:grpSpPr>
          <a:xfrm>
            <a:off x="5435207" y="3929072"/>
            <a:ext cx="571504" cy="1000132"/>
            <a:chOff x="2214546" y="642924"/>
            <a:chExt cx="571504" cy="1000132"/>
          </a:xfrm>
        </p:grpSpPr>
        <p:sp>
          <p:nvSpPr>
            <p:cNvPr id="69" name="Овал 68"/>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3" name="Группа 88"/>
          <p:cNvGrpSpPr/>
          <p:nvPr/>
        </p:nvGrpSpPr>
        <p:grpSpPr>
          <a:xfrm>
            <a:off x="3500462" y="3571882"/>
            <a:ext cx="452176" cy="523220"/>
            <a:chOff x="2928926" y="785800"/>
            <a:chExt cx="452176" cy="523220"/>
          </a:xfrm>
        </p:grpSpPr>
        <p:sp>
          <p:nvSpPr>
            <p:cNvPr id="130" name="Полилиния 129"/>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50">
                  <a:alpha val="90000"/>
                </a:srgbClr>
              </a:solidFill>
            </a:ln>
            <a:scene3d>
              <a:camera prst="orthographicFront">
                <a:rot lat="18433874" lon="3854522"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1" name="TextBox 130"/>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42" name="Скругленный прямоугольник 141"/>
          <p:cNvSpPr/>
          <p:nvPr/>
        </p:nvSpPr>
        <p:spPr>
          <a:xfrm>
            <a:off x="6357950" y="1714494"/>
            <a:ext cx="2428892" cy="2286016"/>
          </a:xfrm>
          <a:prstGeom prst="roundRect">
            <a:avLst>
              <a:gd name="adj" fmla="val 9520"/>
            </a:avLst>
          </a:prstGeom>
          <a:solidFill>
            <a:schemeClr val="tx1"/>
          </a:solidFill>
          <a:ln>
            <a:noFill/>
          </a:ln>
          <a:effectLst>
            <a:outerShdw blurRad="76200" dir="18900000" sy="23000" kx="-1200000" algn="bl" rotWithShape="0">
              <a:prstClr val="black">
                <a:alpha val="20000"/>
              </a:prstClr>
            </a:outerShdw>
          </a:effectLst>
          <a:scene3d>
            <a:camera prst="perspectiveFront" fov="3600000">
              <a:rot lat="900000" lon="2100000" rev="0"/>
            </a:camera>
            <a:lightRig rig="flood" dir="t">
              <a:rot lat="0" lon="0" rev="13800000"/>
            </a:lightRig>
          </a:scene3d>
          <a:sp3d extrusionH="177800" prstMaterial="metal">
            <a:bevelT w="82550" h="63500"/>
            <a:bevelB w="152400" h="7937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Арка 142"/>
          <p:cNvSpPr/>
          <p:nvPr/>
        </p:nvSpPr>
        <p:spPr>
          <a:xfrm>
            <a:off x="6929454" y="2214560"/>
            <a:ext cx="1428760" cy="1428760"/>
          </a:xfrm>
          <a:prstGeom prst="blockArc">
            <a:avLst>
              <a:gd name="adj1" fmla="val 8907032"/>
              <a:gd name="adj2" fmla="val 1625840"/>
              <a:gd name="adj3" fmla="val 26708"/>
            </a:avLst>
          </a:prstGeom>
          <a:solidFill>
            <a:schemeClr val="bg1">
              <a:lumMod val="95000"/>
            </a:schemeClr>
          </a:solidFill>
          <a:ln>
            <a:noFill/>
          </a:ln>
          <a:effectLst>
            <a:outerShdw blurRad="44450" dist="27940" dir="5400000" algn="ctr">
              <a:srgbClr val="000000">
                <a:alpha val="32000"/>
              </a:srgbClr>
            </a:outerShdw>
          </a:effectLst>
          <a:scene3d>
            <a:camera prst="orthographicFront">
              <a:rot lat="861183" lon="2298749" rev="21380611"/>
            </a:camera>
            <a:lightRig rig="freezing" dir="t"/>
          </a:scene3d>
          <a:sp3d extrusionH="50800" prstMaterial="dkEdge">
            <a:bevelB w="44450" h="1905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4" name="Арка 143"/>
          <p:cNvSpPr/>
          <p:nvPr/>
        </p:nvSpPr>
        <p:spPr>
          <a:xfrm>
            <a:off x="6572264" y="1857370"/>
            <a:ext cx="2286016" cy="2214578"/>
          </a:xfrm>
          <a:prstGeom prst="blockArc">
            <a:avLst>
              <a:gd name="adj1" fmla="val 10915095"/>
              <a:gd name="adj2" fmla="val 20582519"/>
              <a:gd name="adj3" fmla="val 27506"/>
            </a:avLst>
          </a:prstGeom>
          <a:solidFill>
            <a:schemeClr val="bg1">
              <a:lumMod val="95000"/>
            </a:schemeClr>
          </a:solidFill>
          <a:ln>
            <a:noFill/>
          </a:ln>
          <a:effectLst>
            <a:outerShdw blurRad="44450" dist="27940" dir="5400000" algn="ctr">
              <a:srgbClr val="000000">
                <a:alpha val="32000"/>
              </a:srgbClr>
            </a:outerShdw>
          </a:effectLst>
          <a:scene3d>
            <a:camera prst="orthographicFront">
              <a:rot lat="20868300" lon="19317425" rev="2117990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45" name="Группа 49"/>
          <p:cNvGrpSpPr/>
          <p:nvPr/>
        </p:nvGrpSpPr>
        <p:grpSpPr>
          <a:xfrm rot="5400000">
            <a:off x="7608115" y="2678907"/>
            <a:ext cx="357190" cy="428628"/>
            <a:chOff x="1071538" y="2000246"/>
            <a:chExt cx="928694" cy="1285885"/>
          </a:xfrm>
        </p:grpSpPr>
        <p:sp>
          <p:nvSpPr>
            <p:cNvPr id="146" name="Кольцо 145"/>
            <p:cNvSpPr/>
            <p:nvPr/>
          </p:nvSpPr>
          <p:spPr>
            <a:xfrm>
              <a:off x="1071538" y="2357436"/>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7" name="Кольцо 146"/>
            <p:cNvSpPr/>
            <p:nvPr/>
          </p:nvSpPr>
          <p:spPr>
            <a:xfrm>
              <a:off x="1071538" y="2285998"/>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8" name="Кольцо 147"/>
            <p:cNvSpPr/>
            <p:nvPr/>
          </p:nvSpPr>
          <p:spPr>
            <a:xfrm>
              <a:off x="1071538" y="2214560"/>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9" name="Кольцо 148"/>
            <p:cNvSpPr/>
            <p:nvPr/>
          </p:nvSpPr>
          <p:spPr>
            <a:xfrm>
              <a:off x="1071538" y="2143122"/>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0" name="Кольцо 149"/>
            <p:cNvSpPr/>
            <p:nvPr/>
          </p:nvSpPr>
          <p:spPr>
            <a:xfrm>
              <a:off x="1071538" y="2071684"/>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1" name="Кольцо 150"/>
            <p:cNvSpPr/>
            <p:nvPr/>
          </p:nvSpPr>
          <p:spPr>
            <a:xfrm>
              <a:off x="1071538" y="2000246"/>
              <a:ext cx="928694" cy="928695"/>
            </a:xfrm>
            <a:prstGeom prst="donut">
              <a:avLst>
                <a:gd name="adj" fmla="val 8989"/>
              </a:avLst>
            </a:prstGeom>
            <a:solidFill>
              <a:schemeClr val="accent6">
                <a:lumMod val="75000"/>
              </a:schemeClr>
            </a:solidFill>
            <a:ln w="34925">
              <a:solidFill>
                <a:schemeClr val="accent6">
                  <a:lumMod val="5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metal">
              <a:bevelT w="393700" h="889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52" name="Скругленный прямоугольник 151"/>
          <p:cNvSpPr/>
          <p:nvPr/>
        </p:nvSpPr>
        <p:spPr>
          <a:xfrm>
            <a:off x="7429520" y="2786064"/>
            <a:ext cx="285752" cy="285752"/>
          </a:xfrm>
          <a:prstGeom prst="roundRect">
            <a:avLst>
              <a:gd name="adj" fmla="val 50000"/>
            </a:avLst>
          </a:prstGeom>
          <a:solidFill>
            <a:schemeClr val="bg1">
              <a:lumMod val="65000"/>
            </a:schemeClr>
          </a:solidFill>
          <a:ln>
            <a:noFill/>
          </a:ln>
          <a:effectLst/>
          <a:scene3d>
            <a:camera prst="orthographicFront">
              <a:rot lat="590792" lon="1790911" rev="21494771"/>
            </a:camera>
            <a:lightRig rig="freezing" dir="t"/>
          </a:scene3d>
          <a:sp3d extrusionH="44450" prstMaterial="metal">
            <a:bevelT w="165100" h="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Скругленный прямоугольник 152"/>
          <p:cNvSpPr/>
          <p:nvPr/>
        </p:nvSpPr>
        <p:spPr>
          <a:xfrm>
            <a:off x="6929454" y="2643188"/>
            <a:ext cx="142876" cy="142876"/>
          </a:xfrm>
          <a:prstGeom prst="roundRect">
            <a:avLst>
              <a:gd name="adj" fmla="val 50000"/>
            </a:avLst>
          </a:prstGeom>
          <a:solidFill>
            <a:schemeClr val="bg1">
              <a:lumMod val="65000"/>
            </a:schemeClr>
          </a:solidFill>
          <a:ln>
            <a:noFill/>
          </a:ln>
          <a:effectLst/>
          <a:scene3d>
            <a:camera prst="orthographicFront">
              <a:rot lat="890651" lon="1781427" rev="21492730"/>
            </a:camera>
            <a:lightRig rig="freezing" dir="t"/>
          </a:scene3d>
          <a:sp3d prstMaterial="dkEdge">
            <a:bevelT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Скругленный прямоугольник 153"/>
          <p:cNvSpPr/>
          <p:nvPr/>
        </p:nvSpPr>
        <p:spPr>
          <a:xfrm>
            <a:off x="7929586" y="2786064"/>
            <a:ext cx="142876" cy="142876"/>
          </a:xfrm>
          <a:prstGeom prst="roundRect">
            <a:avLst>
              <a:gd name="adj" fmla="val 50000"/>
            </a:avLst>
          </a:prstGeom>
          <a:solidFill>
            <a:schemeClr val="bg1">
              <a:lumMod val="65000"/>
            </a:schemeClr>
          </a:solidFill>
          <a:ln>
            <a:noFill/>
          </a:ln>
          <a:effectLst/>
          <a:scene3d>
            <a:camera prst="orthographicFront">
              <a:rot lat="890651" lon="1781427" rev="21492730"/>
            </a:camera>
            <a:lightRig rig="freezing" dir="t"/>
          </a:scene3d>
          <a:sp3d prstMaterial="dkEdge">
            <a:bevelT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Скругленный прямоугольник 154"/>
          <p:cNvSpPr/>
          <p:nvPr/>
        </p:nvSpPr>
        <p:spPr>
          <a:xfrm>
            <a:off x="6357950" y="1785932"/>
            <a:ext cx="2286016" cy="1714512"/>
          </a:xfrm>
          <a:prstGeom prst="roundRect">
            <a:avLst>
              <a:gd name="adj" fmla="val 10813"/>
            </a:avLst>
          </a:prstGeom>
          <a:solidFill>
            <a:schemeClr val="bg1">
              <a:lumMod val="50000"/>
            </a:schemeClr>
          </a:solidFill>
          <a:ln>
            <a:noFill/>
          </a:ln>
          <a:effectLst/>
          <a:scene3d>
            <a:camera prst="perspectiveFront" fov="3300000">
              <a:rot lat="900000" lon="2100000" rev="0"/>
            </a:camera>
            <a:lightRig rig="flood" dir="t">
              <a:rot lat="0" lon="0" rev="13800000"/>
            </a:lightRig>
          </a:scene3d>
          <a:sp3d extrusionH="57150" prstMaterial="clear">
            <a:bevelT w="82550" h="63500" prst="cross"/>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6" name="Picture 3"/>
          <p:cNvPicPr>
            <a:picLocks noChangeAspect="1" noChangeArrowheads="1"/>
          </p:cNvPicPr>
          <p:nvPr/>
        </p:nvPicPr>
        <p:blipFill>
          <a:blip r:embed="rId5" cstate="print">
            <a:clrChange>
              <a:clrFrom>
                <a:srgbClr val="FFFFFF"/>
              </a:clrFrom>
              <a:clrTo>
                <a:srgbClr val="FFFFFF">
                  <a:alpha val="0"/>
                </a:srgbClr>
              </a:clrTo>
            </a:clrChange>
            <a:lum bright="-10000" contrast="40000"/>
          </a:blip>
          <a:srcRect l="42708" t="10000" r="35417" b="73333"/>
          <a:stretch>
            <a:fillRect/>
          </a:stretch>
        </p:blipFill>
        <p:spPr bwMode="auto">
          <a:xfrm>
            <a:off x="6643702" y="1857370"/>
            <a:ext cx="1857388" cy="928694"/>
          </a:xfrm>
          <a:prstGeom prst="rect">
            <a:avLst/>
          </a:prstGeom>
          <a:noFill/>
          <a:ln w="9525">
            <a:noFill/>
            <a:miter lim="800000"/>
            <a:headEnd/>
            <a:tailEnd/>
          </a:ln>
          <a:effectLst/>
          <a:scene3d>
            <a:camera prst="orthographicFront">
              <a:rot lat="600000" lon="2106000" rev="54000"/>
            </a:camera>
            <a:lightRig rig="threePt" dir="t"/>
          </a:scene3d>
        </p:spPr>
      </p:pic>
      <p:grpSp>
        <p:nvGrpSpPr>
          <p:cNvPr id="157" name="Группа 156"/>
          <p:cNvGrpSpPr/>
          <p:nvPr/>
        </p:nvGrpSpPr>
        <p:grpSpPr>
          <a:xfrm>
            <a:off x="6822298" y="2435541"/>
            <a:ext cx="1464478" cy="942686"/>
            <a:chOff x="4914712" y="285734"/>
            <a:chExt cx="1464478" cy="942686"/>
          </a:xfrm>
        </p:grpSpPr>
        <p:grpSp>
          <p:nvGrpSpPr>
            <p:cNvPr id="158" name="Группа 169"/>
            <p:cNvGrpSpPr/>
            <p:nvPr/>
          </p:nvGrpSpPr>
          <p:grpSpPr>
            <a:xfrm>
              <a:off x="4914712" y="285734"/>
              <a:ext cx="1051303" cy="346122"/>
              <a:chOff x="3271260" y="3503705"/>
              <a:chExt cx="1051303" cy="346122"/>
            </a:xfrm>
          </p:grpSpPr>
          <p:sp>
            <p:nvSpPr>
              <p:cNvPr id="161" name="Стрелка вправо 160"/>
              <p:cNvSpPr/>
              <p:nvPr/>
            </p:nvSpPr>
            <p:spPr>
              <a:xfrm rot="12952160">
                <a:off x="3271260" y="3804108"/>
                <a:ext cx="1051303" cy="45719"/>
              </a:xfrm>
              <a:prstGeom prst="rightArrow">
                <a:avLst>
                  <a:gd name="adj1" fmla="val 100000"/>
                  <a:gd name="adj2" fmla="val 978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w="1778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Ромб 161"/>
              <p:cNvSpPr/>
              <p:nvPr/>
            </p:nvSpPr>
            <p:spPr>
              <a:xfrm rot="18435137">
                <a:off x="3377883" y="3414187"/>
                <a:ext cx="102221" cy="281258"/>
              </a:xfrm>
              <a:prstGeom prst="diamo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9" name="Стрелка вправо 158"/>
            <p:cNvSpPr/>
            <p:nvPr/>
          </p:nvSpPr>
          <p:spPr>
            <a:xfrm rot="12952160">
              <a:off x="5779930" y="953278"/>
              <a:ext cx="358131" cy="93674"/>
            </a:xfrm>
            <a:prstGeom prst="rightArrow">
              <a:avLst>
                <a:gd name="adj1" fmla="val 100000"/>
                <a:gd name="adj2" fmla="val 978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w="1778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0" name="Стрелка вправо 159"/>
            <p:cNvSpPr/>
            <p:nvPr/>
          </p:nvSpPr>
          <p:spPr>
            <a:xfrm rot="12952160">
              <a:off x="5987373" y="1103009"/>
              <a:ext cx="391817" cy="125411"/>
            </a:xfrm>
            <a:prstGeom prst="rightArrow">
              <a:avLst>
                <a:gd name="adj1" fmla="val 100000"/>
                <a:gd name="adj2" fmla="val 978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3" name="Скругленный прямоугольник 162"/>
          <p:cNvSpPr/>
          <p:nvPr/>
        </p:nvSpPr>
        <p:spPr>
          <a:xfrm>
            <a:off x="7358082" y="2857502"/>
            <a:ext cx="214314" cy="214314"/>
          </a:xfrm>
          <a:prstGeom prst="roundRect">
            <a:avLst>
              <a:gd name="adj" fmla="val 50000"/>
            </a:avLst>
          </a:prstGeom>
          <a:solidFill>
            <a:schemeClr val="bg1">
              <a:lumMod val="65000"/>
            </a:schemeClr>
          </a:solidFill>
          <a:ln>
            <a:noFill/>
          </a:ln>
          <a:effectLst/>
          <a:scene3d>
            <a:camera prst="orthographicFront">
              <a:rot lat="590792" lon="1790911" rev="21494771"/>
            </a:camera>
            <a:lightRig rig="freezing" dir="t"/>
          </a:scene3d>
          <a:sp3d extrusionH="44450" prstMaterial="metal">
            <a:bevelT w="184150" h="196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4" name="Скругленный прямоугольник 163"/>
          <p:cNvSpPr/>
          <p:nvPr/>
        </p:nvSpPr>
        <p:spPr>
          <a:xfrm>
            <a:off x="6378610" y="3429006"/>
            <a:ext cx="2214578" cy="500066"/>
          </a:xfrm>
          <a:prstGeom prst="roundRect">
            <a:avLst/>
          </a:prstGeom>
          <a:solidFill>
            <a:schemeClr val="tx1">
              <a:lumMod val="95000"/>
              <a:lumOff val="5000"/>
            </a:schemeClr>
          </a:solidFill>
          <a:ln>
            <a:noFill/>
          </a:ln>
          <a:effectLst/>
          <a:scene3d>
            <a:camera prst="perspectiveFront" fov="3600000">
              <a:rot lat="120000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5" name="Скругленный прямоугольник 164"/>
          <p:cNvSpPr/>
          <p:nvPr/>
        </p:nvSpPr>
        <p:spPr>
          <a:xfrm>
            <a:off x="6950114" y="3551223"/>
            <a:ext cx="857256" cy="285752"/>
          </a:xfrm>
          <a:prstGeom prst="roundRect">
            <a:avLst/>
          </a:prstGeom>
          <a:solidFill>
            <a:schemeClr val="tx1">
              <a:lumMod val="95000"/>
              <a:lumOff val="5000"/>
            </a:schemeClr>
          </a:solidFill>
          <a:ln>
            <a:noFill/>
          </a:ln>
          <a:effectLst>
            <a:outerShdw blurRad="184150" dist="241300" dir="11520000" sx="110000" sy="110000" algn="ctr">
              <a:srgbClr val="000000">
                <a:alpha val="18000"/>
              </a:srgbClr>
            </a:outerShdw>
          </a:effectLst>
          <a:scene3d>
            <a:camera prst="perspectiveFront" fov="3600000">
              <a:rot lat="900000" lon="2100000" rev="21420000"/>
            </a:camera>
            <a:lightRig rig="flood" dir="t">
              <a:rot lat="0" lon="0" rev="13800000"/>
            </a:lightRig>
          </a:scene3d>
          <a:sp3d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Скругленный прямоугольник 165"/>
          <p:cNvSpPr/>
          <p:nvPr/>
        </p:nvSpPr>
        <p:spPr>
          <a:xfrm rot="21394924">
            <a:off x="7654164" y="3847304"/>
            <a:ext cx="357190" cy="357190"/>
          </a:xfrm>
          <a:prstGeom prst="roundRect">
            <a:avLst>
              <a:gd name="adj" fmla="val 50000"/>
            </a:avLst>
          </a:prstGeom>
          <a:solidFill>
            <a:srgbClr val="9E0000"/>
          </a:solidFill>
          <a:ln>
            <a:noFill/>
          </a:ln>
          <a:effectLst>
            <a:outerShdw blurRad="184150" dist="241300" dir="11520000" sx="110000" sy="110000" algn="ctr">
              <a:srgbClr val="000000">
                <a:alpha val="18000"/>
              </a:srgbClr>
            </a:outerShdw>
          </a:effectLst>
          <a:scene3d>
            <a:camera prst="perspectiveFront" fov="3600000">
              <a:rot lat="900000" lon="2100000" rev="0"/>
            </a:camera>
            <a:lightRig rig="flood" dir="t"/>
          </a:scene3d>
          <a:sp3d extrusionH="107950" prstMaterial="dkEdge">
            <a:bevelT w="146050" h="298450" prst="slope"/>
            <a:bevelB w="139700" h="2032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7" name="Скругленный прямоугольник 166"/>
          <p:cNvSpPr/>
          <p:nvPr/>
        </p:nvSpPr>
        <p:spPr>
          <a:xfrm rot="21394924">
            <a:off x="6368280" y="3510774"/>
            <a:ext cx="357190" cy="357190"/>
          </a:xfrm>
          <a:prstGeom prst="roundRect">
            <a:avLst>
              <a:gd name="adj" fmla="val 50000"/>
            </a:avLst>
          </a:prstGeom>
          <a:solidFill>
            <a:schemeClr val="bg2">
              <a:lumMod val="10000"/>
            </a:schemeClr>
          </a:solidFill>
          <a:ln>
            <a:noFill/>
          </a:ln>
          <a:effectLst>
            <a:outerShdw blurRad="184150" dist="241300" dir="11520000" sx="110000" sy="110000" algn="ctr">
              <a:srgbClr val="000000">
                <a:alpha val="18000"/>
              </a:srgbClr>
            </a:outerShdw>
          </a:effectLst>
          <a:scene3d>
            <a:camera prst="perspectiveFront" fov="3600000">
              <a:rot lat="900000" lon="2100000" rev="0"/>
            </a:camera>
            <a:lightRig rig="flood" dir="t">
              <a:rot lat="0" lon="0" rev="13800000"/>
            </a:lightRig>
          </a:scene3d>
          <a:sp3d extrusionH="107950" prstMaterial="plastic">
            <a:bevelT w="146050" h="298450" prst="slope"/>
            <a:bevelB w="139700" h="2032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TextBox 167"/>
          <p:cNvSpPr txBox="1"/>
          <p:nvPr/>
        </p:nvSpPr>
        <p:spPr>
          <a:xfrm>
            <a:off x="7215206" y="3500444"/>
            <a:ext cx="571504" cy="400110"/>
          </a:xfrm>
          <a:prstGeom prst="rect">
            <a:avLst/>
          </a:prstGeom>
          <a:noFill/>
          <a:effectLst>
            <a:outerShdw blurRad="50800" dist="38100" dir="2700000" algn="tl" rotWithShape="0">
              <a:prstClr val="black">
                <a:alpha val="40000"/>
              </a:prstClr>
            </a:outerShdw>
          </a:effectLst>
          <a:scene3d>
            <a:camera prst="orthographicFront">
              <a:rot lat="1500000" lon="1500001" rev="0"/>
            </a:camera>
            <a:lightRig rig="flat" dir="t"/>
          </a:scene3d>
          <a:sp3d prstMaterial="clear"/>
        </p:spPr>
        <p:txBody>
          <a:bodyPr wrap="square" rtlCol="0">
            <a:spAutoFit/>
          </a:bodyPr>
          <a:lstStyle/>
          <a:p>
            <a:r>
              <a:rPr lang="ru-RU" sz="2000" dirty="0" smtClean="0">
                <a:solidFill>
                  <a:schemeClr val="bg1"/>
                </a:solidFill>
                <a:effectLst>
                  <a:outerShdw blurRad="38100" dist="38100" dir="2700000" algn="tl">
                    <a:srgbClr val="000000">
                      <a:alpha val="43137"/>
                    </a:srgbClr>
                  </a:outerShdw>
                </a:effectLst>
              </a:rPr>
              <a:t>А</a:t>
            </a:r>
            <a:endParaRPr lang="ru-RU" sz="2000" dirty="0">
              <a:solidFill>
                <a:schemeClr val="bg1"/>
              </a:solidFill>
              <a:effectLst>
                <a:outerShdw blurRad="38100" dist="38100" dir="2700000" algn="tl">
                  <a:srgbClr val="000000">
                    <a:alpha val="43137"/>
                  </a:srgbClr>
                </a:outerShdw>
              </a:effectLst>
            </a:endParaRPr>
          </a:p>
        </p:txBody>
      </p:sp>
      <p:sp>
        <p:nvSpPr>
          <p:cNvPr id="125" name="Скругленный прямоугольник 124">
            <a:hlinkClick r:id="" action="ppaction://hlinkshowjump?jump=nextslide" highlightClick="1"/>
          </p:cNvPr>
          <p:cNvSpPr/>
          <p:nvPr/>
        </p:nvSpPr>
        <p:spPr>
          <a:xfrm>
            <a:off x="7429520" y="4714890"/>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
        <p:nvSpPr>
          <p:cNvPr id="170" name="Полилиния 169"/>
          <p:cNvSpPr/>
          <p:nvPr/>
        </p:nvSpPr>
        <p:spPr>
          <a:xfrm>
            <a:off x="701675" y="2174875"/>
            <a:ext cx="4518025" cy="2708275"/>
          </a:xfrm>
          <a:custGeom>
            <a:avLst/>
            <a:gdLst>
              <a:gd name="connsiteX0" fmla="*/ 98425 w 4518025"/>
              <a:gd name="connsiteY0" fmla="*/ 6350 h 2708275"/>
              <a:gd name="connsiteX1" fmla="*/ 355600 w 4518025"/>
              <a:gd name="connsiteY1" fmla="*/ 73025 h 2708275"/>
              <a:gd name="connsiteX2" fmla="*/ 422275 w 4518025"/>
              <a:gd name="connsiteY2" fmla="*/ 444500 h 2708275"/>
              <a:gd name="connsiteX3" fmla="*/ 269875 w 4518025"/>
              <a:gd name="connsiteY3" fmla="*/ 1987550 h 2708275"/>
              <a:gd name="connsiteX4" fmla="*/ 2041525 w 4518025"/>
              <a:gd name="connsiteY4" fmla="*/ 2368550 h 2708275"/>
              <a:gd name="connsiteX5" fmla="*/ 3298825 w 4518025"/>
              <a:gd name="connsiteY5" fmla="*/ 2673350 h 2708275"/>
              <a:gd name="connsiteX6" fmla="*/ 4013200 w 4518025"/>
              <a:gd name="connsiteY6" fmla="*/ 2578100 h 2708275"/>
              <a:gd name="connsiteX7" fmla="*/ 4375150 w 4518025"/>
              <a:gd name="connsiteY7" fmla="*/ 2492375 h 2708275"/>
              <a:gd name="connsiteX8" fmla="*/ 4518025 w 4518025"/>
              <a:gd name="connsiteY8" fmla="*/ 2492375 h 270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025" h="2708275">
                <a:moveTo>
                  <a:pt x="98425" y="6350"/>
                </a:moveTo>
                <a:cubicBezTo>
                  <a:pt x="200025" y="3175"/>
                  <a:pt x="301625" y="0"/>
                  <a:pt x="355600" y="73025"/>
                </a:cubicBezTo>
                <a:cubicBezTo>
                  <a:pt x="409575" y="146050"/>
                  <a:pt x="436562" y="125413"/>
                  <a:pt x="422275" y="444500"/>
                </a:cubicBezTo>
                <a:cubicBezTo>
                  <a:pt x="407988" y="763587"/>
                  <a:pt x="0" y="1666875"/>
                  <a:pt x="269875" y="1987550"/>
                </a:cubicBezTo>
                <a:cubicBezTo>
                  <a:pt x="539750" y="2308225"/>
                  <a:pt x="1536700" y="2254250"/>
                  <a:pt x="2041525" y="2368550"/>
                </a:cubicBezTo>
                <a:cubicBezTo>
                  <a:pt x="2546350" y="2482850"/>
                  <a:pt x="2970213" y="2638425"/>
                  <a:pt x="3298825" y="2673350"/>
                </a:cubicBezTo>
                <a:cubicBezTo>
                  <a:pt x="3627438" y="2708275"/>
                  <a:pt x="3833813" y="2608263"/>
                  <a:pt x="4013200" y="2578100"/>
                </a:cubicBezTo>
                <a:cubicBezTo>
                  <a:pt x="4192588" y="2547938"/>
                  <a:pt x="4291013" y="2506662"/>
                  <a:pt x="4375150" y="2492375"/>
                </a:cubicBezTo>
                <a:cubicBezTo>
                  <a:pt x="4459287" y="2478088"/>
                  <a:pt x="4488656" y="2485231"/>
                  <a:pt x="4518025" y="2492375"/>
                </a:cubicBezTo>
              </a:path>
            </a:pathLst>
          </a:custGeom>
          <a:ln w="34925"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1" name="Полилиния 170"/>
          <p:cNvSpPr/>
          <p:nvPr/>
        </p:nvSpPr>
        <p:spPr>
          <a:xfrm>
            <a:off x="6229350" y="4019550"/>
            <a:ext cx="2300287" cy="841375"/>
          </a:xfrm>
          <a:custGeom>
            <a:avLst/>
            <a:gdLst>
              <a:gd name="connsiteX0" fmla="*/ 0 w 2300287"/>
              <a:gd name="connsiteY0" fmla="*/ 638175 h 841375"/>
              <a:gd name="connsiteX1" fmla="*/ 266700 w 2300287"/>
              <a:gd name="connsiteY1" fmla="*/ 704850 h 841375"/>
              <a:gd name="connsiteX2" fmla="*/ 476250 w 2300287"/>
              <a:gd name="connsiteY2" fmla="*/ 828675 h 841375"/>
              <a:gd name="connsiteX3" fmla="*/ 1095375 w 2300287"/>
              <a:gd name="connsiteY3" fmla="*/ 628650 h 841375"/>
              <a:gd name="connsiteX4" fmla="*/ 2152650 w 2300287"/>
              <a:gd name="connsiteY4" fmla="*/ 514350 h 841375"/>
              <a:gd name="connsiteX5" fmla="*/ 1981200 w 2300287"/>
              <a:gd name="connsiteY5" fmla="*/ 247650 h 841375"/>
              <a:gd name="connsiteX6" fmla="*/ 1485900 w 2300287"/>
              <a:gd name="connsiteY6" fmla="*/ 76200 h 841375"/>
              <a:gd name="connsiteX7" fmla="*/ 1571625 w 2300287"/>
              <a:gd name="connsiteY7" fmla="*/ 0 h 84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287" h="841375">
                <a:moveTo>
                  <a:pt x="0" y="638175"/>
                </a:moveTo>
                <a:cubicBezTo>
                  <a:pt x="93662" y="655637"/>
                  <a:pt x="187325" y="673100"/>
                  <a:pt x="266700" y="704850"/>
                </a:cubicBezTo>
                <a:cubicBezTo>
                  <a:pt x="346075" y="736600"/>
                  <a:pt x="338138" y="841375"/>
                  <a:pt x="476250" y="828675"/>
                </a:cubicBezTo>
                <a:cubicBezTo>
                  <a:pt x="614362" y="815975"/>
                  <a:pt x="815975" y="681037"/>
                  <a:pt x="1095375" y="628650"/>
                </a:cubicBezTo>
                <a:cubicBezTo>
                  <a:pt x="1374775" y="576263"/>
                  <a:pt x="2005013" y="577850"/>
                  <a:pt x="2152650" y="514350"/>
                </a:cubicBezTo>
                <a:cubicBezTo>
                  <a:pt x="2300287" y="450850"/>
                  <a:pt x="2092325" y="320675"/>
                  <a:pt x="1981200" y="247650"/>
                </a:cubicBezTo>
                <a:cubicBezTo>
                  <a:pt x="1870075" y="174625"/>
                  <a:pt x="1554163" y="117475"/>
                  <a:pt x="1485900" y="76200"/>
                </a:cubicBezTo>
                <a:cubicBezTo>
                  <a:pt x="1417638" y="34925"/>
                  <a:pt x="1494631" y="17462"/>
                  <a:pt x="1571625" y="0"/>
                </a:cubicBezTo>
              </a:path>
            </a:pathLst>
          </a:custGeom>
          <a:ln w="34925"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2" name="Полилиния 171"/>
          <p:cNvSpPr/>
          <p:nvPr/>
        </p:nvSpPr>
        <p:spPr>
          <a:xfrm>
            <a:off x="5934075" y="2906713"/>
            <a:ext cx="638175" cy="1055687"/>
          </a:xfrm>
          <a:custGeom>
            <a:avLst/>
            <a:gdLst>
              <a:gd name="connsiteX0" fmla="*/ 0 w 638175"/>
              <a:gd name="connsiteY0" fmla="*/ 131762 h 1055687"/>
              <a:gd name="connsiteX1" fmla="*/ 76200 w 638175"/>
              <a:gd name="connsiteY1" fmla="*/ 17462 h 1055687"/>
              <a:gd name="connsiteX2" fmla="*/ 257175 w 638175"/>
              <a:gd name="connsiteY2" fmla="*/ 236537 h 1055687"/>
              <a:gd name="connsiteX3" fmla="*/ 190500 w 638175"/>
              <a:gd name="connsiteY3" fmla="*/ 931862 h 1055687"/>
              <a:gd name="connsiteX4" fmla="*/ 523875 w 638175"/>
              <a:gd name="connsiteY4" fmla="*/ 979487 h 1055687"/>
              <a:gd name="connsiteX5" fmla="*/ 561975 w 638175"/>
              <a:gd name="connsiteY5" fmla="*/ 808037 h 1055687"/>
              <a:gd name="connsiteX6" fmla="*/ 638175 w 638175"/>
              <a:gd name="connsiteY6" fmla="*/ 798512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5" h="1055687">
                <a:moveTo>
                  <a:pt x="0" y="131762"/>
                </a:moveTo>
                <a:cubicBezTo>
                  <a:pt x="16669" y="65881"/>
                  <a:pt x="33338" y="0"/>
                  <a:pt x="76200" y="17462"/>
                </a:cubicBezTo>
                <a:cubicBezTo>
                  <a:pt x="119062" y="34924"/>
                  <a:pt x="238125" y="84137"/>
                  <a:pt x="257175" y="236537"/>
                </a:cubicBezTo>
                <a:cubicBezTo>
                  <a:pt x="276225" y="388937"/>
                  <a:pt x="146050" y="808037"/>
                  <a:pt x="190500" y="931862"/>
                </a:cubicBezTo>
                <a:cubicBezTo>
                  <a:pt x="234950" y="1055687"/>
                  <a:pt x="461963" y="1000124"/>
                  <a:pt x="523875" y="979487"/>
                </a:cubicBezTo>
                <a:cubicBezTo>
                  <a:pt x="585787" y="958850"/>
                  <a:pt x="542925" y="838200"/>
                  <a:pt x="561975" y="808037"/>
                </a:cubicBezTo>
                <a:cubicBezTo>
                  <a:pt x="581025" y="777875"/>
                  <a:pt x="609600" y="788193"/>
                  <a:pt x="638175" y="798512"/>
                </a:cubicBezTo>
              </a:path>
            </a:pathLst>
          </a:custGeom>
          <a:ln w="34925"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4" name="Полилиния 173"/>
          <p:cNvSpPr/>
          <p:nvPr/>
        </p:nvSpPr>
        <p:spPr>
          <a:xfrm>
            <a:off x="1762125" y="2081213"/>
            <a:ext cx="1554162" cy="2214562"/>
          </a:xfrm>
          <a:custGeom>
            <a:avLst/>
            <a:gdLst>
              <a:gd name="connsiteX0" fmla="*/ 0 w 1554162"/>
              <a:gd name="connsiteY0" fmla="*/ 33337 h 2214562"/>
              <a:gd name="connsiteX1" fmla="*/ 285750 w 1554162"/>
              <a:gd name="connsiteY1" fmla="*/ 271462 h 2214562"/>
              <a:gd name="connsiteX2" fmla="*/ 142875 w 1554162"/>
              <a:gd name="connsiteY2" fmla="*/ 1662112 h 2214562"/>
              <a:gd name="connsiteX3" fmla="*/ 533400 w 1554162"/>
              <a:gd name="connsiteY3" fmla="*/ 2128837 h 2214562"/>
              <a:gd name="connsiteX4" fmla="*/ 1123950 w 1554162"/>
              <a:gd name="connsiteY4" fmla="*/ 2176462 h 2214562"/>
              <a:gd name="connsiteX5" fmla="*/ 1428750 w 1554162"/>
              <a:gd name="connsiteY5" fmla="*/ 2062162 h 2214562"/>
              <a:gd name="connsiteX6" fmla="*/ 1371600 w 1554162"/>
              <a:gd name="connsiteY6" fmla="*/ 1500187 h 2214562"/>
              <a:gd name="connsiteX7" fmla="*/ 1524000 w 1554162"/>
              <a:gd name="connsiteY7" fmla="*/ 1385887 h 2214562"/>
              <a:gd name="connsiteX8" fmla="*/ 1552575 w 1554162"/>
              <a:gd name="connsiteY8" fmla="*/ 1500187 h 221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162" h="2214562">
                <a:moveTo>
                  <a:pt x="0" y="33337"/>
                </a:moveTo>
                <a:cubicBezTo>
                  <a:pt x="130969" y="16668"/>
                  <a:pt x="261938" y="0"/>
                  <a:pt x="285750" y="271462"/>
                </a:cubicBezTo>
                <a:cubicBezTo>
                  <a:pt x="309563" y="542925"/>
                  <a:pt x="101600" y="1352550"/>
                  <a:pt x="142875" y="1662112"/>
                </a:cubicBezTo>
                <a:cubicBezTo>
                  <a:pt x="184150" y="1971674"/>
                  <a:pt x="369888" y="2043112"/>
                  <a:pt x="533400" y="2128837"/>
                </a:cubicBezTo>
                <a:cubicBezTo>
                  <a:pt x="696912" y="2214562"/>
                  <a:pt x="974725" y="2187574"/>
                  <a:pt x="1123950" y="2176462"/>
                </a:cubicBezTo>
                <a:cubicBezTo>
                  <a:pt x="1273175" y="2165350"/>
                  <a:pt x="1387475" y="2174874"/>
                  <a:pt x="1428750" y="2062162"/>
                </a:cubicBezTo>
                <a:cubicBezTo>
                  <a:pt x="1470025" y="1949450"/>
                  <a:pt x="1355725" y="1612900"/>
                  <a:pt x="1371600" y="1500187"/>
                </a:cubicBezTo>
                <a:cubicBezTo>
                  <a:pt x="1387475" y="1387475"/>
                  <a:pt x="1493838" y="1385887"/>
                  <a:pt x="1524000" y="1385887"/>
                </a:cubicBezTo>
                <a:cubicBezTo>
                  <a:pt x="1554162" y="1385887"/>
                  <a:pt x="1553368" y="1443037"/>
                  <a:pt x="1552575" y="1500187"/>
                </a:cubicBezTo>
              </a:path>
            </a:pathLst>
          </a:custGeom>
          <a:ln w="34925"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5" name="Полилиния 174"/>
          <p:cNvSpPr/>
          <p:nvPr/>
        </p:nvSpPr>
        <p:spPr>
          <a:xfrm>
            <a:off x="3983038" y="2921000"/>
            <a:ext cx="1951037" cy="1606550"/>
          </a:xfrm>
          <a:custGeom>
            <a:avLst/>
            <a:gdLst>
              <a:gd name="connsiteX0" fmla="*/ 331787 w 1951037"/>
              <a:gd name="connsiteY0" fmla="*/ 793750 h 1606550"/>
              <a:gd name="connsiteX1" fmla="*/ 246062 w 1951037"/>
              <a:gd name="connsiteY1" fmla="*/ 765175 h 1606550"/>
              <a:gd name="connsiteX2" fmla="*/ 150812 w 1951037"/>
              <a:gd name="connsiteY2" fmla="*/ 1146175 h 1606550"/>
              <a:gd name="connsiteX3" fmla="*/ 141287 w 1951037"/>
              <a:gd name="connsiteY3" fmla="*/ 1546225 h 1606550"/>
              <a:gd name="connsiteX4" fmla="*/ 998537 w 1951037"/>
              <a:gd name="connsiteY4" fmla="*/ 1508125 h 1606550"/>
              <a:gd name="connsiteX5" fmla="*/ 1293812 w 1951037"/>
              <a:gd name="connsiteY5" fmla="*/ 974725 h 1606550"/>
              <a:gd name="connsiteX6" fmla="*/ 1751012 w 1951037"/>
              <a:gd name="connsiteY6" fmla="*/ 784225 h 1606550"/>
              <a:gd name="connsiteX7" fmla="*/ 1798637 w 1951037"/>
              <a:gd name="connsiteY7" fmla="*/ 231775 h 1606550"/>
              <a:gd name="connsiteX8" fmla="*/ 1922462 w 1951037"/>
              <a:gd name="connsiteY8" fmla="*/ 22225 h 1606550"/>
              <a:gd name="connsiteX9" fmla="*/ 1951037 w 1951037"/>
              <a:gd name="connsiteY9" fmla="*/ 98425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1037" h="1606550">
                <a:moveTo>
                  <a:pt x="331787" y="793750"/>
                </a:moveTo>
                <a:cubicBezTo>
                  <a:pt x="304006" y="750093"/>
                  <a:pt x="276225" y="706437"/>
                  <a:pt x="246062" y="765175"/>
                </a:cubicBezTo>
                <a:cubicBezTo>
                  <a:pt x="215899" y="823913"/>
                  <a:pt x="168275" y="1016000"/>
                  <a:pt x="150812" y="1146175"/>
                </a:cubicBezTo>
                <a:cubicBezTo>
                  <a:pt x="133350" y="1276350"/>
                  <a:pt x="0" y="1485900"/>
                  <a:pt x="141287" y="1546225"/>
                </a:cubicBezTo>
                <a:cubicBezTo>
                  <a:pt x="282574" y="1606550"/>
                  <a:pt x="806450" y="1603375"/>
                  <a:pt x="998537" y="1508125"/>
                </a:cubicBezTo>
                <a:cubicBezTo>
                  <a:pt x="1190624" y="1412875"/>
                  <a:pt x="1168400" y="1095375"/>
                  <a:pt x="1293812" y="974725"/>
                </a:cubicBezTo>
                <a:cubicBezTo>
                  <a:pt x="1419224" y="854075"/>
                  <a:pt x="1666875" y="908050"/>
                  <a:pt x="1751012" y="784225"/>
                </a:cubicBezTo>
                <a:cubicBezTo>
                  <a:pt x="1835149" y="660400"/>
                  <a:pt x="1770062" y="358775"/>
                  <a:pt x="1798637" y="231775"/>
                </a:cubicBezTo>
                <a:cubicBezTo>
                  <a:pt x="1827212" y="104775"/>
                  <a:pt x="1897062" y="44450"/>
                  <a:pt x="1922462" y="22225"/>
                </a:cubicBezTo>
                <a:cubicBezTo>
                  <a:pt x="1947862" y="0"/>
                  <a:pt x="1949449" y="49212"/>
                  <a:pt x="1951037" y="98425"/>
                </a:cubicBezTo>
              </a:path>
            </a:pathLst>
          </a:custGeom>
          <a:ln w="34925"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6" name="Заголовок 1"/>
          <p:cNvSpPr txBox="1">
            <a:spLocks/>
          </p:cNvSpPr>
          <p:nvPr/>
        </p:nvSpPr>
        <p:spPr>
          <a:xfrm>
            <a:off x="0" y="1"/>
            <a:ext cx="9144000" cy="1000113"/>
          </a:xfrm>
          <a:prstGeom prst="rect">
            <a:avLst/>
          </a:prstGeom>
          <a:gradFill flip="none" rotWithShape="1">
            <a:gsLst>
              <a:gs pos="0">
                <a:schemeClr val="tx1"/>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600"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mj-lt"/>
                <a:ea typeface="+mj-ea"/>
                <a:cs typeface="+mj-cs"/>
              </a:rPr>
              <a:t>По данным опыта определите сопротивление второй лампочки, начертите схему цепи.</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8" presetClass="emph" presetSubtype="0" fill="hold" nodeType="withEffect">
                                  <p:stCondLst>
                                    <p:cond delay="0"/>
                                  </p:stCondLst>
                                  <p:childTnLst>
                                    <p:animRot by="7200000">
                                      <p:cBhvr>
                                        <p:cTn id="11" dur="200" fill="hold"/>
                                        <p:tgtEl>
                                          <p:spTgt spid="157"/>
                                        </p:tgtEl>
                                        <p:attrNameLst>
                                          <p:attrName>r</p:attrName>
                                        </p:attrNameLst>
                                      </p:cBhvr>
                                    </p:animRot>
                                  </p:childTnLst>
                                </p:cTn>
                              </p:par>
                              <p:par>
                                <p:cTn id="12" presetID="6" presetClass="emph" presetSubtype="0" accel="50000" decel="50000" fill="hold" grpId="1" nodeType="withEffect">
                                  <p:stCondLst>
                                    <p:cond delay="0"/>
                                  </p:stCondLst>
                                  <p:childTnLst>
                                    <p:animScale>
                                      <p:cBhvr>
                                        <p:cTn id="13" dur="100" fill="hold"/>
                                        <p:tgtEl>
                                          <p:spTgt spid="19"/>
                                        </p:tgtEl>
                                      </p:cBhvr>
                                      <p:by x="350000" y="350000"/>
                                    </p:animScale>
                                  </p:childTnLst>
                                </p:cTn>
                              </p:par>
                              <p:par>
                                <p:cTn id="14" presetID="1" presetClass="entr" presetSubtype="0" fill="hold" grpId="0" nodeType="withEffect">
                                  <p:stCondLst>
                                    <p:cond delay="0"/>
                                  </p:stCondLst>
                                  <p:childTnLst>
                                    <p:set>
                                      <p:cBhvr>
                                        <p:cTn id="15" dur="1" fill="hold">
                                          <p:stCondLst>
                                            <p:cond delay="0"/>
                                          </p:stCondLst>
                                        </p:cTn>
                                        <p:tgtEl>
                                          <p:spTgt spid="124"/>
                                        </p:tgtEl>
                                        <p:attrNameLst>
                                          <p:attrName>style.visibility</p:attrName>
                                        </p:attrNameLst>
                                      </p:cBhvr>
                                      <p:to>
                                        <p:strVal val="visible"/>
                                      </p:to>
                                    </p:set>
                                  </p:childTnLst>
                                </p:cTn>
                              </p:par>
                              <p:par>
                                <p:cTn id="16" presetID="6" presetClass="emph" presetSubtype="0" accel="50000" decel="50000" fill="hold" grpId="1" nodeType="withEffect">
                                  <p:stCondLst>
                                    <p:cond delay="0"/>
                                  </p:stCondLst>
                                  <p:childTnLst>
                                    <p:animScale>
                                      <p:cBhvr>
                                        <p:cTn id="17" dur="100" fill="hold"/>
                                        <p:tgtEl>
                                          <p:spTgt spid="124"/>
                                        </p:tgtEl>
                                      </p:cBhvr>
                                      <p:by x="150000" y="150000"/>
                                    </p:animScale>
                                  </p:childTnLst>
                                </p:cTn>
                              </p:par>
                              <p:par>
                                <p:cTn id="18" presetID="42" presetClass="entr" presetSubtype="0"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fade">
                                      <p:cBhvr>
                                        <p:cTn id="20" dur="1000"/>
                                        <p:tgtEl>
                                          <p:spTgt spid="125"/>
                                        </p:tgtEl>
                                      </p:cBhvr>
                                    </p:animEffect>
                                    <p:anim calcmode="lin" valueType="num">
                                      <p:cBhvr>
                                        <p:cTn id="21" dur="1000" fill="hold"/>
                                        <p:tgtEl>
                                          <p:spTgt spid="125"/>
                                        </p:tgtEl>
                                        <p:attrNameLst>
                                          <p:attrName>ppt_x</p:attrName>
                                        </p:attrNameLst>
                                      </p:cBhvr>
                                      <p:tavLst>
                                        <p:tav tm="0">
                                          <p:val>
                                            <p:strVal val="#ppt_x"/>
                                          </p:val>
                                        </p:tav>
                                        <p:tav tm="100000">
                                          <p:val>
                                            <p:strVal val="#ppt_x"/>
                                          </p:val>
                                        </p:tav>
                                      </p:tavLst>
                                    </p:anim>
                                    <p:anim calcmode="lin" valueType="num">
                                      <p:cBhvr>
                                        <p:cTn id="22"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3300000">
                                      <p:cBhvr>
                                        <p:cTn id="26" dur="1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par>
                                <p:cTn id="27" presetID="8" presetClass="emph" presetSubtype="0" accel="50000" decel="50000" fill="hold" nodeType="withEffect">
                                  <p:stCondLst>
                                    <p:cond delay="0"/>
                                  </p:stCondLst>
                                  <p:childTnLst>
                                    <p:animRot by="-7200000">
                                      <p:cBhvr>
                                        <p:cTn id="28" dur="500" fill="hold"/>
                                        <p:tgtEl>
                                          <p:spTgt spid="157"/>
                                        </p:tgtEl>
                                        <p:attrNameLst>
                                          <p:attrName>r</p:attrName>
                                        </p:attrNameLst>
                                      </p:cBhvr>
                                    </p:animRot>
                                  </p:childTnLst>
                                </p:cTn>
                              </p:par>
                              <p:par>
                                <p:cTn id="29" presetID="1" presetClass="exit" presetSubtype="0" fill="hold" grpId="2"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24" grpId="0" animBg="1"/>
      <p:bldP spid="124" grpId="1" animBg="1"/>
      <p:bldP spid="124" grpId="2" animBg="1"/>
      <p:bldP spid="19" grpId="0" animBg="1"/>
      <p:bldP spid="19" grpId="1" animBg="1"/>
      <p:bldP spid="19" grpId="2" animBg="1"/>
      <p:bldP spid="1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5859" t="23437" r="11523" b="8125"/>
          <a:stretch>
            <a:fillRect/>
          </a:stretch>
        </p:blipFill>
        <p:spPr bwMode="auto">
          <a:xfrm>
            <a:off x="142845" y="421517"/>
            <a:ext cx="4429156" cy="2293109"/>
          </a:xfrm>
          <a:prstGeom prst="rect">
            <a:avLst/>
          </a:prstGeom>
          <a:noFill/>
          <a:ln w="9525">
            <a:noFill/>
            <a:miter lim="800000"/>
            <a:headEnd/>
            <a:tailEnd/>
          </a:ln>
          <a:effectLst/>
        </p:spPr>
      </p:pic>
      <p:cxnSp>
        <p:nvCxnSpPr>
          <p:cNvPr id="7" name="Прямая соединительная линия 6"/>
          <p:cNvCxnSpPr/>
          <p:nvPr/>
        </p:nvCxnSpPr>
        <p:spPr>
          <a:xfrm rot="5400000">
            <a:off x="1929597" y="2500303"/>
            <a:ext cx="5286394" cy="1588"/>
          </a:xfrm>
          <a:prstGeom prst="line">
            <a:avLst/>
          </a:prstGeom>
          <a:ln w="38100">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8" name="Группа 7"/>
          <p:cNvGrpSpPr/>
          <p:nvPr/>
        </p:nvGrpSpPr>
        <p:grpSpPr>
          <a:xfrm>
            <a:off x="1142976" y="2643188"/>
            <a:ext cx="2357454" cy="2214578"/>
            <a:chOff x="5786446" y="1214428"/>
            <a:chExt cx="2572562" cy="2428892"/>
          </a:xfrm>
        </p:grpSpPr>
        <p:cxnSp>
          <p:nvCxnSpPr>
            <p:cNvPr id="9" name="Прямая соединительная линия 8"/>
            <p:cNvCxnSpPr/>
            <p:nvPr/>
          </p:nvCxnSpPr>
          <p:spPr>
            <a:xfrm rot="5400000">
              <a:off x="6571470" y="1571618"/>
              <a:ext cx="715174" cy="79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6930248" y="1570824"/>
              <a:ext cx="285752"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a:off x="5786446" y="1571618"/>
              <a:ext cx="1143008"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072330" y="1571618"/>
              <a:ext cx="1285884"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5465769" y="1892295"/>
              <a:ext cx="642942"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endCxn id="18" idx="2"/>
            </p:cNvCxnSpPr>
            <p:nvPr/>
          </p:nvCxnSpPr>
          <p:spPr>
            <a:xfrm>
              <a:off x="5786446" y="3357568"/>
              <a:ext cx="500066"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10800000">
              <a:off x="6858016" y="3357568"/>
              <a:ext cx="428628"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8108181" y="1821651"/>
              <a:ext cx="500066"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5400000">
              <a:off x="7678759" y="2678907"/>
              <a:ext cx="1358116" cy="79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6286512" y="3071816"/>
              <a:ext cx="571504" cy="571504"/>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p:nvCxnSpPr>
          <p:spPr>
            <a:xfrm rot="5400000">
              <a:off x="5215736" y="2785270"/>
              <a:ext cx="1143008"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8" idx="5"/>
              <a:endCxn id="18" idx="1"/>
            </p:cNvCxnSpPr>
            <p:nvPr/>
          </p:nvCxnSpPr>
          <p:spPr>
            <a:xfrm rot="5400000" flipH="1">
              <a:off x="6370207" y="3155511"/>
              <a:ext cx="404114" cy="404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8" idx="3"/>
              <a:endCxn id="18" idx="7"/>
            </p:cNvCxnSpPr>
            <p:nvPr/>
          </p:nvCxnSpPr>
          <p:spPr>
            <a:xfrm rot="5400000" flipH="1" flipV="1">
              <a:off x="6370207" y="3155511"/>
              <a:ext cx="404114" cy="404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7286644" y="3071816"/>
              <a:ext cx="571504" cy="571504"/>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a:stCxn id="22" idx="5"/>
              <a:endCxn id="22" idx="1"/>
            </p:cNvCxnSpPr>
            <p:nvPr/>
          </p:nvCxnSpPr>
          <p:spPr>
            <a:xfrm rot="5400000" flipH="1">
              <a:off x="7370339" y="3155511"/>
              <a:ext cx="404114" cy="404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22" idx="3"/>
              <a:endCxn id="22" idx="7"/>
            </p:cNvCxnSpPr>
            <p:nvPr/>
          </p:nvCxnSpPr>
          <p:spPr>
            <a:xfrm rot="5400000" flipH="1" flipV="1">
              <a:off x="7370339" y="3155511"/>
              <a:ext cx="404114" cy="40411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7858148" y="3357568"/>
              <a:ext cx="500066"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p:nvPr/>
        </p:nvGrpSpPr>
        <p:grpSpPr>
          <a:xfrm rot="16200000">
            <a:off x="6072197" y="2500311"/>
            <a:ext cx="1964545" cy="2607488"/>
            <a:chOff x="5786446" y="1142990"/>
            <a:chExt cx="2500330" cy="3143272"/>
          </a:xfrm>
        </p:grpSpPr>
        <p:cxnSp>
          <p:nvCxnSpPr>
            <p:cNvPr id="27" name="Прямая соединительная линия 26"/>
            <p:cNvCxnSpPr/>
            <p:nvPr/>
          </p:nvCxnSpPr>
          <p:spPr>
            <a:xfrm rot="5400000">
              <a:off x="6600773" y="1542183"/>
              <a:ext cx="799312" cy="92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6984546" y="1541276"/>
              <a:ext cx="319370" cy="185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flipV="1">
              <a:off x="5857884" y="1571617"/>
              <a:ext cx="1143008" cy="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143768" y="1571618"/>
              <a:ext cx="1071570" cy="15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644364" y="2785138"/>
              <a:ext cx="2428892" cy="185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857884" y="2928940"/>
              <a:ext cx="857256" cy="15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857884" y="4000510"/>
              <a:ext cx="857102" cy="17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5400000">
              <a:off x="7001818" y="2785138"/>
              <a:ext cx="2428892" cy="185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6691533" y="2571750"/>
              <a:ext cx="666549" cy="63874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a:stCxn id="35" idx="5"/>
              <a:endCxn id="35" idx="1"/>
            </p:cNvCxnSpPr>
            <p:nvPr/>
          </p:nvCxnSpPr>
          <p:spPr>
            <a:xfrm rot="5400000" flipH="1">
              <a:off x="6798979" y="2655460"/>
              <a:ext cx="451657" cy="47132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35" idx="3"/>
              <a:endCxn id="35" idx="7"/>
            </p:cNvCxnSpPr>
            <p:nvPr/>
          </p:nvCxnSpPr>
          <p:spPr>
            <a:xfrm rot="5400000" flipH="1" flipV="1">
              <a:off x="6798979" y="2655460"/>
              <a:ext cx="451657" cy="47132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6691533" y="3647522"/>
              <a:ext cx="666549" cy="63874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 name="Прямая соединительная линия 38"/>
            <p:cNvCxnSpPr>
              <a:stCxn id="38" idx="5"/>
              <a:endCxn id="38" idx="1"/>
            </p:cNvCxnSpPr>
            <p:nvPr/>
          </p:nvCxnSpPr>
          <p:spPr>
            <a:xfrm rot="5400000" flipH="1">
              <a:off x="6798979" y="3731232"/>
              <a:ext cx="451657" cy="47132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38" idx="3"/>
              <a:endCxn id="38" idx="7"/>
            </p:cNvCxnSpPr>
            <p:nvPr/>
          </p:nvCxnSpPr>
          <p:spPr>
            <a:xfrm rot="5400000" flipH="1" flipV="1">
              <a:off x="6798979" y="3731232"/>
              <a:ext cx="451657" cy="47132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10800000">
              <a:off x="7358082" y="2928940"/>
              <a:ext cx="857256" cy="15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10800000">
              <a:off x="7358082" y="4000510"/>
              <a:ext cx="857256" cy="15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Овал 42"/>
            <p:cNvSpPr/>
            <p:nvPr/>
          </p:nvSpPr>
          <p:spPr>
            <a:xfrm>
              <a:off x="5786446" y="2857502"/>
              <a:ext cx="142876" cy="1428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8143900" y="2857502"/>
              <a:ext cx="142876" cy="1428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5" name="TextBox 44"/>
          <p:cNvSpPr txBox="1"/>
          <p:nvPr/>
        </p:nvSpPr>
        <p:spPr>
          <a:xfrm>
            <a:off x="500034" y="0"/>
            <a:ext cx="3500462" cy="52322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Последовательное </a:t>
            </a:r>
            <a:endParaRPr lang="ru-RU" sz="2800" b="1" cap="all" dirty="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7" name="Таблица 46"/>
          <p:cNvGraphicFramePr>
            <a:graphicFrameLocks noGrp="1"/>
          </p:cNvGraphicFramePr>
          <p:nvPr/>
        </p:nvGraphicFramePr>
        <p:xfrm>
          <a:off x="142844" y="2643188"/>
          <a:ext cx="8858312" cy="2357454"/>
        </p:xfrm>
        <a:graphic>
          <a:graphicData uri="http://schemas.openxmlformats.org/drawingml/2006/table">
            <a:tbl>
              <a:tblPr firstRow="1" firstCol="1" lastRow="1" lastCol="1" bandRow="1">
                <a:tableStyleId>{E8B1032C-EA38-4F05-BA0D-38AFFFC7BED3}</a:tableStyleId>
              </a:tblPr>
              <a:tblGrid>
                <a:gridCol w="4429156"/>
                <a:gridCol w="4429156"/>
              </a:tblGrid>
              <a:tr h="785818">
                <a:tc>
                  <a:txBody>
                    <a:bodyPr/>
                    <a:lstStyle/>
                    <a:p>
                      <a:endParaRPr lang="ru-RU" dirty="0"/>
                    </a:p>
                  </a:txBody>
                  <a:tcPr/>
                </a:tc>
                <a:tc>
                  <a:txBody>
                    <a:bodyPr/>
                    <a:lstStyle/>
                    <a:p>
                      <a:endParaRPr lang="ru-RU" dirty="0"/>
                    </a:p>
                  </a:txBody>
                  <a:tcPr/>
                </a:tc>
              </a:tr>
              <a:tr h="785818">
                <a:tc>
                  <a:txBody>
                    <a:bodyPr/>
                    <a:lstStyle/>
                    <a:p>
                      <a:endParaRPr lang="ru-RU" dirty="0"/>
                    </a:p>
                  </a:txBody>
                  <a:tcPr/>
                </a:tc>
                <a:tc>
                  <a:txBody>
                    <a:bodyPr/>
                    <a:lstStyle/>
                    <a:p>
                      <a:endParaRPr lang="ru-RU"/>
                    </a:p>
                  </a:txBody>
                  <a:tcPr/>
                </a:tc>
              </a:tr>
              <a:tr h="785818">
                <a:tc>
                  <a:txBody>
                    <a:bodyPr/>
                    <a:lstStyle/>
                    <a:p>
                      <a:endParaRPr lang="ru-RU"/>
                    </a:p>
                  </a:txBody>
                  <a:tcPr/>
                </a:tc>
                <a:tc>
                  <a:txBody>
                    <a:bodyPr/>
                    <a:lstStyle/>
                    <a:p>
                      <a:endParaRPr lang="ru-RU" dirty="0"/>
                    </a:p>
                  </a:txBody>
                  <a:tcPr/>
                </a:tc>
              </a:tr>
            </a:tbl>
          </a:graphicData>
        </a:graphic>
      </p:graphicFrame>
      <p:sp>
        <p:nvSpPr>
          <p:cNvPr id="48" name="TextBox 47"/>
          <p:cNvSpPr txBox="1"/>
          <p:nvPr/>
        </p:nvSpPr>
        <p:spPr>
          <a:xfrm>
            <a:off x="642910" y="3429006"/>
            <a:ext cx="3571900" cy="76944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bg2">
                    <a:lumMod val="50000"/>
                  </a:schemeClr>
                </a:solidFill>
                <a:latin typeface="Century Schoolbook" pitchFamily="18" charset="0"/>
              </a:rPr>
              <a:t>U = U</a:t>
            </a:r>
            <a:r>
              <a:rPr lang="en-US" sz="4400" b="1" baseline="-25000" dirty="0" smtClean="0">
                <a:solidFill>
                  <a:schemeClr val="bg2">
                    <a:lumMod val="50000"/>
                  </a:schemeClr>
                </a:solidFill>
                <a:latin typeface="Century Schoolbook" pitchFamily="18" charset="0"/>
              </a:rPr>
              <a:t>1</a:t>
            </a:r>
            <a:r>
              <a:rPr lang="en-US" sz="4400" b="1" dirty="0" smtClean="0">
                <a:solidFill>
                  <a:schemeClr val="bg2">
                    <a:lumMod val="50000"/>
                  </a:schemeClr>
                </a:solidFill>
                <a:latin typeface="Century Schoolbook" pitchFamily="18" charset="0"/>
              </a:rPr>
              <a:t>+ U</a:t>
            </a:r>
            <a:r>
              <a:rPr lang="en-US" sz="4400" b="1" baseline="-25000" dirty="0" smtClean="0">
                <a:solidFill>
                  <a:schemeClr val="bg2">
                    <a:lumMod val="50000"/>
                  </a:schemeClr>
                </a:solidFill>
                <a:latin typeface="Century Schoolbook" pitchFamily="18" charset="0"/>
              </a:rPr>
              <a:t>2</a:t>
            </a:r>
            <a:r>
              <a:rPr lang="en-US" sz="4400" b="1" dirty="0" smtClean="0">
                <a:solidFill>
                  <a:schemeClr val="bg2">
                    <a:lumMod val="50000"/>
                  </a:schemeClr>
                </a:solidFill>
                <a:latin typeface="Century Schoolbook" pitchFamily="18" charset="0"/>
              </a:rPr>
              <a:t>   </a:t>
            </a:r>
            <a:endParaRPr lang="ru-RU" sz="4400" b="1" dirty="0">
              <a:solidFill>
                <a:schemeClr val="bg2">
                  <a:lumMod val="50000"/>
                </a:schemeClr>
              </a:solidFill>
              <a:latin typeface="Century Schoolbook" pitchFamily="18" charset="0"/>
            </a:endParaRPr>
          </a:p>
        </p:txBody>
      </p:sp>
      <p:sp>
        <p:nvSpPr>
          <p:cNvPr id="49" name="TextBox 48"/>
          <p:cNvSpPr txBox="1"/>
          <p:nvPr/>
        </p:nvSpPr>
        <p:spPr>
          <a:xfrm>
            <a:off x="642910" y="4214824"/>
            <a:ext cx="3571900" cy="76944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bg2">
                    <a:lumMod val="50000"/>
                  </a:schemeClr>
                </a:solidFill>
                <a:latin typeface="Century Schoolbook" pitchFamily="18" charset="0"/>
              </a:rPr>
              <a:t>R = R</a:t>
            </a:r>
            <a:r>
              <a:rPr lang="en-US" sz="4400" b="1" baseline="-25000" dirty="0" smtClean="0">
                <a:solidFill>
                  <a:schemeClr val="bg2">
                    <a:lumMod val="50000"/>
                  </a:schemeClr>
                </a:solidFill>
                <a:latin typeface="Century Schoolbook" pitchFamily="18" charset="0"/>
              </a:rPr>
              <a:t>1</a:t>
            </a:r>
            <a:r>
              <a:rPr lang="en-US" sz="4400" b="1" dirty="0" smtClean="0">
                <a:solidFill>
                  <a:schemeClr val="bg2">
                    <a:lumMod val="50000"/>
                  </a:schemeClr>
                </a:solidFill>
                <a:latin typeface="Century Schoolbook" pitchFamily="18" charset="0"/>
              </a:rPr>
              <a:t>+ R</a:t>
            </a:r>
            <a:r>
              <a:rPr lang="en-US" sz="4400" b="1" baseline="-25000" dirty="0" smtClean="0">
                <a:solidFill>
                  <a:schemeClr val="bg2">
                    <a:lumMod val="50000"/>
                  </a:schemeClr>
                </a:solidFill>
                <a:latin typeface="Century Schoolbook" pitchFamily="18" charset="0"/>
              </a:rPr>
              <a:t>2</a:t>
            </a:r>
            <a:r>
              <a:rPr lang="en-US" sz="4400" b="1" dirty="0" smtClean="0">
                <a:solidFill>
                  <a:schemeClr val="bg2">
                    <a:lumMod val="50000"/>
                  </a:schemeClr>
                </a:solidFill>
                <a:latin typeface="Century Schoolbook" pitchFamily="18" charset="0"/>
              </a:rPr>
              <a:t>   </a:t>
            </a:r>
            <a:endParaRPr lang="ru-RU" sz="4400" b="1" dirty="0">
              <a:solidFill>
                <a:schemeClr val="bg2">
                  <a:lumMod val="50000"/>
                </a:schemeClr>
              </a:solidFill>
              <a:latin typeface="Century Schoolbook" pitchFamily="18" charset="0"/>
            </a:endParaRPr>
          </a:p>
        </p:txBody>
      </p:sp>
      <p:sp>
        <p:nvSpPr>
          <p:cNvPr id="50" name="TextBox 49"/>
          <p:cNvSpPr txBox="1"/>
          <p:nvPr/>
        </p:nvSpPr>
        <p:spPr>
          <a:xfrm>
            <a:off x="857224" y="2643188"/>
            <a:ext cx="3786214" cy="76944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bg2">
                    <a:lumMod val="50000"/>
                  </a:schemeClr>
                </a:solidFill>
                <a:latin typeface="Century Schoolbook" pitchFamily="18" charset="0"/>
              </a:rPr>
              <a:t>I = I</a:t>
            </a:r>
            <a:r>
              <a:rPr lang="en-US" sz="4400" b="1" baseline="-25000" dirty="0" smtClean="0">
                <a:solidFill>
                  <a:schemeClr val="bg2">
                    <a:lumMod val="50000"/>
                  </a:schemeClr>
                </a:solidFill>
                <a:latin typeface="Century Schoolbook" pitchFamily="18" charset="0"/>
              </a:rPr>
              <a:t>1</a:t>
            </a:r>
            <a:r>
              <a:rPr lang="en-US" sz="4400" b="1" dirty="0" smtClean="0">
                <a:solidFill>
                  <a:schemeClr val="bg2">
                    <a:lumMod val="50000"/>
                  </a:schemeClr>
                </a:solidFill>
                <a:latin typeface="Century Schoolbook" pitchFamily="18" charset="0"/>
              </a:rPr>
              <a:t>= I</a:t>
            </a:r>
            <a:r>
              <a:rPr lang="en-US" sz="4400" b="1" baseline="-25000" dirty="0" smtClean="0">
                <a:solidFill>
                  <a:schemeClr val="bg2">
                    <a:lumMod val="50000"/>
                  </a:schemeClr>
                </a:solidFill>
                <a:latin typeface="Century Schoolbook" pitchFamily="18" charset="0"/>
              </a:rPr>
              <a:t>2</a:t>
            </a:r>
            <a:r>
              <a:rPr lang="en-US" sz="4400" b="1" dirty="0" smtClean="0">
                <a:solidFill>
                  <a:schemeClr val="bg2">
                    <a:lumMod val="50000"/>
                  </a:schemeClr>
                </a:solidFill>
                <a:latin typeface="Century Schoolbook" pitchFamily="18" charset="0"/>
              </a:rPr>
              <a:t>   </a:t>
            </a:r>
            <a:endParaRPr lang="ru-RU" sz="4400" b="1" dirty="0">
              <a:solidFill>
                <a:schemeClr val="bg2">
                  <a:lumMod val="50000"/>
                </a:schemeClr>
              </a:solidFill>
              <a:latin typeface="Century Schoolbook" pitchFamily="18" charset="0"/>
            </a:endParaRPr>
          </a:p>
        </p:txBody>
      </p:sp>
      <p:sp>
        <p:nvSpPr>
          <p:cNvPr id="51" name="TextBox 50"/>
          <p:cNvSpPr txBox="1"/>
          <p:nvPr/>
        </p:nvSpPr>
        <p:spPr>
          <a:xfrm>
            <a:off x="5072066" y="2643188"/>
            <a:ext cx="3571900" cy="76944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accent1">
                    <a:lumMod val="75000"/>
                  </a:schemeClr>
                </a:solidFill>
                <a:latin typeface="Century Schoolbook" pitchFamily="18" charset="0"/>
              </a:rPr>
              <a:t>U = U</a:t>
            </a:r>
            <a:r>
              <a:rPr lang="en-US" sz="4400" b="1" baseline="-25000" dirty="0" smtClean="0">
                <a:solidFill>
                  <a:schemeClr val="accent1">
                    <a:lumMod val="75000"/>
                  </a:schemeClr>
                </a:solidFill>
                <a:latin typeface="Century Schoolbook" pitchFamily="18" charset="0"/>
              </a:rPr>
              <a:t>1</a:t>
            </a:r>
            <a:r>
              <a:rPr lang="en-US" sz="4400" b="1" dirty="0" smtClean="0">
                <a:solidFill>
                  <a:schemeClr val="accent1">
                    <a:lumMod val="75000"/>
                  </a:schemeClr>
                </a:solidFill>
                <a:latin typeface="Century Schoolbook" pitchFamily="18" charset="0"/>
              </a:rPr>
              <a:t>= U</a:t>
            </a:r>
            <a:r>
              <a:rPr lang="en-US" sz="4400" b="1" baseline="-25000" dirty="0" smtClean="0">
                <a:solidFill>
                  <a:schemeClr val="accent1">
                    <a:lumMod val="75000"/>
                  </a:schemeClr>
                </a:solidFill>
                <a:latin typeface="Century Schoolbook" pitchFamily="18" charset="0"/>
              </a:rPr>
              <a:t>2</a:t>
            </a:r>
            <a:endParaRPr lang="ru-RU" sz="4400" b="1" dirty="0">
              <a:solidFill>
                <a:schemeClr val="accent1">
                  <a:lumMod val="75000"/>
                </a:schemeClr>
              </a:solidFill>
              <a:latin typeface="Century Schoolbook" pitchFamily="18" charset="0"/>
            </a:endParaRPr>
          </a:p>
        </p:txBody>
      </p:sp>
      <p:sp>
        <p:nvSpPr>
          <p:cNvPr id="52" name="TextBox 51"/>
          <p:cNvSpPr txBox="1"/>
          <p:nvPr/>
        </p:nvSpPr>
        <p:spPr>
          <a:xfrm>
            <a:off x="5286380" y="3429006"/>
            <a:ext cx="3786214" cy="76944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dirty="0" smtClean="0">
                <a:solidFill>
                  <a:schemeClr val="accent1">
                    <a:lumMod val="75000"/>
                  </a:schemeClr>
                </a:solidFill>
                <a:latin typeface="Century Schoolbook" pitchFamily="18" charset="0"/>
              </a:rPr>
              <a:t>I = I</a:t>
            </a:r>
            <a:r>
              <a:rPr lang="en-US" sz="4400" b="1" baseline="-25000" dirty="0" smtClean="0">
                <a:solidFill>
                  <a:schemeClr val="accent1">
                    <a:lumMod val="75000"/>
                  </a:schemeClr>
                </a:solidFill>
                <a:latin typeface="Century Schoolbook" pitchFamily="18" charset="0"/>
              </a:rPr>
              <a:t>1</a:t>
            </a:r>
            <a:r>
              <a:rPr lang="en-US" sz="4400" b="1" dirty="0" smtClean="0">
                <a:solidFill>
                  <a:schemeClr val="accent1">
                    <a:lumMod val="75000"/>
                  </a:schemeClr>
                </a:solidFill>
                <a:latin typeface="Century Schoolbook" pitchFamily="18" charset="0"/>
              </a:rPr>
              <a:t>+ I</a:t>
            </a:r>
            <a:r>
              <a:rPr lang="en-US" sz="4400" b="1" baseline="-25000" dirty="0" smtClean="0">
                <a:solidFill>
                  <a:schemeClr val="accent1">
                    <a:lumMod val="75000"/>
                  </a:schemeClr>
                </a:solidFill>
                <a:latin typeface="Century Schoolbook" pitchFamily="18" charset="0"/>
              </a:rPr>
              <a:t>2</a:t>
            </a:r>
            <a:r>
              <a:rPr lang="en-US" sz="4400" b="1" dirty="0" smtClean="0">
                <a:solidFill>
                  <a:schemeClr val="accent1">
                    <a:lumMod val="75000"/>
                  </a:schemeClr>
                </a:solidFill>
                <a:latin typeface="Century Schoolbook" pitchFamily="18" charset="0"/>
              </a:rPr>
              <a:t>   </a:t>
            </a:r>
            <a:endParaRPr lang="ru-RU" sz="4400" b="1" dirty="0">
              <a:solidFill>
                <a:schemeClr val="accent1">
                  <a:lumMod val="75000"/>
                </a:schemeClr>
              </a:solidFill>
              <a:latin typeface="Century Schoolbook" pitchFamily="18" charset="0"/>
            </a:endParaRPr>
          </a:p>
        </p:txBody>
      </p:sp>
      <p:sp>
        <p:nvSpPr>
          <p:cNvPr id="53" name="TextBox 52"/>
          <p:cNvSpPr txBox="1"/>
          <p:nvPr/>
        </p:nvSpPr>
        <p:spPr>
          <a:xfrm>
            <a:off x="5072066" y="4214824"/>
            <a:ext cx="3714776" cy="769441"/>
          </a:xfrm>
          <a:prstGeom prst="rect">
            <a:avLst/>
          </a:prstGeom>
          <a:noFill/>
          <a:ln w="38100">
            <a:noFill/>
          </a:ln>
        </p:spPr>
        <p:txBody>
          <a:bodyPr wrap="square" rtlCol="0">
            <a:spAutoFit/>
            <a:scene3d>
              <a:camera prst="orthographicFront"/>
              <a:lightRig rig="threePt" dir="t"/>
            </a:scene3d>
            <a:sp3d extrusionH="57150">
              <a:bevelT w="38100" h="38100"/>
            </a:sp3d>
          </a:bodyPr>
          <a:lstStyle/>
          <a:p>
            <a:r>
              <a:rPr lang="en-US" sz="4400" b="1" baseline="30000" dirty="0" smtClean="0">
                <a:solidFill>
                  <a:schemeClr val="accent1">
                    <a:lumMod val="75000"/>
                  </a:schemeClr>
                </a:solidFill>
                <a:latin typeface="Century Schoolbook" pitchFamily="18" charset="0"/>
              </a:rPr>
              <a:t>1</a:t>
            </a:r>
            <a:r>
              <a:rPr lang="en-US" sz="4400" b="1" dirty="0" smtClean="0">
                <a:solidFill>
                  <a:schemeClr val="accent1">
                    <a:lumMod val="75000"/>
                  </a:schemeClr>
                </a:solidFill>
                <a:latin typeface="Century Schoolbook" pitchFamily="18" charset="0"/>
              </a:rPr>
              <a:t>/</a:t>
            </a:r>
            <a:r>
              <a:rPr lang="en-US" sz="4400" b="1" baseline="-25000" dirty="0" smtClean="0">
                <a:solidFill>
                  <a:schemeClr val="accent1">
                    <a:lumMod val="75000"/>
                  </a:schemeClr>
                </a:solidFill>
                <a:latin typeface="Century Schoolbook" pitchFamily="18" charset="0"/>
              </a:rPr>
              <a:t>R</a:t>
            </a:r>
            <a:r>
              <a:rPr lang="en-US" sz="4400" b="1" dirty="0" smtClean="0">
                <a:solidFill>
                  <a:schemeClr val="accent1">
                    <a:lumMod val="75000"/>
                  </a:schemeClr>
                </a:solidFill>
                <a:latin typeface="Century Schoolbook" pitchFamily="18" charset="0"/>
              </a:rPr>
              <a:t> = </a:t>
            </a:r>
            <a:r>
              <a:rPr lang="en-US" sz="4400" b="1" baseline="30000" dirty="0" smtClean="0">
                <a:solidFill>
                  <a:schemeClr val="accent1">
                    <a:lumMod val="75000"/>
                  </a:schemeClr>
                </a:solidFill>
                <a:latin typeface="Century Schoolbook" pitchFamily="18" charset="0"/>
              </a:rPr>
              <a:t>1</a:t>
            </a:r>
            <a:r>
              <a:rPr lang="en-US" sz="4400" b="1" dirty="0" smtClean="0">
                <a:solidFill>
                  <a:schemeClr val="accent1">
                    <a:lumMod val="75000"/>
                  </a:schemeClr>
                </a:solidFill>
                <a:latin typeface="Century Schoolbook" pitchFamily="18" charset="0"/>
              </a:rPr>
              <a:t>/</a:t>
            </a:r>
            <a:r>
              <a:rPr lang="en-US" sz="4400" b="1" baseline="-25000" dirty="0" smtClean="0">
                <a:solidFill>
                  <a:schemeClr val="accent1">
                    <a:lumMod val="75000"/>
                  </a:schemeClr>
                </a:solidFill>
                <a:latin typeface="Century Schoolbook" pitchFamily="18" charset="0"/>
              </a:rPr>
              <a:t>R</a:t>
            </a:r>
            <a:r>
              <a:rPr lang="en-US" sz="3600" b="1" baseline="-32000" dirty="0" smtClean="0">
                <a:solidFill>
                  <a:schemeClr val="accent1">
                    <a:lumMod val="75000"/>
                  </a:schemeClr>
                </a:solidFill>
                <a:latin typeface="Century Schoolbook" pitchFamily="18" charset="0"/>
              </a:rPr>
              <a:t>1</a:t>
            </a:r>
            <a:r>
              <a:rPr lang="en-US" sz="4400" b="1" dirty="0" smtClean="0">
                <a:solidFill>
                  <a:schemeClr val="accent1">
                    <a:lumMod val="75000"/>
                  </a:schemeClr>
                </a:solidFill>
                <a:latin typeface="Century Schoolbook" pitchFamily="18" charset="0"/>
              </a:rPr>
              <a:t>+</a:t>
            </a:r>
            <a:r>
              <a:rPr lang="en-US" sz="4400" b="1" baseline="30000" dirty="0" smtClean="0">
                <a:solidFill>
                  <a:schemeClr val="accent1">
                    <a:lumMod val="75000"/>
                  </a:schemeClr>
                </a:solidFill>
                <a:latin typeface="Century Schoolbook" pitchFamily="18" charset="0"/>
              </a:rPr>
              <a:t> 1</a:t>
            </a:r>
            <a:r>
              <a:rPr lang="en-US" sz="4400" b="1" dirty="0" smtClean="0">
                <a:solidFill>
                  <a:schemeClr val="accent1">
                    <a:lumMod val="75000"/>
                  </a:schemeClr>
                </a:solidFill>
                <a:latin typeface="Century Schoolbook" pitchFamily="18" charset="0"/>
              </a:rPr>
              <a:t>/</a:t>
            </a:r>
            <a:r>
              <a:rPr lang="en-US" sz="4400" b="1" baseline="-25000" dirty="0" smtClean="0">
                <a:solidFill>
                  <a:schemeClr val="accent1">
                    <a:lumMod val="75000"/>
                  </a:schemeClr>
                </a:solidFill>
                <a:latin typeface="Century Schoolbook" pitchFamily="18" charset="0"/>
              </a:rPr>
              <a:t>R</a:t>
            </a:r>
            <a:r>
              <a:rPr lang="en-US" sz="4400" b="1" baseline="-32000" dirty="0" smtClean="0">
                <a:solidFill>
                  <a:schemeClr val="accent1">
                    <a:lumMod val="75000"/>
                  </a:schemeClr>
                </a:solidFill>
                <a:latin typeface="Century Schoolbook" pitchFamily="18" charset="0"/>
              </a:rPr>
              <a:t>2</a:t>
            </a:r>
            <a:r>
              <a:rPr lang="en-US" sz="4400" b="1" dirty="0" smtClean="0">
                <a:solidFill>
                  <a:schemeClr val="accent1">
                    <a:lumMod val="75000"/>
                  </a:schemeClr>
                </a:solidFill>
                <a:latin typeface="Century Schoolbook" pitchFamily="18" charset="0"/>
              </a:rPr>
              <a:t>     </a:t>
            </a:r>
            <a:endParaRPr lang="ru-RU" sz="4400" b="1" dirty="0">
              <a:solidFill>
                <a:schemeClr val="accent1">
                  <a:lumMod val="75000"/>
                </a:schemeClr>
              </a:solidFill>
              <a:latin typeface="Century Schoolbook" pitchFamily="18" charset="0"/>
            </a:endParaRPr>
          </a:p>
        </p:txBody>
      </p:sp>
      <p:sp>
        <p:nvSpPr>
          <p:cNvPr id="54" name="TextBox 53"/>
          <p:cNvSpPr txBox="1"/>
          <p:nvPr/>
        </p:nvSpPr>
        <p:spPr>
          <a:xfrm>
            <a:off x="1714480" y="3929072"/>
            <a:ext cx="500066"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bg2">
                    <a:lumMod val="50000"/>
                  </a:schemeClr>
                </a:solidFill>
                <a:latin typeface="Century Schoolbook" pitchFamily="18" charset="0"/>
              </a:rPr>
              <a:t>R</a:t>
            </a:r>
            <a:r>
              <a:rPr lang="en-US" sz="2000" b="1" baseline="-25000" dirty="0" smtClean="0">
                <a:solidFill>
                  <a:schemeClr val="bg2">
                    <a:lumMod val="50000"/>
                  </a:schemeClr>
                </a:solidFill>
              </a:rPr>
              <a:t>1</a:t>
            </a:r>
            <a:r>
              <a:rPr lang="en-US" sz="2000" b="1" dirty="0" smtClean="0">
                <a:solidFill>
                  <a:schemeClr val="bg2">
                    <a:lumMod val="50000"/>
                  </a:schemeClr>
                </a:solidFill>
              </a:rPr>
              <a:t> </a:t>
            </a:r>
            <a:endParaRPr lang="ru-RU" sz="2000" b="1" dirty="0">
              <a:solidFill>
                <a:schemeClr val="bg2">
                  <a:lumMod val="50000"/>
                </a:schemeClr>
              </a:solidFill>
            </a:endParaRPr>
          </a:p>
        </p:txBody>
      </p:sp>
      <p:sp>
        <p:nvSpPr>
          <p:cNvPr id="55" name="TextBox 54"/>
          <p:cNvSpPr txBox="1"/>
          <p:nvPr/>
        </p:nvSpPr>
        <p:spPr>
          <a:xfrm>
            <a:off x="2571736" y="3929072"/>
            <a:ext cx="500066"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bg2">
                    <a:lumMod val="50000"/>
                  </a:schemeClr>
                </a:solidFill>
                <a:latin typeface="Century Schoolbook" pitchFamily="18" charset="0"/>
              </a:rPr>
              <a:t>R</a:t>
            </a:r>
            <a:r>
              <a:rPr lang="ru-RU" sz="2000" b="1" baseline="-25000" dirty="0" smtClean="0">
                <a:solidFill>
                  <a:schemeClr val="bg2">
                    <a:lumMod val="50000"/>
                  </a:schemeClr>
                </a:solidFill>
              </a:rPr>
              <a:t>2</a:t>
            </a:r>
            <a:r>
              <a:rPr lang="en-US" sz="2000" b="1" dirty="0" smtClean="0">
                <a:solidFill>
                  <a:schemeClr val="bg2">
                    <a:lumMod val="50000"/>
                  </a:schemeClr>
                </a:solidFill>
              </a:rPr>
              <a:t> </a:t>
            </a:r>
            <a:endParaRPr lang="ru-RU" sz="2000" b="1" dirty="0">
              <a:solidFill>
                <a:schemeClr val="bg2">
                  <a:lumMod val="50000"/>
                </a:schemeClr>
              </a:solidFill>
            </a:endParaRPr>
          </a:p>
        </p:txBody>
      </p:sp>
      <p:sp>
        <p:nvSpPr>
          <p:cNvPr id="56" name="TextBox 55"/>
          <p:cNvSpPr txBox="1"/>
          <p:nvPr/>
        </p:nvSpPr>
        <p:spPr>
          <a:xfrm>
            <a:off x="8215338" y="3286130"/>
            <a:ext cx="500066"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tx2">
                    <a:lumMod val="60000"/>
                    <a:lumOff val="40000"/>
                  </a:schemeClr>
                </a:solidFill>
                <a:latin typeface="Century Schoolbook" pitchFamily="18" charset="0"/>
              </a:rPr>
              <a:t>R</a:t>
            </a:r>
            <a:r>
              <a:rPr lang="ru-RU" sz="2000" b="1" baseline="-25000" dirty="0" smtClean="0">
                <a:solidFill>
                  <a:schemeClr val="tx2">
                    <a:lumMod val="60000"/>
                    <a:lumOff val="40000"/>
                  </a:schemeClr>
                </a:solidFill>
              </a:rPr>
              <a:t>2</a:t>
            </a:r>
            <a:r>
              <a:rPr lang="en-US" sz="2000" b="1" dirty="0" smtClean="0">
                <a:solidFill>
                  <a:schemeClr val="tx2">
                    <a:lumMod val="60000"/>
                    <a:lumOff val="40000"/>
                  </a:schemeClr>
                </a:solidFill>
              </a:rPr>
              <a:t> </a:t>
            </a:r>
            <a:endParaRPr lang="ru-RU" sz="2000" b="1" dirty="0">
              <a:solidFill>
                <a:schemeClr val="tx2">
                  <a:lumMod val="60000"/>
                  <a:lumOff val="40000"/>
                </a:schemeClr>
              </a:solidFill>
            </a:endParaRPr>
          </a:p>
        </p:txBody>
      </p:sp>
      <p:sp>
        <p:nvSpPr>
          <p:cNvPr id="57" name="TextBox 56"/>
          <p:cNvSpPr txBox="1"/>
          <p:nvPr/>
        </p:nvSpPr>
        <p:spPr>
          <a:xfrm>
            <a:off x="7358082" y="3286130"/>
            <a:ext cx="500066" cy="400110"/>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tx2">
                    <a:lumMod val="60000"/>
                    <a:lumOff val="40000"/>
                  </a:schemeClr>
                </a:solidFill>
                <a:latin typeface="Century Schoolbook" pitchFamily="18" charset="0"/>
              </a:rPr>
              <a:t>R</a:t>
            </a:r>
            <a:r>
              <a:rPr lang="en-US" sz="2000" b="1" baseline="-25000" dirty="0" smtClean="0">
                <a:solidFill>
                  <a:schemeClr val="tx2">
                    <a:lumMod val="60000"/>
                    <a:lumOff val="40000"/>
                  </a:schemeClr>
                </a:solidFill>
              </a:rPr>
              <a:t>1</a:t>
            </a:r>
            <a:r>
              <a:rPr lang="en-US" sz="2000" b="1" dirty="0" smtClean="0">
                <a:solidFill>
                  <a:schemeClr val="tx2">
                    <a:lumMod val="60000"/>
                    <a:lumOff val="40000"/>
                  </a:schemeClr>
                </a:solidFill>
              </a:rPr>
              <a:t> </a:t>
            </a:r>
            <a:endParaRPr lang="ru-RU" sz="2000" b="1" dirty="0">
              <a:solidFill>
                <a:schemeClr val="tx2">
                  <a:lumMod val="60000"/>
                  <a:lumOff val="40000"/>
                </a:schemeClr>
              </a:solidFill>
            </a:endParaRPr>
          </a:p>
        </p:txBody>
      </p:sp>
      <p:pic>
        <p:nvPicPr>
          <p:cNvPr id="58" name="Picture 2"/>
          <p:cNvPicPr>
            <a:picLocks noChangeAspect="1" noChangeArrowheads="1"/>
          </p:cNvPicPr>
          <p:nvPr/>
        </p:nvPicPr>
        <p:blipFill>
          <a:blip r:embed="rId4" cstate="print">
            <a:clrChange>
              <a:clrFrom>
                <a:srgbClr val="000000"/>
              </a:clrFrom>
              <a:clrTo>
                <a:srgbClr val="000000">
                  <a:alpha val="0"/>
                </a:srgbClr>
              </a:clrTo>
            </a:clrChange>
          </a:blip>
          <a:srcRect l="4934" t="15790" r="11184" b="7894"/>
          <a:stretch>
            <a:fillRect/>
          </a:stretch>
        </p:blipFill>
        <p:spPr bwMode="auto">
          <a:xfrm>
            <a:off x="4675462" y="214296"/>
            <a:ext cx="4397132" cy="2500330"/>
          </a:xfrm>
          <a:prstGeom prst="rect">
            <a:avLst/>
          </a:prstGeom>
          <a:noFill/>
          <a:ln w="9525">
            <a:noFill/>
            <a:miter lim="800000"/>
            <a:headEnd/>
            <a:tailEnd/>
          </a:ln>
          <a:effectLst/>
        </p:spPr>
      </p:pic>
      <p:sp>
        <p:nvSpPr>
          <p:cNvPr id="46" name="TextBox 45"/>
          <p:cNvSpPr txBox="1"/>
          <p:nvPr/>
        </p:nvSpPr>
        <p:spPr>
          <a:xfrm>
            <a:off x="5500694" y="0"/>
            <a:ext cx="2857520" cy="52322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Параллельное </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6"/>
                                        </p:tgtEl>
                                      </p:cBhvr>
                                    </p:animEffect>
                                    <p:set>
                                      <p:cBhvr>
                                        <p:cTn id="10" dur="1" fill="hold">
                                          <p:stCondLst>
                                            <p:cond delay="19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4"/>
                                        </p:tgtEl>
                                      </p:cBhvr>
                                    </p:animEffect>
                                    <p:set>
                                      <p:cBhvr>
                                        <p:cTn id="13" dur="1" fill="hold">
                                          <p:stCondLst>
                                            <p:cond delay="999"/>
                                          </p:stCondLst>
                                        </p:cTn>
                                        <p:tgtEl>
                                          <p:spTgt spid="5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55"/>
                                        </p:tgtEl>
                                      </p:cBhvr>
                                    </p:animEffect>
                                    <p:set>
                                      <p:cBhvr>
                                        <p:cTn id="16" dur="1" fill="hold">
                                          <p:stCondLst>
                                            <p:cond delay="999"/>
                                          </p:stCondLst>
                                        </p:cTn>
                                        <p:tgtEl>
                                          <p:spTgt spid="5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56"/>
                                        </p:tgtEl>
                                      </p:cBhvr>
                                    </p:animEffect>
                                    <p:set>
                                      <p:cBhvr>
                                        <p:cTn id="19" dur="1" fill="hold">
                                          <p:stCondLst>
                                            <p:cond delay="999"/>
                                          </p:stCondLst>
                                        </p:cTn>
                                        <p:tgtEl>
                                          <p:spTgt spid="5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57"/>
                                        </p:tgtEl>
                                      </p:cBhvr>
                                    </p:animEffect>
                                    <p:set>
                                      <p:cBhvr>
                                        <p:cTn id="22" dur="1" fill="hold">
                                          <p:stCondLst>
                                            <p:cond delay="999"/>
                                          </p:stCondLst>
                                        </p:cTn>
                                        <p:tgtEl>
                                          <p:spTgt spid="5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2000"/>
                                        <p:tgtEl>
                                          <p:spTgt spid="5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2000"/>
                                        <p:tgtEl>
                                          <p:spTgt spid="4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0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2000"/>
                                        <p:tgtEl>
                                          <p:spTgt spid="5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000"/>
                                        <p:tgtEl>
                                          <p:spTgt spid="52"/>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 name="Овал 121"/>
          <p:cNvSpPr/>
          <p:nvPr/>
        </p:nvSpPr>
        <p:spPr>
          <a:xfrm>
            <a:off x="7429520" y="137594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Овал 98"/>
          <p:cNvSpPr/>
          <p:nvPr/>
        </p:nvSpPr>
        <p:spPr>
          <a:xfrm>
            <a:off x="5286380" y="1129763"/>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786182" y="2285998"/>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p:cNvSpPr txBox="1"/>
          <p:nvPr/>
        </p:nvSpPr>
        <p:spPr>
          <a:xfrm>
            <a:off x="179512" y="446350"/>
            <a:ext cx="4896544" cy="1477328"/>
          </a:xfrm>
          <a:prstGeom prst="rect">
            <a:avLst/>
          </a:prstGeom>
          <a:noFill/>
        </p:spPr>
        <p:txBody>
          <a:bodyPr wrap="square" rtlCol="0">
            <a:spAutoFit/>
          </a:bodyPr>
          <a:lstStyle/>
          <a:p>
            <a:r>
              <a:rPr lang="ru-RU" dirty="0" smtClean="0">
                <a:solidFill>
                  <a:schemeClr val="tx2">
                    <a:lumMod val="60000"/>
                    <a:lumOff val="40000"/>
                  </a:schemeClr>
                </a:solidFill>
              </a:rPr>
              <a:t>Начертите схему электрической цепи. </a:t>
            </a:r>
          </a:p>
          <a:p>
            <a:r>
              <a:rPr lang="ru-RU" dirty="0" smtClean="0">
                <a:solidFill>
                  <a:schemeClr val="accent1">
                    <a:lumMod val="40000"/>
                    <a:lumOff val="60000"/>
                  </a:schemeClr>
                </a:solidFill>
              </a:rPr>
              <a:t>Как соединены лампы 2 и 3, и как к ним подключена лампа 1? </a:t>
            </a:r>
          </a:p>
          <a:p>
            <a:r>
              <a:rPr lang="ru-RU" dirty="0" smtClean="0">
                <a:solidFill>
                  <a:srgbClr val="FFC000"/>
                </a:solidFill>
              </a:rPr>
              <a:t>Рассчитайте силу тока и напряжение в каждой лампе. </a:t>
            </a:r>
            <a:endParaRPr lang="ru-RU" dirty="0">
              <a:solidFill>
                <a:srgbClr val="FFC000"/>
              </a:solidFill>
            </a:endParaRPr>
          </a:p>
        </p:txBody>
      </p:sp>
      <p:sp>
        <p:nvSpPr>
          <p:cNvPr id="138" name="Прямоугольник 137"/>
          <p:cNvSpPr/>
          <p:nvPr/>
        </p:nvSpPr>
        <p:spPr>
          <a:xfrm>
            <a:off x="179512" y="483518"/>
            <a:ext cx="468052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spc="50" dirty="0" smtClean="0">
                <a:ln w="13500">
                  <a:solidFill>
                    <a:schemeClr val="accent1">
                      <a:shade val="2500"/>
                      <a:alpha val="6500"/>
                    </a:schemeClr>
                  </a:solidFill>
                  <a:prstDash val="solid"/>
                </a:ln>
                <a:solidFill>
                  <a:schemeClr val="tx1">
                    <a:lumMod val="75000"/>
                    <a:lumOff val="25000"/>
                  </a:schemeClr>
                </a:solidFill>
                <a:effectLst>
                  <a:innerShdw blurRad="50900" dist="38500" dir="13500000">
                    <a:srgbClr val="000000">
                      <a:alpha val="60000"/>
                    </a:srgbClr>
                  </a:innerShdw>
                </a:effectLst>
              </a:rPr>
              <a:t>задание</a:t>
            </a:r>
            <a:endParaRPr lang="ru-RU" sz="6000" spc="50" dirty="0">
              <a:ln w="13500">
                <a:solidFill>
                  <a:schemeClr val="accent1">
                    <a:shade val="2500"/>
                    <a:alpha val="6500"/>
                  </a:schemeClr>
                </a:solidFill>
                <a:prstDash val="solid"/>
              </a:ln>
              <a:solidFill>
                <a:schemeClr val="tx1">
                  <a:lumMod val="75000"/>
                  <a:lumOff val="25000"/>
                </a:schemeClr>
              </a:solidFill>
              <a:effectLst>
                <a:innerShdw blurRad="50900" dist="38500" dir="13500000">
                  <a:srgbClr val="000000">
                    <a:alpha val="60000"/>
                  </a:srgbClr>
                </a:innerShdw>
              </a:effectLst>
            </a:endParaRPr>
          </a:p>
        </p:txBody>
      </p:sp>
      <p:sp>
        <p:nvSpPr>
          <p:cNvPr id="79" name="Полилиния 78"/>
          <p:cNvSpPr/>
          <p:nvPr/>
        </p:nvSpPr>
        <p:spPr>
          <a:xfrm>
            <a:off x="5500694" y="1090040"/>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0" name="Скругленный прямоугольник 79"/>
          <p:cNvSpPr/>
          <p:nvPr/>
        </p:nvSpPr>
        <p:spPr>
          <a:xfrm>
            <a:off x="4786314" y="2701399"/>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олилиния 82"/>
          <p:cNvSpPr/>
          <p:nvPr/>
        </p:nvSpPr>
        <p:spPr>
          <a:xfrm>
            <a:off x="5500694" y="2272771"/>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Скругленный прямоугольник 83"/>
          <p:cNvSpPr/>
          <p:nvPr/>
        </p:nvSpPr>
        <p:spPr>
          <a:xfrm rot="5652305">
            <a:off x="6059583" y="2428262"/>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олилиния 84"/>
          <p:cNvSpPr/>
          <p:nvPr/>
        </p:nvSpPr>
        <p:spPr>
          <a:xfrm>
            <a:off x="5052961" y="1629829"/>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6" name="Арка 85"/>
          <p:cNvSpPr/>
          <p:nvPr/>
        </p:nvSpPr>
        <p:spPr>
          <a:xfrm>
            <a:off x="5286380" y="1415515"/>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7" name="Скругленный прямоугольник 86"/>
          <p:cNvSpPr/>
          <p:nvPr/>
        </p:nvSpPr>
        <p:spPr>
          <a:xfrm rot="5652305">
            <a:off x="5059451" y="2260156"/>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rot="10800000">
            <a:off x="5572132" y="1987018"/>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5429256" y="1844143"/>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5429256" y="1272639"/>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олилиния 90"/>
          <p:cNvSpPr/>
          <p:nvPr/>
        </p:nvSpPr>
        <p:spPr>
          <a:xfrm>
            <a:off x="5500694" y="1175068"/>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2" name="Полилиния 91"/>
          <p:cNvSpPr/>
          <p:nvPr/>
        </p:nvSpPr>
        <p:spPr>
          <a:xfrm>
            <a:off x="5778103" y="1179250"/>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3" name="Арка 92"/>
          <p:cNvSpPr/>
          <p:nvPr/>
        </p:nvSpPr>
        <p:spPr>
          <a:xfrm>
            <a:off x="5429256" y="1629829"/>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4" name="Арка 93"/>
          <p:cNvSpPr/>
          <p:nvPr/>
        </p:nvSpPr>
        <p:spPr>
          <a:xfrm>
            <a:off x="5429256" y="1701267"/>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5" name="Арка 94"/>
          <p:cNvSpPr/>
          <p:nvPr/>
        </p:nvSpPr>
        <p:spPr>
          <a:xfrm>
            <a:off x="5429256" y="1772705"/>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6" name="Арка 95"/>
          <p:cNvSpPr/>
          <p:nvPr/>
        </p:nvSpPr>
        <p:spPr>
          <a:xfrm>
            <a:off x="5429256" y="1844143"/>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7" name="Арка 96"/>
          <p:cNvSpPr/>
          <p:nvPr/>
        </p:nvSpPr>
        <p:spPr>
          <a:xfrm>
            <a:off x="5429256" y="1915581"/>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8" name="Арка 97"/>
          <p:cNvSpPr/>
          <p:nvPr/>
        </p:nvSpPr>
        <p:spPr>
          <a:xfrm>
            <a:off x="5286380" y="1201201"/>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0" name="TextBox 99"/>
          <p:cNvSpPr txBox="1"/>
          <p:nvPr/>
        </p:nvSpPr>
        <p:spPr>
          <a:xfrm>
            <a:off x="5357818" y="3058589"/>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01" name="Овал 100"/>
          <p:cNvSpPr/>
          <p:nvPr/>
        </p:nvSpPr>
        <p:spPr>
          <a:xfrm>
            <a:off x="5562353" y="1058325"/>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Полилиния 127"/>
          <p:cNvSpPr/>
          <p:nvPr/>
        </p:nvSpPr>
        <p:spPr>
          <a:xfrm>
            <a:off x="3707781" y="2304585"/>
            <a:ext cx="1510990" cy="1475678"/>
          </a:xfrm>
          <a:custGeom>
            <a:avLst/>
            <a:gdLst>
              <a:gd name="connsiteX0" fmla="*/ 16726 w 1510990"/>
              <a:gd name="connsiteY0" fmla="*/ 1297259 h 1475678"/>
              <a:gd name="connsiteX1" fmla="*/ 27878 w 1510990"/>
              <a:gd name="connsiteY1" fmla="*/ 1118839 h 1475678"/>
              <a:gd name="connsiteX2" fmla="*/ 183995 w 1510990"/>
              <a:gd name="connsiteY2" fmla="*/ 1063083 h 1475678"/>
              <a:gd name="connsiteX3" fmla="*/ 317809 w 1510990"/>
              <a:gd name="connsiteY3" fmla="*/ 1419922 h 1475678"/>
              <a:gd name="connsiteX4" fmla="*/ 618892 w 1510990"/>
              <a:gd name="connsiteY4" fmla="*/ 1397620 h 1475678"/>
              <a:gd name="connsiteX5" fmla="*/ 1009185 w 1510990"/>
              <a:gd name="connsiteY5" fmla="*/ 1063083 h 1475678"/>
              <a:gd name="connsiteX6" fmla="*/ 1087243 w 1510990"/>
              <a:gd name="connsiteY6" fmla="*/ 739698 h 1475678"/>
              <a:gd name="connsiteX7" fmla="*/ 1221058 w 1510990"/>
              <a:gd name="connsiteY7" fmla="*/ 472069 h 1475678"/>
              <a:gd name="connsiteX8" fmla="*/ 1276814 w 1510990"/>
              <a:gd name="connsiteY8" fmla="*/ 148683 h 1475678"/>
              <a:gd name="connsiteX9" fmla="*/ 1399478 w 1510990"/>
              <a:gd name="connsiteY9" fmla="*/ 3717 h 1475678"/>
              <a:gd name="connsiteX10" fmla="*/ 1510990 w 1510990"/>
              <a:gd name="connsiteY10" fmla="*/ 170986 h 147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990" h="1475678">
                <a:moveTo>
                  <a:pt x="16726" y="1297259"/>
                </a:moveTo>
                <a:cubicBezTo>
                  <a:pt x="8363" y="1227563"/>
                  <a:pt x="0" y="1157868"/>
                  <a:pt x="27878" y="1118839"/>
                </a:cubicBezTo>
                <a:cubicBezTo>
                  <a:pt x="55756" y="1079810"/>
                  <a:pt x="135673" y="1012903"/>
                  <a:pt x="183995" y="1063083"/>
                </a:cubicBezTo>
                <a:cubicBezTo>
                  <a:pt x="232317" y="1113263"/>
                  <a:pt x="245326" y="1364166"/>
                  <a:pt x="317809" y="1419922"/>
                </a:cubicBezTo>
                <a:cubicBezTo>
                  <a:pt x="390292" y="1475678"/>
                  <a:pt x="503663" y="1457093"/>
                  <a:pt x="618892" y="1397620"/>
                </a:cubicBezTo>
                <a:cubicBezTo>
                  <a:pt x="734121" y="1338147"/>
                  <a:pt x="931127" y="1172737"/>
                  <a:pt x="1009185" y="1063083"/>
                </a:cubicBezTo>
                <a:cubicBezTo>
                  <a:pt x="1087244" y="953429"/>
                  <a:pt x="1051931" y="838200"/>
                  <a:pt x="1087243" y="739698"/>
                </a:cubicBezTo>
                <a:cubicBezTo>
                  <a:pt x="1122555" y="641196"/>
                  <a:pt x="1189463" y="570571"/>
                  <a:pt x="1221058" y="472069"/>
                </a:cubicBezTo>
                <a:cubicBezTo>
                  <a:pt x="1252653" y="373567"/>
                  <a:pt x="1247077" y="226742"/>
                  <a:pt x="1276814" y="148683"/>
                </a:cubicBezTo>
                <a:cubicBezTo>
                  <a:pt x="1306551" y="70624"/>
                  <a:pt x="1360449" y="0"/>
                  <a:pt x="1399478" y="3717"/>
                </a:cubicBezTo>
                <a:cubicBezTo>
                  <a:pt x="1438507" y="7434"/>
                  <a:pt x="1474748" y="89210"/>
                  <a:pt x="1510990" y="170986"/>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4000464" y="224627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214282" y="1726906"/>
            <a:ext cx="2143108" cy="2702232"/>
          </a:xfrm>
          <a:prstGeom prst="rect">
            <a:avLst/>
          </a:prstGeom>
          <a:noFill/>
          <a:ln w="9525">
            <a:noFill/>
            <a:miter lim="800000"/>
            <a:headEnd/>
            <a:tailEnd/>
          </a:ln>
          <a:effectLst/>
        </p:spPr>
      </p:pic>
      <p:sp>
        <p:nvSpPr>
          <p:cNvPr id="62" name="TextBox 61"/>
          <p:cNvSpPr txBox="1"/>
          <p:nvPr/>
        </p:nvSpPr>
        <p:spPr>
          <a:xfrm>
            <a:off x="928662" y="0"/>
            <a:ext cx="8215370" cy="52322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смешанное соединение проводников</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6" name="Скругленный прямоугольник 45"/>
          <p:cNvSpPr/>
          <p:nvPr/>
        </p:nvSpPr>
        <p:spPr>
          <a:xfrm>
            <a:off x="3286084" y="385763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000464" y="342900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559353" y="358449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552731" y="278606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786150" y="257175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559221" y="341639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071902" y="314325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929026" y="300037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929026" y="242887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000464" y="233130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277873" y="233548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Арка 38"/>
          <p:cNvSpPr/>
          <p:nvPr/>
        </p:nvSpPr>
        <p:spPr>
          <a:xfrm>
            <a:off x="3929026"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929026"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929026"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929026"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929026"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786150" y="235743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Полилиния 56"/>
          <p:cNvSpPr/>
          <p:nvPr/>
        </p:nvSpPr>
        <p:spPr>
          <a:xfrm>
            <a:off x="1705754" y="2107580"/>
            <a:ext cx="2031380" cy="2023947"/>
          </a:xfrm>
          <a:custGeom>
            <a:avLst/>
            <a:gdLst>
              <a:gd name="connsiteX0" fmla="*/ 0 w 2031380"/>
              <a:gd name="connsiteY0" fmla="*/ 0 h 2023947"/>
              <a:gd name="connsiteX1" fmla="*/ 178419 w 2031380"/>
              <a:gd name="connsiteY1" fmla="*/ 111513 h 2023947"/>
              <a:gd name="connsiteX2" fmla="*/ 434897 w 2031380"/>
              <a:gd name="connsiteY2" fmla="*/ 602166 h 2023947"/>
              <a:gd name="connsiteX3" fmla="*/ 646770 w 2031380"/>
              <a:gd name="connsiteY3" fmla="*/ 1561171 h 2023947"/>
              <a:gd name="connsiteX4" fmla="*/ 914400 w 2031380"/>
              <a:gd name="connsiteY4" fmla="*/ 1929161 h 2023947"/>
              <a:gd name="connsiteX5" fmla="*/ 1449658 w 2031380"/>
              <a:gd name="connsiteY5" fmla="*/ 1996069 h 2023947"/>
              <a:gd name="connsiteX6" fmla="*/ 1694985 w 2031380"/>
              <a:gd name="connsiteY6" fmla="*/ 1761893 h 2023947"/>
              <a:gd name="connsiteX7" fmla="*/ 1784195 w 2031380"/>
              <a:gd name="connsiteY7" fmla="*/ 1427357 h 2023947"/>
              <a:gd name="connsiteX8" fmla="*/ 1884556 w 2031380"/>
              <a:gd name="connsiteY8" fmla="*/ 1315844 h 2023947"/>
              <a:gd name="connsiteX9" fmla="*/ 2007219 w 2031380"/>
              <a:gd name="connsiteY9" fmla="*/ 1438508 h 2023947"/>
              <a:gd name="connsiteX10" fmla="*/ 2029522 w 2031380"/>
              <a:gd name="connsiteY10" fmla="*/ 1505415 h 20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1380" h="2023947">
                <a:moveTo>
                  <a:pt x="0" y="0"/>
                </a:moveTo>
                <a:cubicBezTo>
                  <a:pt x="52968" y="5576"/>
                  <a:pt x="105936" y="11152"/>
                  <a:pt x="178419" y="111513"/>
                </a:cubicBezTo>
                <a:cubicBezTo>
                  <a:pt x="250902" y="211874"/>
                  <a:pt x="356839" y="360556"/>
                  <a:pt x="434897" y="602166"/>
                </a:cubicBezTo>
                <a:cubicBezTo>
                  <a:pt x="512956" y="843776"/>
                  <a:pt x="566853" y="1340005"/>
                  <a:pt x="646770" y="1561171"/>
                </a:cubicBezTo>
                <a:cubicBezTo>
                  <a:pt x="726687" y="1782337"/>
                  <a:pt x="780585" y="1856678"/>
                  <a:pt x="914400" y="1929161"/>
                </a:cubicBezTo>
                <a:cubicBezTo>
                  <a:pt x="1048215" y="2001644"/>
                  <a:pt x="1319561" y="2023947"/>
                  <a:pt x="1449658" y="1996069"/>
                </a:cubicBezTo>
                <a:cubicBezTo>
                  <a:pt x="1579755" y="1968191"/>
                  <a:pt x="1639229" y="1856678"/>
                  <a:pt x="1694985" y="1761893"/>
                </a:cubicBezTo>
                <a:cubicBezTo>
                  <a:pt x="1750741" y="1667108"/>
                  <a:pt x="1752600" y="1501699"/>
                  <a:pt x="1784195" y="1427357"/>
                </a:cubicBezTo>
                <a:cubicBezTo>
                  <a:pt x="1815790" y="1353016"/>
                  <a:pt x="1847386" y="1313986"/>
                  <a:pt x="1884556" y="1315844"/>
                </a:cubicBezTo>
                <a:cubicBezTo>
                  <a:pt x="1921726" y="1317702"/>
                  <a:pt x="1983058" y="1406913"/>
                  <a:pt x="2007219" y="1438508"/>
                </a:cubicBezTo>
                <a:cubicBezTo>
                  <a:pt x="2031380" y="1470103"/>
                  <a:pt x="2030451" y="1487759"/>
                  <a:pt x="2029522" y="150541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3" name="TextBox 62"/>
          <p:cNvSpPr txBox="1"/>
          <p:nvPr/>
        </p:nvSpPr>
        <p:spPr>
          <a:xfrm>
            <a:off x="3857588" y="421482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9" name="Овал 18"/>
          <p:cNvSpPr/>
          <p:nvPr/>
        </p:nvSpPr>
        <p:spPr>
          <a:xfrm>
            <a:off x="4062123" y="2214560"/>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rot="13206332">
            <a:off x="3213191"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rot="13206332">
            <a:off x="2284497"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кругленный прямоугольник 63"/>
          <p:cNvSpPr/>
          <p:nvPr/>
        </p:nvSpPr>
        <p:spPr>
          <a:xfrm>
            <a:off x="2363341" y="4143386"/>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Кольцо 64"/>
          <p:cNvSpPr/>
          <p:nvPr/>
        </p:nvSpPr>
        <p:spPr>
          <a:xfrm>
            <a:off x="2649093"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Шестиугольник 65"/>
          <p:cNvSpPr/>
          <p:nvPr/>
        </p:nvSpPr>
        <p:spPr>
          <a:xfrm>
            <a:off x="2649093" y="4143386"/>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Кольцо 66"/>
          <p:cNvSpPr/>
          <p:nvPr/>
        </p:nvSpPr>
        <p:spPr>
          <a:xfrm>
            <a:off x="2649093" y="4071948"/>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 name="Группа 67"/>
          <p:cNvGrpSpPr/>
          <p:nvPr/>
        </p:nvGrpSpPr>
        <p:grpSpPr>
          <a:xfrm>
            <a:off x="2506217" y="3786196"/>
            <a:ext cx="571504" cy="1000132"/>
            <a:chOff x="2214546" y="642924"/>
            <a:chExt cx="571504" cy="1000132"/>
          </a:xfrm>
        </p:grpSpPr>
        <p:sp>
          <p:nvSpPr>
            <p:cNvPr id="69" name="Овал 68"/>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1" name="Полилиния 70"/>
          <p:cNvSpPr/>
          <p:nvPr/>
        </p:nvSpPr>
        <p:spPr>
          <a:xfrm>
            <a:off x="806222" y="2152185"/>
            <a:ext cx="1501697" cy="2475571"/>
          </a:xfrm>
          <a:custGeom>
            <a:avLst/>
            <a:gdLst>
              <a:gd name="connsiteX0" fmla="*/ 18585 w 1501697"/>
              <a:gd name="connsiteY0" fmla="*/ 0 h 2475571"/>
              <a:gd name="connsiteX1" fmla="*/ 263912 w 1501697"/>
              <a:gd name="connsiteY1" fmla="*/ 144966 h 2475571"/>
              <a:gd name="connsiteX2" fmla="*/ 319668 w 1501697"/>
              <a:gd name="connsiteY2" fmla="*/ 579864 h 2475571"/>
              <a:gd name="connsiteX3" fmla="*/ 107795 w 1501697"/>
              <a:gd name="connsiteY3" fmla="*/ 1616927 h 2475571"/>
              <a:gd name="connsiteX4" fmla="*/ 85493 w 1501697"/>
              <a:gd name="connsiteY4" fmla="*/ 2297152 h 2475571"/>
              <a:gd name="connsiteX5" fmla="*/ 620751 w 1501697"/>
              <a:gd name="connsiteY5" fmla="*/ 2464420 h 2475571"/>
              <a:gd name="connsiteX6" fmla="*/ 1044497 w 1501697"/>
              <a:gd name="connsiteY6" fmla="*/ 2364059 h 2475571"/>
              <a:gd name="connsiteX7" fmla="*/ 1267522 w 1501697"/>
              <a:gd name="connsiteY7" fmla="*/ 2352908 h 2475571"/>
              <a:gd name="connsiteX8" fmla="*/ 1501697 w 1501697"/>
              <a:gd name="connsiteY8" fmla="*/ 2386361 h 247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97" h="2475571">
                <a:moveTo>
                  <a:pt x="18585" y="0"/>
                </a:moveTo>
                <a:cubicBezTo>
                  <a:pt x="116158" y="24161"/>
                  <a:pt x="213732" y="48322"/>
                  <a:pt x="263912" y="144966"/>
                </a:cubicBezTo>
                <a:cubicBezTo>
                  <a:pt x="314092" y="241610"/>
                  <a:pt x="345687" y="334537"/>
                  <a:pt x="319668" y="579864"/>
                </a:cubicBezTo>
                <a:cubicBezTo>
                  <a:pt x="293649" y="825191"/>
                  <a:pt x="146824" y="1330712"/>
                  <a:pt x="107795" y="1616927"/>
                </a:cubicBezTo>
                <a:cubicBezTo>
                  <a:pt x="68766" y="1903142"/>
                  <a:pt x="0" y="2155903"/>
                  <a:pt x="85493" y="2297152"/>
                </a:cubicBezTo>
                <a:cubicBezTo>
                  <a:pt x="170986" y="2438401"/>
                  <a:pt x="460917" y="2453269"/>
                  <a:pt x="620751" y="2464420"/>
                </a:cubicBezTo>
                <a:cubicBezTo>
                  <a:pt x="780585" y="2475571"/>
                  <a:pt x="936702" y="2382644"/>
                  <a:pt x="1044497" y="2364059"/>
                </a:cubicBezTo>
                <a:cubicBezTo>
                  <a:pt x="1152292" y="2345474"/>
                  <a:pt x="1191322" y="2349191"/>
                  <a:pt x="1267522" y="2352908"/>
                </a:cubicBezTo>
                <a:cubicBezTo>
                  <a:pt x="1343722" y="2356625"/>
                  <a:pt x="1422709" y="2371493"/>
                  <a:pt x="1501697" y="238636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Полилиния 71"/>
          <p:cNvSpPr/>
          <p:nvPr/>
        </p:nvSpPr>
        <p:spPr>
          <a:xfrm>
            <a:off x="3311529" y="3616712"/>
            <a:ext cx="1438507" cy="1111405"/>
          </a:xfrm>
          <a:custGeom>
            <a:avLst/>
            <a:gdLst>
              <a:gd name="connsiteX0" fmla="*/ 0 w 1438507"/>
              <a:gd name="connsiteY0" fmla="*/ 899532 h 1111405"/>
              <a:gd name="connsiteX1" fmla="*/ 156117 w 1438507"/>
              <a:gd name="connsiteY1" fmla="*/ 888381 h 1111405"/>
              <a:gd name="connsiteX2" fmla="*/ 289932 w 1438507"/>
              <a:gd name="connsiteY2" fmla="*/ 999893 h 1111405"/>
              <a:gd name="connsiteX3" fmla="*/ 769434 w 1438507"/>
              <a:gd name="connsiteY3" fmla="*/ 1100254 h 1111405"/>
              <a:gd name="connsiteX4" fmla="*/ 1137425 w 1438507"/>
              <a:gd name="connsiteY4" fmla="*/ 1044498 h 1111405"/>
              <a:gd name="connsiteX5" fmla="*/ 1282390 w 1438507"/>
              <a:gd name="connsiteY5" fmla="*/ 698810 h 1111405"/>
              <a:gd name="connsiteX6" fmla="*/ 1271239 w 1438507"/>
              <a:gd name="connsiteY6" fmla="*/ 275064 h 1111405"/>
              <a:gd name="connsiteX7" fmla="*/ 1282390 w 1438507"/>
              <a:gd name="connsiteY7" fmla="*/ 40888 h 1111405"/>
              <a:gd name="connsiteX8" fmla="*/ 1416205 w 1438507"/>
              <a:gd name="connsiteY8" fmla="*/ 29737 h 1111405"/>
              <a:gd name="connsiteX9" fmla="*/ 1416205 w 1438507"/>
              <a:gd name="connsiteY9" fmla="*/ 141249 h 111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507" h="1111405">
                <a:moveTo>
                  <a:pt x="0" y="899532"/>
                </a:moveTo>
                <a:cubicBezTo>
                  <a:pt x="53897" y="885593"/>
                  <a:pt x="107795" y="871654"/>
                  <a:pt x="156117" y="888381"/>
                </a:cubicBezTo>
                <a:cubicBezTo>
                  <a:pt x="204439" y="905108"/>
                  <a:pt x="187713" y="964581"/>
                  <a:pt x="289932" y="999893"/>
                </a:cubicBezTo>
                <a:cubicBezTo>
                  <a:pt x="392151" y="1035205"/>
                  <a:pt x="628185" y="1092820"/>
                  <a:pt x="769434" y="1100254"/>
                </a:cubicBezTo>
                <a:cubicBezTo>
                  <a:pt x="910683" y="1107688"/>
                  <a:pt x="1051932" y="1111405"/>
                  <a:pt x="1137425" y="1044498"/>
                </a:cubicBezTo>
                <a:cubicBezTo>
                  <a:pt x="1222918" y="977591"/>
                  <a:pt x="1260088" y="827049"/>
                  <a:pt x="1282390" y="698810"/>
                </a:cubicBezTo>
                <a:cubicBezTo>
                  <a:pt x="1304692" y="570571"/>
                  <a:pt x="1271239" y="384718"/>
                  <a:pt x="1271239" y="275064"/>
                </a:cubicBezTo>
                <a:cubicBezTo>
                  <a:pt x="1271239" y="165410"/>
                  <a:pt x="1258229" y="81776"/>
                  <a:pt x="1282390" y="40888"/>
                </a:cubicBezTo>
                <a:cubicBezTo>
                  <a:pt x="1306551" y="0"/>
                  <a:pt x="1393903" y="13010"/>
                  <a:pt x="1416205" y="29737"/>
                </a:cubicBezTo>
                <a:cubicBezTo>
                  <a:pt x="1438507" y="46464"/>
                  <a:pt x="1427356" y="93856"/>
                  <a:pt x="1416205" y="141249"/>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 name="Полилиния 103"/>
          <p:cNvSpPr/>
          <p:nvPr/>
        </p:nvSpPr>
        <p:spPr>
          <a:xfrm>
            <a:off x="7643834" y="1336217"/>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5" name="Скругленный прямоугольник 104"/>
          <p:cNvSpPr/>
          <p:nvPr/>
        </p:nvSpPr>
        <p:spPr>
          <a:xfrm>
            <a:off x="6929454" y="2947576"/>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олилиния 105"/>
          <p:cNvSpPr/>
          <p:nvPr/>
        </p:nvSpPr>
        <p:spPr>
          <a:xfrm>
            <a:off x="7643834" y="2518948"/>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 name="Скругленный прямоугольник 106"/>
          <p:cNvSpPr/>
          <p:nvPr/>
        </p:nvSpPr>
        <p:spPr>
          <a:xfrm rot="5652305">
            <a:off x="8202723" y="267443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олилиния 107"/>
          <p:cNvSpPr/>
          <p:nvPr/>
        </p:nvSpPr>
        <p:spPr>
          <a:xfrm>
            <a:off x="7196101" y="1876006"/>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 name="Арка 108"/>
          <p:cNvSpPr/>
          <p:nvPr/>
        </p:nvSpPr>
        <p:spPr>
          <a:xfrm>
            <a:off x="7429520" y="1661692"/>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0" name="Скругленный прямоугольник 109"/>
          <p:cNvSpPr/>
          <p:nvPr/>
        </p:nvSpPr>
        <p:spPr>
          <a:xfrm rot="5652305">
            <a:off x="7202591" y="250633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rot="10800000">
            <a:off x="7715272" y="2233195"/>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572396" y="2090320"/>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572396" y="1518816"/>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Полилиния 113"/>
          <p:cNvSpPr/>
          <p:nvPr/>
        </p:nvSpPr>
        <p:spPr>
          <a:xfrm>
            <a:off x="7643834" y="1421245"/>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 name="Полилиния 114"/>
          <p:cNvSpPr/>
          <p:nvPr/>
        </p:nvSpPr>
        <p:spPr>
          <a:xfrm>
            <a:off x="7921243" y="1425427"/>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 name="Арка 115"/>
          <p:cNvSpPr/>
          <p:nvPr/>
        </p:nvSpPr>
        <p:spPr>
          <a:xfrm>
            <a:off x="7572396" y="187600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7" name="Арка 116"/>
          <p:cNvSpPr/>
          <p:nvPr/>
        </p:nvSpPr>
        <p:spPr>
          <a:xfrm>
            <a:off x="7572396" y="194744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8" name="Арка 117"/>
          <p:cNvSpPr/>
          <p:nvPr/>
        </p:nvSpPr>
        <p:spPr>
          <a:xfrm>
            <a:off x="7572396" y="201888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9" name="Арка 118"/>
          <p:cNvSpPr/>
          <p:nvPr/>
        </p:nvSpPr>
        <p:spPr>
          <a:xfrm>
            <a:off x="7572396" y="209032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0" name="Арка 119"/>
          <p:cNvSpPr/>
          <p:nvPr/>
        </p:nvSpPr>
        <p:spPr>
          <a:xfrm>
            <a:off x="7572396" y="216175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1" name="Арка 120"/>
          <p:cNvSpPr/>
          <p:nvPr/>
        </p:nvSpPr>
        <p:spPr>
          <a:xfrm>
            <a:off x="7429520" y="1447378"/>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3" name="TextBox 122"/>
          <p:cNvSpPr txBox="1"/>
          <p:nvPr/>
        </p:nvSpPr>
        <p:spPr>
          <a:xfrm>
            <a:off x="7500958" y="3304766"/>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24" name="Овал 123"/>
          <p:cNvSpPr/>
          <p:nvPr/>
        </p:nvSpPr>
        <p:spPr>
          <a:xfrm>
            <a:off x="7705493" y="130450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Полилиния 126"/>
          <p:cNvSpPr/>
          <p:nvPr/>
        </p:nvSpPr>
        <p:spPr>
          <a:xfrm>
            <a:off x="4750420" y="2771078"/>
            <a:ext cx="3624146" cy="1683834"/>
          </a:xfrm>
          <a:custGeom>
            <a:avLst/>
            <a:gdLst>
              <a:gd name="connsiteX0" fmla="*/ 0 w 3624146"/>
              <a:gd name="connsiteY0" fmla="*/ 986883 h 1683834"/>
              <a:gd name="connsiteX1" fmla="*/ 133814 w 3624146"/>
              <a:gd name="connsiteY1" fmla="*/ 853068 h 1683834"/>
              <a:gd name="connsiteX2" fmla="*/ 245326 w 3624146"/>
              <a:gd name="connsiteY2" fmla="*/ 919976 h 1683834"/>
              <a:gd name="connsiteX3" fmla="*/ 401443 w 3624146"/>
              <a:gd name="connsiteY3" fmla="*/ 1321420 h 1683834"/>
              <a:gd name="connsiteX4" fmla="*/ 579863 w 3624146"/>
              <a:gd name="connsiteY4" fmla="*/ 1488688 h 1683834"/>
              <a:gd name="connsiteX5" fmla="*/ 892097 w 3624146"/>
              <a:gd name="connsiteY5" fmla="*/ 1611351 h 1683834"/>
              <a:gd name="connsiteX6" fmla="*/ 1628078 w 3624146"/>
              <a:gd name="connsiteY6" fmla="*/ 1644805 h 1683834"/>
              <a:gd name="connsiteX7" fmla="*/ 2542478 w 3624146"/>
              <a:gd name="connsiteY7" fmla="*/ 1377176 h 1683834"/>
              <a:gd name="connsiteX8" fmla="*/ 3189248 w 3624146"/>
              <a:gd name="connsiteY8" fmla="*/ 1388327 h 1683834"/>
              <a:gd name="connsiteX9" fmla="*/ 3434575 w 3624146"/>
              <a:gd name="connsiteY9" fmla="*/ 1131849 h 1683834"/>
              <a:gd name="connsiteX10" fmla="*/ 3389970 w 3624146"/>
              <a:gd name="connsiteY10" fmla="*/ 808463 h 1683834"/>
              <a:gd name="connsiteX11" fmla="*/ 3423424 w 3624146"/>
              <a:gd name="connsiteY11" fmla="*/ 429322 h 1683834"/>
              <a:gd name="connsiteX12" fmla="*/ 3434575 w 3624146"/>
              <a:gd name="connsiteY12" fmla="*/ 150542 h 1683834"/>
              <a:gd name="connsiteX13" fmla="*/ 3568390 w 3624146"/>
              <a:gd name="connsiteY13" fmla="*/ 5576 h 1683834"/>
              <a:gd name="connsiteX14" fmla="*/ 3624146 w 3624146"/>
              <a:gd name="connsiteY14" fmla="*/ 117088 h 168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4146" h="1683834">
                <a:moveTo>
                  <a:pt x="0" y="986883"/>
                </a:moveTo>
                <a:cubicBezTo>
                  <a:pt x="46463" y="925551"/>
                  <a:pt x="92926" y="864219"/>
                  <a:pt x="133814" y="853068"/>
                </a:cubicBezTo>
                <a:cubicBezTo>
                  <a:pt x="174702" y="841917"/>
                  <a:pt x="200721" y="841917"/>
                  <a:pt x="245326" y="919976"/>
                </a:cubicBezTo>
                <a:cubicBezTo>
                  <a:pt x="289931" y="998035"/>
                  <a:pt x="345687" y="1226635"/>
                  <a:pt x="401443" y="1321420"/>
                </a:cubicBezTo>
                <a:cubicBezTo>
                  <a:pt x="457199" y="1416205"/>
                  <a:pt x="498087" y="1440366"/>
                  <a:pt x="579863" y="1488688"/>
                </a:cubicBezTo>
                <a:cubicBezTo>
                  <a:pt x="661639" y="1537010"/>
                  <a:pt x="717395" y="1585332"/>
                  <a:pt x="892097" y="1611351"/>
                </a:cubicBezTo>
                <a:cubicBezTo>
                  <a:pt x="1066799" y="1637370"/>
                  <a:pt x="1353015" y="1683834"/>
                  <a:pt x="1628078" y="1644805"/>
                </a:cubicBezTo>
                <a:cubicBezTo>
                  <a:pt x="1903141" y="1605776"/>
                  <a:pt x="2282283" y="1419922"/>
                  <a:pt x="2542478" y="1377176"/>
                </a:cubicBezTo>
                <a:cubicBezTo>
                  <a:pt x="2802673" y="1334430"/>
                  <a:pt x="3040565" y="1429215"/>
                  <a:pt x="3189248" y="1388327"/>
                </a:cubicBezTo>
                <a:cubicBezTo>
                  <a:pt x="3337931" y="1347439"/>
                  <a:pt x="3401121" y="1228493"/>
                  <a:pt x="3434575" y="1131849"/>
                </a:cubicBezTo>
                <a:cubicBezTo>
                  <a:pt x="3468029" y="1035205"/>
                  <a:pt x="3391828" y="925551"/>
                  <a:pt x="3389970" y="808463"/>
                </a:cubicBezTo>
                <a:cubicBezTo>
                  <a:pt x="3388112" y="691375"/>
                  <a:pt x="3415990" y="538975"/>
                  <a:pt x="3423424" y="429322"/>
                </a:cubicBezTo>
                <a:cubicBezTo>
                  <a:pt x="3430858" y="319669"/>
                  <a:pt x="3410414" y="221166"/>
                  <a:pt x="3434575" y="150542"/>
                </a:cubicBezTo>
                <a:cubicBezTo>
                  <a:pt x="3458736" y="79918"/>
                  <a:pt x="3536795" y="11152"/>
                  <a:pt x="3568390" y="5576"/>
                </a:cubicBezTo>
                <a:cubicBezTo>
                  <a:pt x="3599985" y="0"/>
                  <a:pt x="3612065" y="58544"/>
                  <a:pt x="3624146" y="117088"/>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9" name="Полилиния 128"/>
          <p:cNvSpPr/>
          <p:nvPr/>
        </p:nvSpPr>
        <p:spPr>
          <a:xfrm>
            <a:off x="6213088" y="2393796"/>
            <a:ext cx="1169019" cy="648629"/>
          </a:xfrm>
          <a:custGeom>
            <a:avLst/>
            <a:gdLst>
              <a:gd name="connsiteX0" fmla="*/ 9292 w 1169019"/>
              <a:gd name="connsiteY0" fmla="*/ 226741 h 648629"/>
              <a:gd name="connsiteX1" fmla="*/ 31595 w 1169019"/>
              <a:gd name="connsiteY1" fmla="*/ 59472 h 648629"/>
              <a:gd name="connsiteX2" fmla="*/ 198863 w 1169019"/>
              <a:gd name="connsiteY2" fmla="*/ 70624 h 648629"/>
              <a:gd name="connsiteX3" fmla="*/ 332678 w 1169019"/>
              <a:gd name="connsiteY3" fmla="*/ 483219 h 648629"/>
              <a:gd name="connsiteX4" fmla="*/ 722971 w 1169019"/>
              <a:gd name="connsiteY4" fmla="*/ 639336 h 648629"/>
              <a:gd name="connsiteX5" fmla="*/ 923692 w 1169019"/>
              <a:gd name="connsiteY5" fmla="*/ 538975 h 648629"/>
              <a:gd name="connsiteX6" fmla="*/ 1001751 w 1169019"/>
              <a:gd name="connsiteY6" fmla="*/ 204438 h 648629"/>
              <a:gd name="connsiteX7" fmla="*/ 1135566 w 1169019"/>
              <a:gd name="connsiteY7" fmla="*/ 170984 h 648629"/>
              <a:gd name="connsiteX8" fmla="*/ 1169019 w 1169019"/>
              <a:gd name="connsiteY8" fmla="*/ 315950 h 64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019" h="648629">
                <a:moveTo>
                  <a:pt x="9292" y="226741"/>
                </a:moveTo>
                <a:cubicBezTo>
                  <a:pt x="4646" y="156116"/>
                  <a:pt x="0" y="85491"/>
                  <a:pt x="31595" y="59472"/>
                </a:cubicBezTo>
                <a:cubicBezTo>
                  <a:pt x="63190" y="33453"/>
                  <a:pt x="148683" y="0"/>
                  <a:pt x="198863" y="70624"/>
                </a:cubicBezTo>
                <a:cubicBezTo>
                  <a:pt x="249043" y="141248"/>
                  <a:pt x="245327" y="388434"/>
                  <a:pt x="332678" y="483219"/>
                </a:cubicBezTo>
                <a:cubicBezTo>
                  <a:pt x="420029" y="578004"/>
                  <a:pt x="624469" y="630043"/>
                  <a:pt x="722971" y="639336"/>
                </a:cubicBezTo>
                <a:cubicBezTo>
                  <a:pt x="821473" y="648629"/>
                  <a:pt x="877229" y="611458"/>
                  <a:pt x="923692" y="538975"/>
                </a:cubicBezTo>
                <a:cubicBezTo>
                  <a:pt x="970155" y="466492"/>
                  <a:pt x="966439" y="265770"/>
                  <a:pt x="1001751" y="204438"/>
                </a:cubicBezTo>
                <a:cubicBezTo>
                  <a:pt x="1037063" y="143106"/>
                  <a:pt x="1107688" y="152399"/>
                  <a:pt x="1135566" y="170984"/>
                </a:cubicBezTo>
                <a:cubicBezTo>
                  <a:pt x="1163444" y="189569"/>
                  <a:pt x="1166231" y="252759"/>
                  <a:pt x="1169019" y="31595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5" name="Скругленный прямоугольник 124">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grpSp>
        <p:nvGrpSpPr>
          <p:cNvPr id="126" name="Группа 88"/>
          <p:cNvGrpSpPr/>
          <p:nvPr/>
        </p:nvGrpSpPr>
        <p:grpSpPr>
          <a:xfrm>
            <a:off x="3929058" y="3643320"/>
            <a:ext cx="452176" cy="523220"/>
            <a:chOff x="2928926" y="785800"/>
            <a:chExt cx="452176" cy="523220"/>
          </a:xfrm>
        </p:grpSpPr>
        <p:sp>
          <p:nvSpPr>
            <p:cNvPr id="130" name="Полилиния 129"/>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50">
                  <a:alpha val="90000"/>
                </a:srgbClr>
              </a:solidFill>
            </a:ln>
            <a:scene3d>
              <a:camera prst="orthographicFront">
                <a:rot lat="18433874" lon="3854522"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1" name="TextBox 130"/>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32" name="Группа 88"/>
          <p:cNvGrpSpPr/>
          <p:nvPr/>
        </p:nvGrpSpPr>
        <p:grpSpPr>
          <a:xfrm>
            <a:off x="5429256" y="2500312"/>
            <a:ext cx="452176" cy="523220"/>
            <a:chOff x="2928926" y="785800"/>
            <a:chExt cx="452176" cy="523220"/>
          </a:xfrm>
        </p:grpSpPr>
        <p:sp>
          <p:nvSpPr>
            <p:cNvPr id="133" name="Полилиния 132"/>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50">
                  <a:alpha val="90000"/>
                </a:srgbClr>
              </a:solidFill>
            </a:ln>
            <a:scene3d>
              <a:camera prst="orthographicFront">
                <a:rot lat="18433874" lon="3854518"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4" name="TextBox 133"/>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35" name="Группа 88"/>
          <p:cNvGrpSpPr/>
          <p:nvPr/>
        </p:nvGrpSpPr>
        <p:grpSpPr>
          <a:xfrm>
            <a:off x="7572396" y="2762910"/>
            <a:ext cx="452176" cy="523220"/>
            <a:chOff x="2928926" y="785800"/>
            <a:chExt cx="452176" cy="523220"/>
          </a:xfrm>
        </p:grpSpPr>
        <p:sp>
          <p:nvSpPr>
            <p:cNvPr id="136" name="Полилиния 135"/>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50">
                  <a:alpha val="90000"/>
                </a:srgbClr>
              </a:solidFill>
            </a:ln>
            <a:scene3d>
              <a:camera prst="orthographicFront">
                <a:rot lat="18433875" lon="3854519"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7" name="TextBox 136"/>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02" name="Управляющая кнопка: возврат 101">
            <a:hlinkClick r:id="" action="ppaction://hlinkshowjump?jump=firstslide" highlightClick="1"/>
          </p:cNvPr>
          <p:cNvSpPr/>
          <p:nvPr/>
        </p:nvSpPr>
        <p:spPr>
          <a:xfrm>
            <a:off x="142844" y="4714890"/>
            <a:ext cx="357190" cy="285752"/>
          </a:xfrm>
          <a:prstGeom prst="actionButtonReturn">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grpId="1" nodeType="withEffect">
                                  <p:stCondLst>
                                    <p:cond delay="0"/>
                                  </p:stCondLst>
                                  <p:childTnLst>
                                    <p:animScale>
                                      <p:cBhvr>
                                        <p:cTn id="11" dur="100" fill="hold"/>
                                        <p:tgtEl>
                                          <p:spTgt spid="19"/>
                                        </p:tgtEl>
                                      </p:cBhvr>
                                      <p:by x="350000" y="350000"/>
                                    </p:animScale>
                                  </p:childTnLst>
                                </p:cTn>
                              </p:par>
                              <p:par>
                                <p:cTn id="12" presetID="1" presetClass="entr" presetSubtype="0" fill="hold" grpId="0" nodeType="withEffect">
                                  <p:stCondLst>
                                    <p:cond delay="0"/>
                                  </p:stCondLst>
                                  <p:childTnLst>
                                    <p:set>
                                      <p:cBhvr>
                                        <p:cTn id="13" dur="1" fill="hold">
                                          <p:stCondLst>
                                            <p:cond delay="0"/>
                                          </p:stCondLst>
                                        </p:cTn>
                                        <p:tgtEl>
                                          <p:spTgt spid="101"/>
                                        </p:tgtEl>
                                        <p:attrNameLst>
                                          <p:attrName>style.visibility</p:attrName>
                                        </p:attrNameLst>
                                      </p:cBhvr>
                                      <p:to>
                                        <p:strVal val="visible"/>
                                      </p:to>
                                    </p:set>
                                  </p:childTnLst>
                                </p:cTn>
                              </p:par>
                              <p:par>
                                <p:cTn id="14" presetID="6" presetClass="emph" presetSubtype="0" accel="50000" decel="50000" fill="hold" grpId="1" nodeType="withEffect">
                                  <p:stCondLst>
                                    <p:cond delay="0"/>
                                  </p:stCondLst>
                                  <p:childTnLst>
                                    <p:animScale>
                                      <p:cBhvr>
                                        <p:cTn id="15" dur="100" fill="hold"/>
                                        <p:tgtEl>
                                          <p:spTgt spid="101"/>
                                        </p:tgtEl>
                                      </p:cBhvr>
                                      <p:by x="150000" y="150000"/>
                                    </p:animScale>
                                  </p:childTnLst>
                                </p:cTn>
                              </p:par>
                              <p:par>
                                <p:cTn id="16" presetID="1" presetClass="entr" presetSubtype="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childTnLst>
                                </p:cTn>
                              </p:par>
                              <p:par>
                                <p:cTn id="18" presetID="6" presetClass="emph" presetSubtype="0" accel="50000" decel="50000" fill="hold" grpId="1" nodeType="withEffect">
                                  <p:stCondLst>
                                    <p:cond delay="0"/>
                                  </p:stCondLst>
                                  <p:childTnLst>
                                    <p:animScale>
                                      <p:cBhvr>
                                        <p:cTn id="19" dur="100" fill="hold"/>
                                        <p:tgtEl>
                                          <p:spTgt spid="124"/>
                                        </p:tgtEl>
                                      </p:cBhvr>
                                      <p:by x="150000" y="150000"/>
                                    </p:animScale>
                                  </p:childTnLst>
                                </p:cTn>
                              </p:par>
                              <p:par>
                                <p:cTn id="20" presetID="42"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anim calcmode="lin" valueType="num">
                                      <p:cBhvr>
                                        <p:cTn id="23" dur="1000" fill="hold"/>
                                        <p:tgtEl>
                                          <p:spTgt spid="125"/>
                                        </p:tgtEl>
                                        <p:attrNameLst>
                                          <p:attrName>ppt_x</p:attrName>
                                        </p:attrNameLst>
                                      </p:cBhvr>
                                      <p:tavLst>
                                        <p:tav tm="0">
                                          <p:val>
                                            <p:strVal val="#ppt_x"/>
                                          </p:val>
                                        </p:tav>
                                        <p:tav tm="100000">
                                          <p:val>
                                            <p:strVal val="#ppt_x"/>
                                          </p:val>
                                        </p:tav>
                                      </p:tavLst>
                                    </p:anim>
                                    <p:anim calcmode="lin" valueType="num">
                                      <p:cBhvr>
                                        <p:cTn id="24"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3300000">
                                      <p:cBhvr>
                                        <p:cTn id="28" dur="100" fill="hold"/>
                                        <p:tgtEl>
                                          <p:spTgt spid="2"/>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29" presetID="1" presetClass="exit" presetSubtype="0" fill="hold" grpId="2"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5" restart="whenNotActive" fill="hold" evtFilter="cancelBubble" nodeType="interactiveSeq">
                <p:stCondLst>
                  <p:cond evt="onClick" delay="0">
                    <p:tgtEl>
                      <p:spTgt spid="138"/>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2000"/>
                                        <p:tgtEl>
                                          <p:spTgt spid="138"/>
                                        </p:tgtEl>
                                      </p:cBhvr>
                                    </p:animEffect>
                                    <p:set>
                                      <p:cBhvr>
                                        <p:cTn id="40" dur="1" fill="hold">
                                          <p:stCondLst>
                                            <p:cond delay="19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childTnLst>
        </p:cTn>
      </p:par>
    </p:tnLst>
    <p:bldLst>
      <p:bldP spid="138" grpId="0" animBg="1"/>
      <p:bldP spid="101" grpId="0" animBg="1"/>
      <p:bldP spid="101" grpId="1" animBg="1"/>
      <p:bldP spid="101" grpId="2" animBg="1"/>
      <p:bldP spid="19" grpId="0" animBg="1"/>
      <p:bldP spid="19" grpId="1" animBg="1"/>
      <p:bldP spid="19" grpId="2" animBg="1"/>
      <p:bldP spid="124" grpId="0" animBg="1"/>
      <p:bldP spid="124" grpId="1" animBg="1"/>
      <p:bldP spid="124" grpId="2" animBg="1"/>
      <p:bldP spid="1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a:picLocks noChangeAspect="1" noChangeArrowheads="1"/>
          </p:cNvPicPr>
          <p:nvPr/>
        </p:nvPicPr>
        <p:blipFill>
          <a:blip r:embed="rId3" cstate="print"/>
          <a:srcRect l="11133" t="15000" r="22656" b="17500"/>
          <a:stretch>
            <a:fillRect/>
          </a:stretch>
        </p:blipFill>
        <p:spPr bwMode="auto">
          <a:xfrm>
            <a:off x="179512" y="664018"/>
            <a:ext cx="5688632" cy="4247512"/>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obliqueTopLeft"/>
            <a:lightRig rig="twoPt" dir="t">
              <a:rot lat="0" lon="0" rev="7200000"/>
            </a:lightRig>
          </a:scene3d>
          <a:sp3d prstMaterial="matte">
            <a:bevelT w="22860" h="12700"/>
            <a:contourClr>
              <a:srgbClr val="FFFFFF"/>
            </a:contourClr>
          </a:sp3d>
        </p:spPr>
      </p:pic>
      <p:cxnSp>
        <p:nvCxnSpPr>
          <p:cNvPr id="7" name="Прямая соединительная линия 6"/>
          <p:cNvCxnSpPr/>
          <p:nvPr/>
        </p:nvCxnSpPr>
        <p:spPr>
          <a:xfrm rot="5400000">
            <a:off x="2701216" y="1235433"/>
            <a:ext cx="883450" cy="99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3146475" y="1234447"/>
            <a:ext cx="352988" cy="19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428596" y="1214428"/>
            <a:ext cx="1785950"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3321977" y="1222832"/>
            <a:ext cx="2320798" cy="12607"/>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endCxn id="16" idx="2"/>
          </p:cNvCxnSpPr>
          <p:nvPr/>
        </p:nvCxnSpPr>
        <p:spPr>
          <a:xfrm flipV="1">
            <a:off x="1285852" y="2996176"/>
            <a:ext cx="1357322"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20" idx="2"/>
            <a:endCxn id="35" idx="6"/>
          </p:cNvCxnSpPr>
          <p:nvPr/>
        </p:nvCxnSpPr>
        <p:spPr>
          <a:xfrm rot="10800000">
            <a:off x="2499284" y="4139184"/>
            <a:ext cx="1072805" cy="840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715340" y="3570890"/>
            <a:ext cx="1143008"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4469442" y="2397755"/>
            <a:ext cx="2348257"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643174" y="2643188"/>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rot="16200000" flipH="1">
            <a:off x="-750132" y="2393153"/>
            <a:ext cx="2357455" cy="3"/>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6" idx="5"/>
            <a:endCxn id="16" idx="1"/>
          </p:cNvCxnSpPr>
          <p:nvPr/>
        </p:nvCxnSpPr>
        <p:spPr>
          <a:xfrm rot="5400000" flipH="1">
            <a:off x="2750654" y="2743683"/>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6" idx="3"/>
            <a:endCxn id="16" idx="7"/>
          </p:cNvCxnSpPr>
          <p:nvPr/>
        </p:nvCxnSpPr>
        <p:spPr>
          <a:xfrm rot="5400000" flipH="1" flipV="1">
            <a:off x="2750654" y="2743683"/>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3572088" y="3794600"/>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a:stCxn id="20" idx="5"/>
            <a:endCxn id="20" idx="1"/>
          </p:cNvCxnSpPr>
          <p:nvPr/>
        </p:nvCxnSpPr>
        <p:spPr>
          <a:xfrm rot="5400000" flipH="1">
            <a:off x="3679568" y="3895095"/>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20" idx="3"/>
            <a:endCxn id="20" idx="7"/>
          </p:cNvCxnSpPr>
          <p:nvPr/>
        </p:nvCxnSpPr>
        <p:spPr>
          <a:xfrm rot="5400000" flipH="1" flipV="1">
            <a:off x="3679568" y="3895095"/>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endCxn id="16" idx="6"/>
          </p:cNvCxnSpPr>
          <p:nvPr/>
        </p:nvCxnSpPr>
        <p:spPr>
          <a:xfrm rot="10800000">
            <a:off x="3357334" y="2996176"/>
            <a:ext cx="1428982"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1785123" y="3786196"/>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solidFill>
                <a:schemeClr val="tx2">
                  <a:lumMod val="60000"/>
                  <a:lumOff val="40000"/>
                </a:schemeClr>
              </a:solidFill>
            </a:endParaRPr>
          </a:p>
        </p:txBody>
      </p:sp>
      <p:cxnSp>
        <p:nvCxnSpPr>
          <p:cNvPr id="38" name="Прямая соединительная линия 37"/>
          <p:cNvCxnSpPr/>
          <p:nvPr/>
        </p:nvCxnSpPr>
        <p:spPr>
          <a:xfrm>
            <a:off x="1285057" y="4143386"/>
            <a:ext cx="500066"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5400000">
            <a:off x="4215802" y="3570890"/>
            <a:ext cx="1143008"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4786314" y="3571882"/>
            <a:ext cx="85725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285453" y="4143386"/>
            <a:ext cx="50006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1214414" y="3500444"/>
            <a:ext cx="142876" cy="1428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4714876" y="3500444"/>
            <a:ext cx="142876" cy="1428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500298" y="1643056"/>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effectLst/>
                <a:latin typeface="DigifaceWide" pitchFamily="2" charset="0"/>
              </a:rPr>
              <a:t>4,5 </a:t>
            </a:r>
            <a:r>
              <a:rPr lang="ru-RU" sz="2400" dirty="0" smtClean="0">
                <a:solidFill>
                  <a:schemeClr val="accent1">
                    <a:lumMod val="75000"/>
                  </a:schemeClr>
                </a:solidFill>
                <a:effectLst/>
                <a:latin typeface="DigifaceWide" pitchFamily="2" charset="0"/>
              </a:rPr>
              <a:t>В</a:t>
            </a:r>
            <a:r>
              <a:rPr lang="ru-RU" sz="1600" dirty="0" smtClean="0">
                <a:solidFill>
                  <a:schemeClr val="accent1">
                    <a:lumMod val="75000"/>
                  </a:schemeClr>
                </a:solidFill>
                <a:effectLst/>
              </a:rPr>
              <a:t>  </a:t>
            </a:r>
            <a:endParaRPr lang="ru-RU" sz="1600" dirty="0">
              <a:solidFill>
                <a:schemeClr val="accent1">
                  <a:lumMod val="75000"/>
                </a:schemeClr>
              </a:solidFill>
              <a:effectLst/>
            </a:endParaRPr>
          </a:p>
        </p:txBody>
      </p:sp>
      <p:cxnSp>
        <p:nvCxnSpPr>
          <p:cNvPr id="53" name="Прямая соединительная линия 52"/>
          <p:cNvCxnSpPr/>
          <p:nvPr/>
        </p:nvCxnSpPr>
        <p:spPr>
          <a:xfrm>
            <a:off x="428596" y="3571882"/>
            <a:ext cx="85725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143240" y="2357436"/>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en-US" sz="2000" b="1" baseline="-25000" dirty="0" smtClean="0">
                <a:solidFill>
                  <a:schemeClr val="accent1">
                    <a:lumMod val="50000"/>
                  </a:schemeClr>
                </a:solidFill>
              </a:rPr>
              <a:t>1</a:t>
            </a:r>
            <a:r>
              <a:rPr lang="en-US" sz="2000" b="1" dirty="0" smtClean="0">
                <a:solidFill>
                  <a:schemeClr val="accent1">
                    <a:lumMod val="50000"/>
                  </a:schemeClr>
                </a:solidFill>
              </a:rPr>
              <a:t> = 5  </a:t>
            </a:r>
            <a:r>
              <a:rPr lang="ru-RU" sz="2000" b="1" dirty="0" smtClean="0">
                <a:solidFill>
                  <a:schemeClr val="accent1">
                    <a:lumMod val="50000"/>
                  </a:schemeClr>
                </a:solidFill>
              </a:rPr>
              <a:t>Ом</a:t>
            </a:r>
            <a:endParaRPr lang="ru-RU" sz="2000" b="1" dirty="0">
              <a:solidFill>
                <a:schemeClr val="accent1">
                  <a:lumMod val="50000"/>
                </a:schemeClr>
              </a:solidFill>
            </a:endParaRPr>
          </a:p>
        </p:txBody>
      </p:sp>
      <p:sp>
        <p:nvSpPr>
          <p:cNvPr id="77" name="TextBox 76"/>
          <p:cNvSpPr txBox="1"/>
          <p:nvPr/>
        </p:nvSpPr>
        <p:spPr>
          <a:xfrm>
            <a:off x="4143372" y="4386218"/>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ru-RU" sz="2000" b="1" baseline="-25000" dirty="0" smtClean="0">
                <a:solidFill>
                  <a:schemeClr val="accent1">
                    <a:lumMod val="50000"/>
                  </a:schemeClr>
                </a:solidFill>
              </a:rPr>
              <a:t>3</a:t>
            </a:r>
            <a:r>
              <a:rPr lang="en-US" sz="2000" b="1" dirty="0" smtClean="0">
                <a:solidFill>
                  <a:schemeClr val="accent1">
                    <a:lumMod val="50000"/>
                  </a:schemeClr>
                </a:solidFill>
              </a:rPr>
              <a:t> = </a:t>
            </a:r>
            <a:r>
              <a:rPr lang="ru-RU" sz="2000" b="1" dirty="0" smtClean="0">
                <a:solidFill>
                  <a:schemeClr val="accent1">
                    <a:lumMod val="50000"/>
                  </a:schemeClr>
                </a:solidFill>
              </a:rPr>
              <a:t>5</a:t>
            </a:r>
            <a:r>
              <a:rPr lang="en-US" sz="2000" b="1" dirty="0" smtClean="0">
                <a:solidFill>
                  <a:schemeClr val="accent1">
                    <a:lumMod val="50000"/>
                  </a:schemeClr>
                </a:solidFill>
              </a:rPr>
              <a:t>  </a:t>
            </a:r>
            <a:r>
              <a:rPr lang="ru-RU" sz="2000" b="1" dirty="0" smtClean="0">
                <a:solidFill>
                  <a:schemeClr val="accent1">
                    <a:lumMod val="50000"/>
                  </a:schemeClr>
                </a:solidFill>
              </a:rPr>
              <a:t>Ом</a:t>
            </a:r>
            <a:endParaRPr lang="ru-RU" sz="2000" b="1" dirty="0">
              <a:solidFill>
                <a:schemeClr val="accent1">
                  <a:lumMod val="50000"/>
                </a:schemeClr>
              </a:solidFill>
            </a:endParaRPr>
          </a:p>
        </p:txBody>
      </p:sp>
      <p:cxnSp>
        <p:nvCxnSpPr>
          <p:cNvPr id="65" name="Прямая соединительная линия 64"/>
          <p:cNvCxnSpPr/>
          <p:nvPr/>
        </p:nvCxnSpPr>
        <p:spPr>
          <a:xfrm rot="10800000">
            <a:off x="2643174" y="1214428"/>
            <a:ext cx="500066"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0800000">
            <a:off x="2071670" y="1071552"/>
            <a:ext cx="571504" cy="14446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rot="5400000">
            <a:off x="2143902" y="1142196"/>
            <a:ext cx="14287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35" idx="3"/>
            <a:endCxn id="35" idx="7"/>
          </p:cNvCxnSpPr>
          <p:nvPr/>
        </p:nvCxnSpPr>
        <p:spPr>
          <a:xfrm rot="5400000" flipH="1" flipV="1">
            <a:off x="1892603" y="3886690"/>
            <a:ext cx="499200" cy="5049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stCxn id="35" idx="5"/>
            <a:endCxn id="35" idx="1"/>
          </p:cNvCxnSpPr>
          <p:nvPr/>
        </p:nvCxnSpPr>
        <p:spPr>
          <a:xfrm rot="5400000" flipH="1">
            <a:off x="1892603" y="3886690"/>
            <a:ext cx="499200" cy="5049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0" y="0"/>
            <a:ext cx="9144032" cy="523220"/>
          </a:xfrm>
          <a:prstGeom prst="rect">
            <a:avLst/>
          </a:prstGeom>
          <a:solidFill>
            <a:schemeClr val="tx2">
              <a:lumMod val="75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смешанное соединение проводников</a:t>
            </a:r>
            <a:endParaRPr lang="ru-RU"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6" name="TextBox 85"/>
          <p:cNvSpPr txBox="1"/>
          <p:nvPr/>
        </p:nvSpPr>
        <p:spPr>
          <a:xfrm>
            <a:off x="2357422" y="4386218"/>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ru-RU" sz="2000" b="1" baseline="-25000" dirty="0" smtClean="0">
                <a:solidFill>
                  <a:schemeClr val="accent1">
                    <a:lumMod val="50000"/>
                  </a:schemeClr>
                </a:solidFill>
              </a:rPr>
              <a:t>2</a:t>
            </a:r>
            <a:r>
              <a:rPr lang="en-US" sz="2000" b="1" dirty="0" smtClean="0">
                <a:solidFill>
                  <a:schemeClr val="accent1">
                    <a:lumMod val="50000"/>
                  </a:schemeClr>
                </a:solidFill>
              </a:rPr>
              <a:t> = </a:t>
            </a:r>
            <a:r>
              <a:rPr lang="ru-RU" sz="2000" b="1" dirty="0" smtClean="0">
                <a:solidFill>
                  <a:schemeClr val="accent1">
                    <a:lumMod val="50000"/>
                  </a:schemeClr>
                </a:solidFill>
              </a:rPr>
              <a:t>5</a:t>
            </a:r>
            <a:r>
              <a:rPr lang="en-US" sz="2000" b="1" dirty="0" smtClean="0">
                <a:solidFill>
                  <a:schemeClr val="accent1">
                    <a:lumMod val="50000"/>
                  </a:schemeClr>
                </a:solidFill>
              </a:rPr>
              <a:t>  </a:t>
            </a:r>
            <a:r>
              <a:rPr lang="ru-RU" sz="2000" b="1" dirty="0" smtClean="0">
                <a:solidFill>
                  <a:schemeClr val="accent1">
                    <a:lumMod val="50000"/>
                  </a:schemeClr>
                </a:solidFill>
              </a:rPr>
              <a:t>Ом</a:t>
            </a:r>
            <a:endParaRPr lang="ru-RU" sz="2000" b="1" dirty="0">
              <a:solidFill>
                <a:schemeClr val="accent1">
                  <a:lumMod val="50000"/>
                </a:schemeClr>
              </a:solidFill>
            </a:endParaRPr>
          </a:p>
        </p:txBody>
      </p:sp>
      <p:sp>
        <p:nvSpPr>
          <p:cNvPr id="87" name="TextBox 86"/>
          <p:cNvSpPr txBox="1"/>
          <p:nvPr/>
        </p:nvSpPr>
        <p:spPr>
          <a:xfrm>
            <a:off x="6000760" y="627534"/>
            <a:ext cx="3143240" cy="707886"/>
          </a:xfrm>
          <a:prstGeom prst="rect">
            <a:avLst/>
          </a:prstGeom>
          <a:solidFill>
            <a:srgbClr val="C00000"/>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0,9</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8" name="TextBox 87"/>
          <p:cNvSpPr txBox="1"/>
          <p:nvPr/>
        </p:nvSpPr>
        <p:spPr>
          <a:xfrm>
            <a:off x="6000760" y="1347614"/>
            <a:ext cx="3143240" cy="707886"/>
          </a:xfrm>
          <a:prstGeom prst="rect">
            <a:avLst/>
          </a:prstGeom>
          <a:solidFill>
            <a:srgbClr val="C00000"/>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45</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1" name="TextBox 90"/>
          <p:cNvSpPr txBox="1"/>
          <p:nvPr/>
        </p:nvSpPr>
        <p:spPr>
          <a:xfrm>
            <a:off x="6000760" y="2007880"/>
            <a:ext cx="3143240" cy="707886"/>
          </a:xfrm>
          <a:prstGeom prst="rect">
            <a:avLst/>
          </a:prstGeom>
          <a:solidFill>
            <a:srgbClr val="C00000"/>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a:t>
            </a:r>
            <a:r>
              <a:rPr lang="ru-RU"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45</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92" name="Прямая со стрелкой 91"/>
          <p:cNvCxnSpPr/>
          <p:nvPr/>
        </p:nvCxnSpPr>
        <p:spPr>
          <a:xfrm>
            <a:off x="1285852" y="3000378"/>
            <a:ext cx="928694"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1285852" y="4143386"/>
            <a:ext cx="500066"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3071802" y="4143386"/>
            <a:ext cx="500066"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000760" y="2799968"/>
            <a:ext cx="3143240" cy="707886"/>
          </a:xfrm>
          <a:prstGeom prst="rect">
            <a:avLst/>
          </a:prstGeom>
          <a:solidFill>
            <a:schemeClr val="accent1">
              <a:lumMod val="75000"/>
            </a:schemeClr>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U</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8" name="TextBox 97"/>
          <p:cNvSpPr txBox="1"/>
          <p:nvPr/>
        </p:nvSpPr>
        <p:spPr>
          <a:xfrm>
            <a:off x="6000760" y="3520048"/>
            <a:ext cx="3143240" cy="707886"/>
          </a:xfrm>
          <a:prstGeom prst="rect">
            <a:avLst/>
          </a:prstGeom>
          <a:solidFill>
            <a:schemeClr val="accent1">
              <a:lumMod val="75000"/>
            </a:schemeClr>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U</a:t>
            </a:r>
            <a:r>
              <a:rPr lang="ru-RU"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25</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9" name="TextBox 98"/>
          <p:cNvSpPr txBox="1"/>
          <p:nvPr/>
        </p:nvSpPr>
        <p:spPr>
          <a:xfrm>
            <a:off x="6000760" y="4227934"/>
            <a:ext cx="3143240" cy="707886"/>
          </a:xfrm>
          <a:prstGeom prst="rect">
            <a:avLst/>
          </a:prstGeom>
          <a:solidFill>
            <a:schemeClr val="accent1">
              <a:lumMod val="75000"/>
            </a:schemeClr>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U</a:t>
            </a:r>
            <a:r>
              <a:rPr lang="ru-RU"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25</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1000"/>
                                        <p:tgtEl>
                                          <p:spTgt spid="92"/>
                                        </p:tgtEl>
                                      </p:cBhvr>
                                    </p:animEffect>
                                  </p:childTnLst>
                                </p:cTn>
                              </p:par>
                              <p:par>
                                <p:cTn id="8" presetID="22" presetClass="entr" presetSubtype="8"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1000"/>
                                        <p:tgtEl>
                                          <p:spTgt spid="94"/>
                                        </p:tgtEl>
                                      </p:cBhvr>
                                    </p:animEffect>
                                  </p:childTnLst>
                                </p:cTn>
                              </p:par>
                              <p:par>
                                <p:cTn id="11" presetID="22" presetClass="entr" presetSubtype="8"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left)">
                                      <p:cBhvr>
                                        <p:cTn id="13" dur="100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1000"/>
                                        <p:tgtEl>
                                          <p:spTgt spid="87"/>
                                        </p:tgtEl>
                                      </p:cBhvr>
                                    </p:animEffect>
                                    <p:anim calcmode="lin" valueType="num">
                                      <p:cBhvr>
                                        <p:cTn id="19" dur="1000" fill="hold"/>
                                        <p:tgtEl>
                                          <p:spTgt spid="87"/>
                                        </p:tgtEl>
                                        <p:attrNameLst>
                                          <p:attrName>ppt_x</p:attrName>
                                        </p:attrNameLst>
                                      </p:cBhvr>
                                      <p:tavLst>
                                        <p:tav tm="0">
                                          <p:val>
                                            <p:strVal val="#ppt_x"/>
                                          </p:val>
                                        </p:tav>
                                        <p:tav tm="100000">
                                          <p:val>
                                            <p:strVal val="#ppt_x"/>
                                          </p:val>
                                        </p:tav>
                                      </p:tavLst>
                                    </p:anim>
                                    <p:anim calcmode="lin" valueType="num">
                                      <p:cBhvr>
                                        <p:cTn id="2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1000"/>
                                        <p:tgtEl>
                                          <p:spTgt spid="88"/>
                                        </p:tgtEl>
                                      </p:cBhvr>
                                    </p:animEffect>
                                    <p:anim calcmode="lin" valueType="num">
                                      <p:cBhvr>
                                        <p:cTn id="26" dur="1000" fill="hold"/>
                                        <p:tgtEl>
                                          <p:spTgt spid="88"/>
                                        </p:tgtEl>
                                        <p:attrNameLst>
                                          <p:attrName>ppt_x</p:attrName>
                                        </p:attrNameLst>
                                      </p:cBhvr>
                                      <p:tavLst>
                                        <p:tav tm="0">
                                          <p:val>
                                            <p:strVal val="#ppt_x"/>
                                          </p:val>
                                        </p:tav>
                                        <p:tav tm="100000">
                                          <p:val>
                                            <p:strVal val="#ppt_x"/>
                                          </p:val>
                                        </p:tav>
                                      </p:tavLst>
                                    </p:anim>
                                    <p:anim calcmode="lin" valueType="num">
                                      <p:cBhvr>
                                        <p:cTn id="27" dur="1000" fill="hold"/>
                                        <p:tgtEl>
                                          <p:spTgt spid="8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1000"/>
                                        <p:tgtEl>
                                          <p:spTgt spid="97"/>
                                        </p:tgtEl>
                                      </p:cBhvr>
                                    </p:animEffect>
                                    <p:anim calcmode="lin" valueType="num">
                                      <p:cBhvr>
                                        <p:cTn id="39" dur="1000" fill="hold"/>
                                        <p:tgtEl>
                                          <p:spTgt spid="97"/>
                                        </p:tgtEl>
                                        <p:attrNameLst>
                                          <p:attrName>ppt_x</p:attrName>
                                        </p:attrNameLst>
                                      </p:cBhvr>
                                      <p:tavLst>
                                        <p:tav tm="0">
                                          <p:val>
                                            <p:strVal val="#ppt_x"/>
                                          </p:val>
                                        </p:tav>
                                        <p:tav tm="100000">
                                          <p:val>
                                            <p:strVal val="#ppt_x"/>
                                          </p:val>
                                        </p:tav>
                                      </p:tavLst>
                                    </p:anim>
                                    <p:anim calcmode="lin" valueType="num">
                                      <p:cBhvr>
                                        <p:cTn id="40"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1000"/>
                                        <p:tgtEl>
                                          <p:spTgt spid="98"/>
                                        </p:tgtEl>
                                      </p:cBhvr>
                                    </p:animEffect>
                                    <p:anim calcmode="lin" valueType="num">
                                      <p:cBhvr>
                                        <p:cTn id="46" dur="1000" fill="hold"/>
                                        <p:tgtEl>
                                          <p:spTgt spid="98"/>
                                        </p:tgtEl>
                                        <p:attrNameLst>
                                          <p:attrName>ppt_x</p:attrName>
                                        </p:attrNameLst>
                                      </p:cBhvr>
                                      <p:tavLst>
                                        <p:tav tm="0">
                                          <p:val>
                                            <p:strVal val="#ppt_x"/>
                                          </p:val>
                                        </p:tav>
                                        <p:tav tm="100000">
                                          <p:val>
                                            <p:strVal val="#ppt_x"/>
                                          </p:val>
                                        </p:tav>
                                      </p:tavLst>
                                    </p:anim>
                                    <p:anim calcmode="lin" valueType="num">
                                      <p:cBhvr>
                                        <p:cTn id="47" dur="1000" fill="hold"/>
                                        <p:tgtEl>
                                          <p:spTgt spid="98"/>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1000"/>
                                        <p:tgtEl>
                                          <p:spTgt spid="99"/>
                                        </p:tgtEl>
                                      </p:cBhvr>
                                    </p:animEffect>
                                    <p:anim calcmode="lin" valueType="num">
                                      <p:cBhvr>
                                        <p:cTn id="52" dur="1000" fill="hold"/>
                                        <p:tgtEl>
                                          <p:spTgt spid="99"/>
                                        </p:tgtEl>
                                        <p:attrNameLst>
                                          <p:attrName>ppt_x</p:attrName>
                                        </p:attrNameLst>
                                      </p:cBhvr>
                                      <p:tavLst>
                                        <p:tav tm="0">
                                          <p:val>
                                            <p:strVal val="#ppt_x"/>
                                          </p:val>
                                        </p:tav>
                                        <p:tav tm="100000">
                                          <p:val>
                                            <p:strVal val="#ppt_x"/>
                                          </p:val>
                                        </p:tav>
                                      </p:tavLst>
                                    </p:anim>
                                    <p:anim calcmode="lin" valueType="num">
                                      <p:cBhvr>
                                        <p:cTn id="53"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91" grpId="0" animBg="1"/>
      <p:bldP spid="97" grpId="0" animBg="1"/>
      <p:bldP spid="98" grpId="0" animBg="1"/>
      <p:bldP spid="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Овал 36"/>
          <p:cNvSpPr/>
          <p:nvPr/>
        </p:nvSpPr>
        <p:spPr>
          <a:xfrm>
            <a:off x="3786150" y="2285998"/>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Овал 121"/>
          <p:cNvSpPr/>
          <p:nvPr/>
        </p:nvSpPr>
        <p:spPr>
          <a:xfrm>
            <a:off x="7429520" y="137594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олилиния 78"/>
          <p:cNvSpPr/>
          <p:nvPr/>
        </p:nvSpPr>
        <p:spPr>
          <a:xfrm>
            <a:off x="5500694" y="1090040"/>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0" name="Скругленный прямоугольник 79"/>
          <p:cNvSpPr/>
          <p:nvPr/>
        </p:nvSpPr>
        <p:spPr>
          <a:xfrm>
            <a:off x="4786314" y="2701399"/>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олилиния 82"/>
          <p:cNvSpPr/>
          <p:nvPr/>
        </p:nvSpPr>
        <p:spPr>
          <a:xfrm>
            <a:off x="5500694" y="2272771"/>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Скругленный прямоугольник 83"/>
          <p:cNvSpPr/>
          <p:nvPr/>
        </p:nvSpPr>
        <p:spPr>
          <a:xfrm rot="5652305">
            <a:off x="6059583" y="2428262"/>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олилиния 84"/>
          <p:cNvSpPr/>
          <p:nvPr/>
        </p:nvSpPr>
        <p:spPr>
          <a:xfrm>
            <a:off x="5052961" y="1629829"/>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6" name="Арка 85"/>
          <p:cNvSpPr/>
          <p:nvPr/>
        </p:nvSpPr>
        <p:spPr>
          <a:xfrm>
            <a:off x="5286380" y="1415515"/>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7" name="Скругленный прямоугольник 86"/>
          <p:cNvSpPr/>
          <p:nvPr/>
        </p:nvSpPr>
        <p:spPr>
          <a:xfrm rot="5652305">
            <a:off x="5059451" y="2260156"/>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p:nvPr/>
        </p:nvSpPr>
        <p:spPr>
          <a:xfrm rot="10800000">
            <a:off x="5572132" y="1987018"/>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5429256" y="1844143"/>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Овал 89"/>
          <p:cNvSpPr/>
          <p:nvPr/>
        </p:nvSpPr>
        <p:spPr>
          <a:xfrm>
            <a:off x="5429256" y="1272639"/>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олилиния 90"/>
          <p:cNvSpPr/>
          <p:nvPr/>
        </p:nvSpPr>
        <p:spPr>
          <a:xfrm>
            <a:off x="5500694" y="1175068"/>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2" name="Полилиния 91"/>
          <p:cNvSpPr/>
          <p:nvPr/>
        </p:nvSpPr>
        <p:spPr>
          <a:xfrm>
            <a:off x="5778103" y="1179250"/>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3" name="Арка 92"/>
          <p:cNvSpPr/>
          <p:nvPr/>
        </p:nvSpPr>
        <p:spPr>
          <a:xfrm>
            <a:off x="5429256" y="1629829"/>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4" name="Арка 93"/>
          <p:cNvSpPr/>
          <p:nvPr/>
        </p:nvSpPr>
        <p:spPr>
          <a:xfrm>
            <a:off x="5429256" y="1701267"/>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5" name="Арка 94"/>
          <p:cNvSpPr/>
          <p:nvPr/>
        </p:nvSpPr>
        <p:spPr>
          <a:xfrm>
            <a:off x="5429256" y="1772705"/>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6" name="Арка 95"/>
          <p:cNvSpPr/>
          <p:nvPr/>
        </p:nvSpPr>
        <p:spPr>
          <a:xfrm>
            <a:off x="5429256" y="1844143"/>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7" name="Арка 96"/>
          <p:cNvSpPr/>
          <p:nvPr/>
        </p:nvSpPr>
        <p:spPr>
          <a:xfrm>
            <a:off x="5429256" y="1915581"/>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8" name="Арка 97"/>
          <p:cNvSpPr/>
          <p:nvPr/>
        </p:nvSpPr>
        <p:spPr>
          <a:xfrm>
            <a:off x="5286380" y="1201201"/>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9" name="Овал 98"/>
          <p:cNvSpPr/>
          <p:nvPr/>
        </p:nvSpPr>
        <p:spPr>
          <a:xfrm>
            <a:off x="5286380" y="1129763"/>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p:cNvSpPr txBox="1"/>
          <p:nvPr/>
        </p:nvSpPr>
        <p:spPr>
          <a:xfrm>
            <a:off x="5357818" y="3058589"/>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01" name="Овал 100"/>
          <p:cNvSpPr/>
          <p:nvPr/>
        </p:nvSpPr>
        <p:spPr>
          <a:xfrm>
            <a:off x="5562353" y="1058325"/>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Полилиния 127"/>
          <p:cNvSpPr/>
          <p:nvPr/>
        </p:nvSpPr>
        <p:spPr>
          <a:xfrm>
            <a:off x="3707781" y="2304585"/>
            <a:ext cx="1510990" cy="1475678"/>
          </a:xfrm>
          <a:custGeom>
            <a:avLst/>
            <a:gdLst>
              <a:gd name="connsiteX0" fmla="*/ 16726 w 1510990"/>
              <a:gd name="connsiteY0" fmla="*/ 1297259 h 1475678"/>
              <a:gd name="connsiteX1" fmla="*/ 27878 w 1510990"/>
              <a:gd name="connsiteY1" fmla="*/ 1118839 h 1475678"/>
              <a:gd name="connsiteX2" fmla="*/ 183995 w 1510990"/>
              <a:gd name="connsiteY2" fmla="*/ 1063083 h 1475678"/>
              <a:gd name="connsiteX3" fmla="*/ 317809 w 1510990"/>
              <a:gd name="connsiteY3" fmla="*/ 1419922 h 1475678"/>
              <a:gd name="connsiteX4" fmla="*/ 618892 w 1510990"/>
              <a:gd name="connsiteY4" fmla="*/ 1397620 h 1475678"/>
              <a:gd name="connsiteX5" fmla="*/ 1009185 w 1510990"/>
              <a:gd name="connsiteY5" fmla="*/ 1063083 h 1475678"/>
              <a:gd name="connsiteX6" fmla="*/ 1087243 w 1510990"/>
              <a:gd name="connsiteY6" fmla="*/ 739698 h 1475678"/>
              <a:gd name="connsiteX7" fmla="*/ 1221058 w 1510990"/>
              <a:gd name="connsiteY7" fmla="*/ 472069 h 1475678"/>
              <a:gd name="connsiteX8" fmla="*/ 1276814 w 1510990"/>
              <a:gd name="connsiteY8" fmla="*/ 148683 h 1475678"/>
              <a:gd name="connsiteX9" fmla="*/ 1399478 w 1510990"/>
              <a:gd name="connsiteY9" fmla="*/ 3717 h 1475678"/>
              <a:gd name="connsiteX10" fmla="*/ 1510990 w 1510990"/>
              <a:gd name="connsiteY10" fmla="*/ 170986 h 147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0990" h="1475678">
                <a:moveTo>
                  <a:pt x="16726" y="1297259"/>
                </a:moveTo>
                <a:cubicBezTo>
                  <a:pt x="8363" y="1227563"/>
                  <a:pt x="0" y="1157868"/>
                  <a:pt x="27878" y="1118839"/>
                </a:cubicBezTo>
                <a:cubicBezTo>
                  <a:pt x="55756" y="1079810"/>
                  <a:pt x="135673" y="1012903"/>
                  <a:pt x="183995" y="1063083"/>
                </a:cubicBezTo>
                <a:cubicBezTo>
                  <a:pt x="232317" y="1113263"/>
                  <a:pt x="245326" y="1364166"/>
                  <a:pt x="317809" y="1419922"/>
                </a:cubicBezTo>
                <a:cubicBezTo>
                  <a:pt x="390292" y="1475678"/>
                  <a:pt x="503663" y="1457093"/>
                  <a:pt x="618892" y="1397620"/>
                </a:cubicBezTo>
                <a:cubicBezTo>
                  <a:pt x="734121" y="1338147"/>
                  <a:pt x="931127" y="1172737"/>
                  <a:pt x="1009185" y="1063083"/>
                </a:cubicBezTo>
                <a:cubicBezTo>
                  <a:pt x="1087244" y="953429"/>
                  <a:pt x="1051931" y="838200"/>
                  <a:pt x="1087243" y="739698"/>
                </a:cubicBezTo>
                <a:cubicBezTo>
                  <a:pt x="1122555" y="641196"/>
                  <a:pt x="1189463" y="570571"/>
                  <a:pt x="1221058" y="472069"/>
                </a:cubicBezTo>
                <a:cubicBezTo>
                  <a:pt x="1252653" y="373567"/>
                  <a:pt x="1247077" y="226742"/>
                  <a:pt x="1276814" y="148683"/>
                </a:cubicBezTo>
                <a:cubicBezTo>
                  <a:pt x="1306551" y="70624"/>
                  <a:pt x="1360449" y="0"/>
                  <a:pt x="1399478" y="3717"/>
                </a:cubicBezTo>
                <a:cubicBezTo>
                  <a:pt x="1438507" y="7434"/>
                  <a:pt x="1474748" y="89210"/>
                  <a:pt x="1510990" y="170986"/>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4000464" y="224627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214282" y="1726906"/>
            <a:ext cx="2143108" cy="2702232"/>
          </a:xfrm>
          <a:prstGeom prst="rect">
            <a:avLst/>
          </a:prstGeom>
          <a:noFill/>
          <a:ln w="9525">
            <a:noFill/>
            <a:miter lim="800000"/>
            <a:headEnd/>
            <a:tailEnd/>
          </a:ln>
          <a:effectLst/>
        </p:spPr>
      </p:pic>
      <p:sp>
        <p:nvSpPr>
          <p:cNvPr id="62" name="TextBox 61"/>
          <p:cNvSpPr txBox="1"/>
          <p:nvPr/>
        </p:nvSpPr>
        <p:spPr>
          <a:xfrm>
            <a:off x="928662" y="0"/>
            <a:ext cx="8215370" cy="52322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смешанное соединение проводников</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6" name="Скругленный прямоугольник 45"/>
          <p:cNvSpPr/>
          <p:nvPr/>
        </p:nvSpPr>
        <p:spPr>
          <a:xfrm>
            <a:off x="3286084" y="385763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000464" y="342900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559353" y="358449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552731" y="278606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786150" y="257175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559221" y="341639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071902" y="314325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929026" y="300037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929026" y="242887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000464" y="233130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277873" y="233548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Арка 38"/>
          <p:cNvSpPr/>
          <p:nvPr/>
        </p:nvSpPr>
        <p:spPr>
          <a:xfrm>
            <a:off x="3929026"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929026"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929026"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929026"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929026"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786150" y="235743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Полилиния 56"/>
          <p:cNvSpPr/>
          <p:nvPr/>
        </p:nvSpPr>
        <p:spPr>
          <a:xfrm>
            <a:off x="1705754" y="2107580"/>
            <a:ext cx="2031380" cy="2023947"/>
          </a:xfrm>
          <a:custGeom>
            <a:avLst/>
            <a:gdLst>
              <a:gd name="connsiteX0" fmla="*/ 0 w 2031380"/>
              <a:gd name="connsiteY0" fmla="*/ 0 h 2023947"/>
              <a:gd name="connsiteX1" fmla="*/ 178419 w 2031380"/>
              <a:gd name="connsiteY1" fmla="*/ 111513 h 2023947"/>
              <a:gd name="connsiteX2" fmla="*/ 434897 w 2031380"/>
              <a:gd name="connsiteY2" fmla="*/ 602166 h 2023947"/>
              <a:gd name="connsiteX3" fmla="*/ 646770 w 2031380"/>
              <a:gd name="connsiteY3" fmla="*/ 1561171 h 2023947"/>
              <a:gd name="connsiteX4" fmla="*/ 914400 w 2031380"/>
              <a:gd name="connsiteY4" fmla="*/ 1929161 h 2023947"/>
              <a:gd name="connsiteX5" fmla="*/ 1449658 w 2031380"/>
              <a:gd name="connsiteY5" fmla="*/ 1996069 h 2023947"/>
              <a:gd name="connsiteX6" fmla="*/ 1694985 w 2031380"/>
              <a:gd name="connsiteY6" fmla="*/ 1761893 h 2023947"/>
              <a:gd name="connsiteX7" fmla="*/ 1784195 w 2031380"/>
              <a:gd name="connsiteY7" fmla="*/ 1427357 h 2023947"/>
              <a:gd name="connsiteX8" fmla="*/ 1884556 w 2031380"/>
              <a:gd name="connsiteY8" fmla="*/ 1315844 h 2023947"/>
              <a:gd name="connsiteX9" fmla="*/ 2007219 w 2031380"/>
              <a:gd name="connsiteY9" fmla="*/ 1438508 h 2023947"/>
              <a:gd name="connsiteX10" fmla="*/ 2029522 w 2031380"/>
              <a:gd name="connsiteY10" fmla="*/ 1505415 h 20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1380" h="2023947">
                <a:moveTo>
                  <a:pt x="0" y="0"/>
                </a:moveTo>
                <a:cubicBezTo>
                  <a:pt x="52968" y="5576"/>
                  <a:pt x="105936" y="11152"/>
                  <a:pt x="178419" y="111513"/>
                </a:cubicBezTo>
                <a:cubicBezTo>
                  <a:pt x="250902" y="211874"/>
                  <a:pt x="356839" y="360556"/>
                  <a:pt x="434897" y="602166"/>
                </a:cubicBezTo>
                <a:cubicBezTo>
                  <a:pt x="512956" y="843776"/>
                  <a:pt x="566853" y="1340005"/>
                  <a:pt x="646770" y="1561171"/>
                </a:cubicBezTo>
                <a:cubicBezTo>
                  <a:pt x="726687" y="1782337"/>
                  <a:pt x="780585" y="1856678"/>
                  <a:pt x="914400" y="1929161"/>
                </a:cubicBezTo>
                <a:cubicBezTo>
                  <a:pt x="1048215" y="2001644"/>
                  <a:pt x="1319561" y="2023947"/>
                  <a:pt x="1449658" y="1996069"/>
                </a:cubicBezTo>
                <a:cubicBezTo>
                  <a:pt x="1579755" y="1968191"/>
                  <a:pt x="1639229" y="1856678"/>
                  <a:pt x="1694985" y="1761893"/>
                </a:cubicBezTo>
                <a:cubicBezTo>
                  <a:pt x="1750741" y="1667108"/>
                  <a:pt x="1752600" y="1501699"/>
                  <a:pt x="1784195" y="1427357"/>
                </a:cubicBezTo>
                <a:cubicBezTo>
                  <a:pt x="1815790" y="1353016"/>
                  <a:pt x="1847386" y="1313986"/>
                  <a:pt x="1884556" y="1315844"/>
                </a:cubicBezTo>
                <a:cubicBezTo>
                  <a:pt x="1921726" y="1317702"/>
                  <a:pt x="1983058" y="1406913"/>
                  <a:pt x="2007219" y="1438508"/>
                </a:cubicBezTo>
                <a:cubicBezTo>
                  <a:pt x="2031380" y="1470103"/>
                  <a:pt x="2030451" y="1487759"/>
                  <a:pt x="2029522" y="150541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3" name="TextBox 62"/>
          <p:cNvSpPr txBox="1"/>
          <p:nvPr/>
        </p:nvSpPr>
        <p:spPr>
          <a:xfrm>
            <a:off x="3857588" y="421482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9" name="Овал 18"/>
          <p:cNvSpPr/>
          <p:nvPr/>
        </p:nvSpPr>
        <p:spPr>
          <a:xfrm>
            <a:off x="4062123" y="2214560"/>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rot="13206332">
            <a:off x="3213191"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rot="13206332">
            <a:off x="2284497" y="4399998"/>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кругленный прямоугольник 63"/>
          <p:cNvSpPr/>
          <p:nvPr/>
        </p:nvSpPr>
        <p:spPr>
          <a:xfrm>
            <a:off x="2363341" y="4143386"/>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Кольцо 64"/>
          <p:cNvSpPr/>
          <p:nvPr/>
        </p:nvSpPr>
        <p:spPr>
          <a:xfrm>
            <a:off x="2649093"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6" name="Шестиугольник 65"/>
          <p:cNvSpPr/>
          <p:nvPr/>
        </p:nvSpPr>
        <p:spPr>
          <a:xfrm>
            <a:off x="2649093" y="4143386"/>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Кольцо 66"/>
          <p:cNvSpPr/>
          <p:nvPr/>
        </p:nvSpPr>
        <p:spPr>
          <a:xfrm>
            <a:off x="2649093" y="4071948"/>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2" name="Группа 67"/>
          <p:cNvGrpSpPr/>
          <p:nvPr/>
        </p:nvGrpSpPr>
        <p:grpSpPr>
          <a:xfrm>
            <a:off x="2506217" y="3786196"/>
            <a:ext cx="571504" cy="1000132"/>
            <a:chOff x="2214546" y="642924"/>
            <a:chExt cx="571504" cy="1000132"/>
          </a:xfrm>
        </p:grpSpPr>
        <p:sp>
          <p:nvSpPr>
            <p:cNvPr id="69" name="Овал 68"/>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единительная линия 69"/>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1" name="Полилиния 70"/>
          <p:cNvSpPr/>
          <p:nvPr/>
        </p:nvSpPr>
        <p:spPr>
          <a:xfrm>
            <a:off x="806222" y="2152185"/>
            <a:ext cx="1501697" cy="2475571"/>
          </a:xfrm>
          <a:custGeom>
            <a:avLst/>
            <a:gdLst>
              <a:gd name="connsiteX0" fmla="*/ 18585 w 1501697"/>
              <a:gd name="connsiteY0" fmla="*/ 0 h 2475571"/>
              <a:gd name="connsiteX1" fmla="*/ 263912 w 1501697"/>
              <a:gd name="connsiteY1" fmla="*/ 144966 h 2475571"/>
              <a:gd name="connsiteX2" fmla="*/ 319668 w 1501697"/>
              <a:gd name="connsiteY2" fmla="*/ 579864 h 2475571"/>
              <a:gd name="connsiteX3" fmla="*/ 107795 w 1501697"/>
              <a:gd name="connsiteY3" fmla="*/ 1616927 h 2475571"/>
              <a:gd name="connsiteX4" fmla="*/ 85493 w 1501697"/>
              <a:gd name="connsiteY4" fmla="*/ 2297152 h 2475571"/>
              <a:gd name="connsiteX5" fmla="*/ 620751 w 1501697"/>
              <a:gd name="connsiteY5" fmla="*/ 2464420 h 2475571"/>
              <a:gd name="connsiteX6" fmla="*/ 1044497 w 1501697"/>
              <a:gd name="connsiteY6" fmla="*/ 2364059 h 2475571"/>
              <a:gd name="connsiteX7" fmla="*/ 1267522 w 1501697"/>
              <a:gd name="connsiteY7" fmla="*/ 2352908 h 2475571"/>
              <a:gd name="connsiteX8" fmla="*/ 1501697 w 1501697"/>
              <a:gd name="connsiteY8" fmla="*/ 2386361 h 247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97" h="2475571">
                <a:moveTo>
                  <a:pt x="18585" y="0"/>
                </a:moveTo>
                <a:cubicBezTo>
                  <a:pt x="116158" y="24161"/>
                  <a:pt x="213732" y="48322"/>
                  <a:pt x="263912" y="144966"/>
                </a:cubicBezTo>
                <a:cubicBezTo>
                  <a:pt x="314092" y="241610"/>
                  <a:pt x="345687" y="334537"/>
                  <a:pt x="319668" y="579864"/>
                </a:cubicBezTo>
                <a:cubicBezTo>
                  <a:pt x="293649" y="825191"/>
                  <a:pt x="146824" y="1330712"/>
                  <a:pt x="107795" y="1616927"/>
                </a:cubicBezTo>
                <a:cubicBezTo>
                  <a:pt x="68766" y="1903142"/>
                  <a:pt x="0" y="2155903"/>
                  <a:pt x="85493" y="2297152"/>
                </a:cubicBezTo>
                <a:cubicBezTo>
                  <a:pt x="170986" y="2438401"/>
                  <a:pt x="460917" y="2453269"/>
                  <a:pt x="620751" y="2464420"/>
                </a:cubicBezTo>
                <a:cubicBezTo>
                  <a:pt x="780585" y="2475571"/>
                  <a:pt x="936702" y="2382644"/>
                  <a:pt x="1044497" y="2364059"/>
                </a:cubicBezTo>
                <a:cubicBezTo>
                  <a:pt x="1152292" y="2345474"/>
                  <a:pt x="1191322" y="2349191"/>
                  <a:pt x="1267522" y="2352908"/>
                </a:cubicBezTo>
                <a:cubicBezTo>
                  <a:pt x="1343722" y="2356625"/>
                  <a:pt x="1422709" y="2371493"/>
                  <a:pt x="1501697" y="238636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 name="Полилиния 103"/>
          <p:cNvSpPr/>
          <p:nvPr/>
        </p:nvSpPr>
        <p:spPr>
          <a:xfrm>
            <a:off x="7643834" y="1336217"/>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5" name="Скругленный прямоугольник 104"/>
          <p:cNvSpPr/>
          <p:nvPr/>
        </p:nvSpPr>
        <p:spPr>
          <a:xfrm>
            <a:off x="6929454" y="2947576"/>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олилиния 105"/>
          <p:cNvSpPr/>
          <p:nvPr/>
        </p:nvSpPr>
        <p:spPr>
          <a:xfrm>
            <a:off x="7643834" y="2518948"/>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7" name="Скругленный прямоугольник 106"/>
          <p:cNvSpPr/>
          <p:nvPr/>
        </p:nvSpPr>
        <p:spPr>
          <a:xfrm rot="5652305">
            <a:off x="8202723" y="267443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олилиния 107"/>
          <p:cNvSpPr/>
          <p:nvPr/>
        </p:nvSpPr>
        <p:spPr>
          <a:xfrm>
            <a:off x="7196101" y="1876006"/>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9" name="Арка 108"/>
          <p:cNvSpPr/>
          <p:nvPr/>
        </p:nvSpPr>
        <p:spPr>
          <a:xfrm>
            <a:off x="7429520" y="1661692"/>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0" name="Скругленный прямоугольник 109"/>
          <p:cNvSpPr/>
          <p:nvPr/>
        </p:nvSpPr>
        <p:spPr>
          <a:xfrm rot="5652305">
            <a:off x="7202591" y="250633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Овал 110"/>
          <p:cNvSpPr/>
          <p:nvPr/>
        </p:nvSpPr>
        <p:spPr>
          <a:xfrm rot="10800000">
            <a:off x="7715272" y="2233195"/>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Овал 111"/>
          <p:cNvSpPr/>
          <p:nvPr/>
        </p:nvSpPr>
        <p:spPr>
          <a:xfrm>
            <a:off x="7572396" y="2090320"/>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Овал 112"/>
          <p:cNvSpPr/>
          <p:nvPr/>
        </p:nvSpPr>
        <p:spPr>
          <a:xfrm>
            <a:off x="7572396" y="1518816"/>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Полилиния 113"/>
          <p:cNvSpPr/>
          <p:nvPr/>
        </p:nvSpPr>
        <p:spPr>
          <a:xfrm>
            <a:off x="7643834" y="1421245"/>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 name="Полилиния 114"/>
          <p:cNvSpPr/>
          <p:nvPr/>
        </p:nvSpPr>
        <p:spPr>
          <a:xfrm>
            <a:off x="7921243" y="1425427"/>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6" name="Арка 115"/>
          <p:cNvSpPr/>
          <p:nvPr/>
        </p:nvSpPr>
        <p:spPr>
          <a:xfrm>
            <a:off x="7572396" y="187600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7" name="Арка 116"/>
          <p:cNvSpPr/>
          <p:nvPr/>
        </p:nvSpPr>
        <p:spPr>
          <a:xfrm>
            <a:off x="7572396" y="194744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8" name="Арка 117"/>
          <p:cNvSpPr/>
          <p:nvPr/>
        </p:nvSpPr>
        <p:spPr>
          <a:xfrm>
            <a:off x="7572396" y="201888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9" name="Арка 118"/>
          <p:cNvSpPr/>
          <p:nvPr/>
        </p:nvSpPr>
        <p:spPr>
          <a:xfrm>
            <a:off x="7572396" y="209032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0" name="Арка 119"/>
          <p:cNvSpPr/>
          <p:nvPr/>
        </p:nvSpPr>
        <p:spPr>
          <a:xfrm>
            <a:off x="7572396" y="216175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1" name="Арка 120"/>
          <p:cNvSpPr/>
          <p:nvPr/>
        </p:nvSpPr>
        <p:spPr>
          <a:xfrm>
            <a:off x="7429520" y="1447378"/>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3" name="TextBox 122"/>
          <p:cNvSpPr txBox="1"/>
          <p:nvPr/>
        </p:nvSpPr>
        <p:spPr>
          <a:xfrm>
            <a:off x="7500958" y="3304766"/>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124" name="Овал 123"/>
          <p:cNvSpPr/>
          <p:nvPr/>
        </p:nvSpPr>
        <p:spPr>
          <a:xfrm>
            <a:off x="7705493" y="130450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Полилиния 128"/>
          <p:cNvSpPr/>
          <p:nvPr/>
        </p:nvSpPr>
        <p:spPr>
          <a:xfrm>
            <a:off x="6213088" y="2393796"/>
            <a:ext cx="1169019" cy="648629"/>
          </a:xfrm>
          <a:custGeom>
            <a:avLst/>
            <a:gdLst>
              <a:gd name="connsiteX0" fmla="*/ 9292 w 1169019"/>
              <a:gd name="connsiteY0" fmla="*/ 226741 h 648629"/>
              <a:gd name="connsiteX1" fmla="*/ 31595 w 1169019"/>
              <a:gd name="connsiteY1" fmla="*/ 59472 h 648629"/>
              <a:gd name="connsiteX2" fmla="*/ 198863 w 1169019"/>
              <a:gd name="connsiteY2" fmla="*/ 70624 h 648629"/>
              <a:gd name="connsiteX3" fmla="*/ 332678 w 1169019"/>
              <a:gd name="connsiteY3" fmla="*/ 483219 h 648629"/>
              <a:gd name="connsiteX4" fmla="*/ 722971 w 1169019"/>
              <a:gd name="connsiteY4" fmla="*/ 639336 h 648629"/>
              <a:gd name="connsiteX5" fmla="*/ 923692 w 1169019"/>
              <a:gd name="connsiteY5" fmla="*/ 538975 h 648629"/>
              <a:gd name="connsiteX6" fmla="*/ 1001751 w 1169019"/>
              <a:gd name="connsiteY6" fmla="*/ 204438 h 648629"/>
              <a:gd name="connsiteX7" fmla="*/ 1135566 w 1169019"/>
              <a:gd name="connsiteY7" fmla="*/ 170984 h 648629"/>
              <a:gd name="connsiteX8" fmla="*/ 1169019 w 1169019"/>
              <a:gd name="connsiteY8" fmla="*/ 315950 h 64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019" h="648629">
                <a:moveTo>
                  <a:pt x="9292" y="226741"/>
                </a:moveTo>
                <a:cubicBezTo>
                  <a:pt x="4646" y="156116"/>
                  <a:pt x="0" y="85491"/>
                  <a:pt x="31595" y="59472"/>
                </a:cubicBezTo>
                <a:cubicBezTo>
                  <a:pt x="63190" y="33453"/>
                  <a:pt x="148683" y="0"/>
                  <a:pt x="198863" y="70624"/>
                </a:cubicBezTo>
                <a:cubicBezTo>
                  <a:pt x="249043" y="141248"/>
                  <a:pt x="245327" y="388434"/>
                  <a:pt x="332678" y="483219"/>
                </a:cubicBezTo>
                <a:cubicBezTo>
                  <a:pt x="420029" y="578004"/>
                  <a:pt x="624469" y="630043"/>
                  <a:pt x="722971" y="639336"/>
                </a:cubicBezTo>
                <a:cubicBezTo>
                  <a:pt x="821473" y="648629"/>
                  <a:pt x="877229" y="611458"/>
                  <a:pt x="923692" y="538975"/>
                </a:cubicBezTo>
                <a:cubicBezTo>
                  <a:pt x="970155" y="466492"/>
                  <a:pt x="966439" y="265770"/>
                  <a:pt x="1001751" y="204438"/>
                </a:cubicBezTo>
                <a:cubicBezTo>
                  <a:pt x="1037063" y="143106"/>
                  <a:pt x="1107688" y="152399"/>
                  <a:pt x="1135566" y="170984"/>
                </a:cubicBezTo>
                <a:cubicBezTo>
                  <a:pt x="1163444" y="189569"/>
                  <a:pt x="1166231" y="252759"/>
                  <a:pt x="1169019" y="31595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2" name="Полилиния 81"/>
          <p:cNvSpPr/>
          <p:nvPr/>
        </p:nvSpPr>
        <p:spPr>
          <a:xfrm>
            <a:off x="4739268" y="2442117"/>
            <a:ext cx="1492405" cy="1618786"/>
          </a:xfrm>
          <a:custGeom>
            <a:avLst/>
            <a:gdLst>
              <a:gd name="connsiteX0" fmla="*/ 0 w 1492405"/>
              <a:gd name="connsiteY0" fmla="*/ 1315844 h 1618786"/>
              <a:gd name="connsiteX1" fmla="*/ 78059 w 1492405"/>
              <a:gd name="connsiteY1" fmla="*/ 1193181 h 1618786"/>
              <a:gd name="connsiteX2" fmla="*/ 211873 w 1492405"/>
              <a:gd name="connsiteY2" fmla="*/ 1226634 h 1618786"/>
              <a:gd name="connsiteX3" fmla="*/ 345688 w 1492405"/>
              <a:gd name="connsiteY3" fmla="*/ 1561171 h 1618786"/>
              <a:gd name="connsiteX4" fmla="*/ 713678 w 1492405"/>
              <a:gd name="connsiteY4" fmla="*/ 1572322 h 1618786"/>
              <a:gd name="connsiteX5" fmla="*/ 1182030 w 1492405"/>
              <a:gd name="connsiteY5" fmla="*/ 1326995 h 1618786"/>
              <a:gd name="connsiteX6" fmla="*/ 1260088 w 1492405"/>
              <a:gd name="connsiteY6" fmla="*/ 1037063 h 1618786"/>
              <a:gd name="connsiteX7" fmla="*/ 1237786 w 1492405"/>
              <a:gd name="connsiteY7" fmla="*/ 769434 h 1618786"/>
              <a:gd name="connsiteX8" fmla="*/ 1293542 w 1492405"/>
              <a:gd name="connsiteY8" fmla="*/ 657922 h 1618786"/>
              <a:gd name="connsiteX9" fmla="*/ 1315844 w 1492405"/>
              <a:gd name="connsiteY9" fmla="*/ 278781 h 1618786"/>
              <a:gd name="connsiteX10" fmla="*/ 1427356 w 1492405"/>
              <a:gd name="connsiteY10" fmla="*/ 33454 h 1618786"/>
              <a:gd name="connsiteX11" fmla="*/ 1483112 w 1492405"/>
              <a:gd name="connsiteY11" fmla="*/ 78059 h 1618786"/>
              <a:gd name="connsiteX12" fmla="*/ 1483112 w 1492405"/>
              <a:gd name="connsiteY12" fmla="*/ 189571 h 161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405" h="1618786">
                <a:moveTo>
                  <a:pt x="0" y="1315844"/>
                </a:moveTo>
                <a:cubicBezTo>
                  <a:pt x="21373" y="1261946"/>
                  <a:pt x="42747" y="1208049"/>
                  <a:pt x="78059" y="1193181"/>
                </a:cubicBezTo>
                <a:cubicBezTo>
                  <a:pt x="113371" y="1178313"/>
                  <a:pt x="167268" y="1165302"/>
                  <a:pt x="211873" y="1226634"/>
                </a:cubicBezTo>
                <a:cubicBezTo>
                  <a:pt x="256478" y="1287966"/>
                  <a:pt x="262054" y="1503556"/>
                  <a:pt x="345688" y="1561171"/>
                </a:cubicBezTo>
                <a:cubicBezTo>
                  <a:pt x="429322" y="1618786"/>
                  <a:pt x="574288" y="1611351"/>
                  <a:pt x="713678" y="1572322"/>
                </a:cubicBezTo>
                <a:cubicBezTo>
                  <a:pt x="853068" y="1533293"/>
                  <a:pt x="1090962" y="1416205"/>
                  <a:pt x="1182030" y="1326995"/>
                </a:cubicBezTo>
                <a:cubicBezTo>
                  <a:pt x="1273098" y="1237785"/>
                  <a:pt x="1250795" y="1129990"/>
                  <a:pt x="1260088" y="1037063"/>
                </a:cubicBezTo>
                <a:cubicBezTo>
                  <a:pt x="1269381" y="944136"/>
                  <a:pt x="1232210" y="832624"/>
                  <a:pt x="1237786" y="769434"/>
                </a:cubicBezTo>
                <a:cubicBezTo>
                  <a:pt x="1243362" y="706244"/>
                  <a:pt x="1280532" y="739697"/>
                  <a:pt x="1293542" y="657922"/>
                </a:cubicBezTo>
                <a:cubicBezTo>
                  <a:pt x="1306552" y="576147"/>
                  <a:pt x="1293542" y="382859"/>
                  <a:pt x="1315844" y="278781"/>
                </a:cubicBezTo>
                <a:cubicBezTo>
                  <a:pt x="1338146" y="174703"/>
                  <a:pt x="1399478" y="66908"/>
                  <a:pt x="1427356" y="33454"/>
                </a:cubicBezTo>
                <a:cubicBezTo>
                  <a:pt x="1455234" y="0"/>
                  <a:pt x="1473819" y="52040"/>
                  <a:pt x="1483112" y="78059"/>
                </a:cubicBezTo>
                <a:cubicBezTo>
                  <a:pt x="1492405" y="104078"/>
                  <a:pt x="1487758" y="146824"/>
                  <a:pt x="1483112" y="189571"/>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 name="Полилиния 101"/>
          <p:cNvSpPr/>
          <p:nvPr/>
        </p:nvSpPr>
        <p:spPr>
          <a:xfrm>
            <a:off x="3323063" y="2693020"/>
            <a:ext cx="5073806" cy="2128024"/>
          </a:xfrm>
          <a:custGeom>
            <a:avLst/>
            <a:gdLst>
              <a:gd name="connsiteX0" fmla="*/ 0 w 5073806"/>
              <a:gd name="connsiteY0" fmla="*/ 1812073 h 2128024"/>
              <a:gd name="connsiteX1" fmla="*/ 189571 w 5073806"/>
              <a:gd name="connsiteY1" fmla="*/ 1812073 h 2128024"/>
              <a:gd name="connsiteX2" fmla="*/ 490654 w 5073806"/>
              <a:gd name="connsiteY2" fmla="*/ 1934736 h 2128024"/>
              <a:gd name="connsiteX3" fmla="*/ 1025913 w 5073806"/>
              <a:gd name="connsiteY3" fmla="*/ 2113156 h 2128024"/>
              <a:gd name="connsiteX4" fmla="*/ 1996069 w 5073806"/>
              <a:gd name="connsiteY4" fmla="*/ 2023946 h 2128024"/>
              <a:gd name="connsiteX5" fmla="*/ 2843561 w 5073806"/>
              <a:gd name="connsiteY5" fmla="*/ 1667107 h 2128024"/>
              <a:gd name="connsiteX6" fmla="*/ 3668752 w 5073806"/>
              <a:gd name="connsiteY6" fmla="*/ 1577897 h 2128024"/>
              <a:gd name="connsiteX7" fmla="*/ 4505093 w 5073806"/>
              <a:gd name="connsiteY7" fmla="*/ 1410629 h 2128024"/>
              <a:gd name="connsiteX8" fmla="*/ 4716966 w 5073806"/>
              <a:gd name="connsiteY8" fmla="*/ 1098395 h 2128024"/>
              <a:gd name="connsiteX9" fmla="*/ 4817327 w 5073806"/>
              <a:gd name="connsiteY9" fmla="*/ 574287 h 2128024"/>
              <a:gd name="connsiteX10" fmla="*/ 4828478 w 5073806"/>
              <a:gd name="connsiteY10" fmla="*/ 217448 h 2128024"/>
              <a:gd name="connsiteX11" fmla="*/ 4917688 w 5073806"/>
              <a:gd name="connsiteY11" fmla="*/ 27878 h 2128024"/>
              <a:gd name="connsiteX12" fmla="*/ 5051503 w 5073806"/>
              <a:gd name="connsiteY12" fmla="*/ 50180 h 2128024"/>
              <a:gd name="connsiteX13" fmla="*/ 5051503 w 5073806"/>
              <a:gd name="connsiteY13" fmla="*/ 172843 h 212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3806" h="2128024">
                <a:moveTo>
                  <a:pt x="0" y="1812073"/>
                </a:moveTo>
                <a:cubicBezTo>
                  <a:pt x="53897" y="1801851"/>
                  <a:pt x="107795" y="1791629"/>
                  <a:pt x="189571" y="1812073"/>
                </a:cubicBezTo>
                <a:cubicBezTo>
                  <a:pt x="271347" y="1832517"/>
                  <a:pt x="351264" y="1884556"/>
                  <a:pt x="490654" y="1934736"/>
                </a:cubicBezTo>
                <a:cubicBezTo>
                  <a:pt x="630044" y="1984916"/>
                  <a:pt x="775011" y="2098288"/>
                  <a:pt x="1025913" y="2113156"/>
                </a:cubicBezTo>
                <a:cubicBezTo>
                  <a:pt x="1276815" y="2128024"/>
                  <a:pt x="1693128" y="2098288"/>
                  <a:pt x="1996069" y="2023946"/>
                </a:cubicBezTo>
                <a:cubicBezTo>
                  <a:pt x="2299010" y="1949605"/>
                  <a:pt x="2564781" y="1741448"/>
                  <a:pt x="2843561" y="1667107"/>
                </a:cubicBezTo>
                <a:cubicBezTo>
                  <a:pt x="3122341" y="1592766"/>
                  <a:pt x="3391830" y="1620643"/>
                  <a:pt x="3668752" y="1577897"/>
                </a:cubicBezTo>
                <a:cubicBezTo>
                  <a:pt x="3945674" y="1535151"/>
                  <a:pt x="4330391" y="1490546"/>
                  <a:pt x="4505093" y="1410629"/>
                </a:cubicBezTo>
                <a:cubicBezTo>
                  <a:pt x="4679795" y="1330712"/>
                  <a:pt x="4664927" y="1237785"/>
                  <a:pt x="4716966" y="1098395"/>
                </a:cubicBezTo>
                <a:cubicBezTo>
                  <a:pt x="4769005" y="959005"/>
                  <a:pt x="4798742" y="721111"/>
                  <a:pt x="4817327" y="574287"/>
                </a:cubicBezTo>
                <a:cubicBezTo>
                  <a:pt x="4835912" y="427463"/>
                  <a:pt x="4811751" y="308516"/>
                  <a:pt x="4828478" y="217448"/>
                </a:cubicBezTo>
                <a:cubicBezTo>
                  <a:pt x="4845205" y="126380"/>
                  <a:pt x="4880517" y="55756"/>
                  <a:pt x="4917688" y="27878"/>
                </a:cubicBezTo>
                <a:cubicBezTo>
                  <a:pt x="4954859" y="0"/>
                  <a:pt x="5029201" y="26019"/>
                  <a:pt x="5051503" y="50180"/>
                </a:cubicBezTo>
                <a:cubicBezTo>
                  <a:pt x="5073806" y="74341"/>
                  <a:pt x="5062654" y="123592"/>
                  <a:pt x="5051503" y="172843"/>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7" name="Скругленный прямоугольник 126">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grpSp>
        <p:nvGrpSpPr>
          <p:cNvPr id="130" name="Группа 88"/>
          <p:cNvGrpSpPr/>
          <p:nvPr/>
        </p:nvGrpSpPr>
        <p:grpSpPr>
          <a:xfrm>
            <a:off x="7572396" y="2762910"/>
            <a:ext cx="452176" cy="523220"/>
            <a:chOff x="2928926" y="785800"/>
            <a:chExt cx="452176" cy="523220"/>
          </a:xfrm>
        </p:grpSpPr>
        <p:sp>
          <p:nvSpPr>
            <p:cNvPr id="131" name="Полилиния 130"/>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F0">
                  <a:alpha val="90000"/>
                </a:srgbClr>
              </a:solidFill>
            </a:ln>
            <a:scene3d>
              <a:camera prst="orthographicFront">
                <a:rot lat="18433875" lon="3854519"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2" name="TextBox 131"/>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33" name="Группа 88"/>
          <p:cNvGrpSpPr/>
          <p:nvPr/>
        </p:nvGrpSpPr>
        <p:grpSpPr>
          <a:xfrm>
            <a:off x="5429256" y="2500312"/>
            <a:ext cx="452176" cy="523220"/>
            <a:chOff x="2928926" y="785800"/>
            <a:chExt cx="452176" cy="523220"/>
          </a:xfrm>
        </p:grpSpPr>
        <p:sp>
          <p:nvSpPr>
            <p:cNvPr id="134" name="Полилиния 133"/>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F0">
                  <a:alpha val="90000"/>
                </a:srgbClr>
              </a:solidFill>
            </a:ln>
            <a:scene3d>
              <a:camera prst="orthographicFront">
                <a:rot lat="18433875" lon="3854519"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5" name="TextBox 134"/>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36" name="Группа 88"/>
          <p:cNvGrpSpPr/>
          <p:nvPr/>
        </p:nvGrpSpPr>
        <p:grpSpPr>
          <a:xfrm>
            <a:off x="3929058" y="3643320"/>
            <a:ext cx="452176" cy="523220"/>
            <a:chOff x="2928926" y="785800"/>
            <a:chExt cx="452176" cy="523220"/>
          </a:xfrm>
        </p:grpSpPr>
        <p:sp>
          <p:nvSpPr>
            <p:cNvPr id="137" name="Полилиния 136"/>
            <p:cNvSpPr/>
            <p:nvPr/>
          </p:nvSpPr>
          <p:spPr>
            <a:xfrm>
              <a:off x="2928926" y="785800"/>
              <a:ext cx="452176" cy="120580"/>
            </a:xfrm>
            <a:custGeom>
              <a:avLst/>
              <a:gdLst>
                <a:gd name="connsiteX0" fmla="*/ 0 w 452176"/>
                <a:gd name="connsiteY0" fmla="*/ 0 h 120580"/>
                <a:gd name="connsiteX1" fmla="*/ 0 w 452176"/>
                <a:gd name="connsiteY1" fmla="*/ 120580 h 120580"/>
                <a:gd name="connsiteX2" fmla="*/ 452176 w 452176"/>
                <a:gd name="connsiteY2" fmla="*/ 120580 h 120580"/>
                <a:gd name="connsiteX3" fmla="*/ 452176 w 452176"/>
                <a:gd name="connsiteY3" fmla="*/ 0 h 120580"/>
              </a:gdLst>
              <a:ahLst/>
              <a:cxnLst>
                <a:cxn ang="0">
                  <a:pos x="connsiteX0" y="connsiteY0"/>
                </a:cxn>
                <a:cxn ang="0">
                  <a:pos x="connsiteX1" y="connsiteY1"/>
                </a:cxn>
                <a:cxn ang="0">
                  <a:pos x="connsiteX2" y="connsiteY2"/>
                </a:cxn>
                <a:cxn ang="0">
                  <a:pos x="connsiteX3" y="connsiteY3"/>
                </a:cxn>
              </a:cxnLst>
              <a:rect l="l" t="t" r="r" b="b"/>
              <a:pathLst>
                <a:path w="452176" h="120580">
                  <a:moveTo>
                    <a:pt x="0" y="0"/>
                  </a:moveTo>
                  <a:lnTo>
                    <a:pt x="0" y="120580"/>
                  </a:lnTo>
                  <a:lnTo>
                    <a:pt x="452176" y="120580"/>
                  </a:lnTo>
                  <a:lnTo>
                    <a:pt x="452176" y="0"/>
                  </a:lnTo>
                </a:path>
              </a:pathLst>
            </a:custGeom>
            <a:ln>
              <a:solidFill>
                <a:srgbClr val="00B0F0">
                  <a:alpha val="90000"/>
                </a:srgbClr>
              </a:solidFill>
            </a:ln>
            <a:scene3d>
              <a:camera prst="orthographicFront">
                <a:rot lat="18433875" lon="3854519" rev="17419536"/>
              </a:camera>
              <a:lightRig rig="threePt" dir="t">
                <a:rot lat="0" lon="0" rev="3600000"/>
              </a:lightRig>
            </a:scene3d>
            <a:sp3d extrusionH="330200" prstMaterial="dkEdge">
              <a:bevelT h="38100"/>
              <a:bevelB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8" name="TextBox 137"/>
            <p:cNvSpPr txBox="1"/>
            <p:nvPr/>
          </p:nvSpPr>
          <p:spPr>
            <a:xfrm>
              <a:off x="2928926" y="785800"/>
              <a:ext cx="428628" cy="523220"/>
            </a:xfrm>
            <a:prstGeom prst="rect">
              <a:avLst/>
            </a:prstGeom>
            <a:noFill/>
          </p:spPr>
          <p:txBody>
            <a:bodyPr wrap="square" rtlCol="0">
              <a:spAutoFit/>
              <a:scene3d>
                <a:camera prst="isometricOffAxis2Left">
                  <a:rot lat="1800000" lon="1560000" rev="0"/>
                </a:camera>
                <a:lightRig rig="threePt" dir="t"/>
              </a:scene3d>
              <a:sp3d extrusionH="38100">
                <a:bevelT w="0" h="0"/>
              </a:sp3d>
            </a:bodyPr>
            <a:lstStyle/>
            <a:p>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03" name="TextBox 102"/>
          <p:cNvSpPr txBox="1"/>
          <p:nvPr/>
        </p:nvSpPr>
        <p:spPr>
          <a:xfrm>
            <a:off x="179512" y="446350"/>
            <a:ext cx="5040560" cy="1477328"/>
          </a:xfrm>
          <a:prstGeom prst="rect">
            <a:avLst/>
          </a:prstGeom>
          <a:noFill/>
        </p:spPr>
        <p:txBody>
          <a:bodyPr wrap="square" rtlCol="0">
            <a:spAutoFit/>
          </a:bodyPr>
          <a:lstStyle/>
          <a:p>
            <a:r>
              <a:rPr lang="ru-RU" dirty="0" smtClean="0">
                <a:solidFill>
                  <a:schemeClr val="tx2">
                    <a:lumMod val="60000"/>
                    <a:lumOff val="40000"/>
                  </a:schemeClr>
                </a:solidFill>
              </a:rPr>
              <a:t>Начертите схему электрической цепи. </a:t>
            </a:r>
          </a:p>
          <a:p>
            <a:r>
              <a:rPr lang="ru-RU" dirty="0" smtClean="0">
                <a:solidFill>
                  <a:schemeClr val="accent1">
                    <a:lumMod val="40000"/>
                    <a:lumOff val="60000"/>
                  </a:schemeClr>
                </a:solidFill>
              </a:rPr>
              <a:t>Как соединены лампы 1 и 2, и как к ним подключена лампа 3? </a:t>
            </a:r>
          </a:p>
          <a:p>
            <a:r>
              <a:rPr lang="ru-RU" dirty="0" smtClean="0">
                <a:solidFill>
                  <a:srgbClr val="FFC000"/>
                </a:solidFill>
              </a:rPr>
              <a:t>Рассчитайте силу тока и напряжение в каждой лампе. </a:t>
            </a:r>
            <a:endParaRPr lang="ru-RU" dirty="0">
              <a:solidFill>
                <a:srgbClr val="FFC000"/>
              </a:solidFill>
            </a:endParaRPr>
          </a:p>
        </p:txBody>
      </p:sp>
      <p:sp>
        <p:nvSpPr>
          <p:cNvPr id="125" name="Прямоугольник 124"/>
          <p:cNvSpPr/>
          <p:nvPr/>
        </p:nvSpPr>
        <p:spPr>
          <a:xfrm>
            <a:off x="179512" y="411510"/>
            <a:ext cx="4680520" cy="144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spc="50" dirty="0" smtClean="0">
                <a:ln w="13500">
                  <a:solidFill>
                    <a:schemeClr val="accent1">
                      <a:shade val="2500"/>
                      <a:alpha val="6500"/>
                    </a:schemeClr>
                  </a:solidFill>
                  <a:prstDash val="solid"/>
                </a:ln>
                <a:solidFill>
                  <a:schemeClr val="tx1">
                    <a:lumMod val="75000"/>
                    <a:lumOff val="25000"/>
                  </a:schemeClr>
                </a:solidFill>
                <a:effectLst>
                  <a:innerShdw blurRad="50900" dist="38500" dir="13500000">
                    <a:srgbClr val="000000">
                      <a:alpha val="60000"/>
                    </a:srgbClr>
                  </a:innerShdw>
                </a:effectLst>
              </a:rPr>
              <a:t>задание</a:t>
            </a:r>
            <a:endParaRPr lang="ru-RU" sz="6000" spc="50" dirty="0">
              <a:ln w="13500">
                <a:solidFill>
                  <a:schemeClr val="accent1">
                    <a:shade val="2500"/>
                    <a:alpha val="6500"/>
                  </a:schemeClr>
                </a:solidFill>
                <a:prstDash val="solid"/>
              </a:ln>
              <a:solidFill>
                <a:schemeClr val="tx1">
                  <a:lumMod val="75000"/>
                  <a:lumOff val="25000"/>
                </a:schemeClr>
              </a:solidFill>
              <a:effectLst>
                <a:innerShdw blurRad="50900" dist="38500" dir="13500000">
                  <a:srgbClr val="000000">
                    <a:alpha val="60000"/>
                  </a:srgbClr>
                </a:innerShdw>
              </a:effectLst>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grpId="1" nodeType="withEffect">
                                  <p:stCondLst>
                                    <p:cond delay="0"/>
                                  </p:stCondLst>
                                  <p:childTnLst>
                                    <p:animScale>
                                      <p:cBhvr>
                                        <p:cTn id="11" dur="100" fill="hold"/>
                                        <p:tgtEl>
                                          <p:spTgt spid="19"/>
                                        </p:tgtEl>
                                      </p:cBhvr>
                                      <p:by x="150000" y="150000"/>
                                    </p:animScale>
                                  </p:childTnLst>
                                </p:cTn>
                              </p:par>
                              <p:par>
                                <p:cTn id="12" presetID="1" presetClass="entr" presetSubtype="0" fill="hold" grpId="0" nodeType="withEffect">
                                  <p:stCondLst>
                                    <p:cond delay="0"/>
                                  </p:stCondLst>
                                  <p:childTnLst>
                                    <p:set>
                                      <p:cBhvr>
                                        <p:cTn id="13" dur="1" fill="hold">
                                          <p:stCondLst>
                                            <p:cond delay="0"/>
                                          </p:stCondLst>
                                        </p:cTn>
                                        <p:tgtEl>
                                          <p:spTgt spid="101"/>
                                        </p:tgtEl>
                                        <p:attrNameLst>
                                          <p:attrName>style.visibility</p:attrName>
                                        </p:attrNameLst>
                                      </p:cBhvr>
                                      <p:to>
                                        <p:strVal val="visible"/>
                                      </p:to>
                                    </p:set>
                                  </p:childTnLst>
                                </p:cTn>
                              </p:par>
                              <p:par>
                                <p:cTn id="14" presetID="6" presetClass="emph" presetSubtype="0" accel="50000" decel="50000" fill="hold" grpId="1" nodeType="withEffect">
                                  <p:stCondLst>
                                    <p:cond delay="0"/>
                                  </p:stCondLst>
                                  <p:childTnLst>
                                    <p:animScale>
                                      <p:cBhvr>
                                        <p:cTn id="15" dur="100" fill="hold"/>
                                        <p:tgtEl>
                                          <p:spTgt spid="101"/>
                                        </p:tgtEl>
                                      </p:cBhvr>
                                      <p:by x="150000" y="150000"/>
                                    </p:animScale>
                                  </p:childTnLst>
                                </p:cTn>
                              </p:par>
                              <p:par>
                                <p:cTn id="16" presetID="1" presetClass="entr" presetSubtype="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childTnLst>
                                </p:cTn>
                              </p:par>
                              <p:par>
                                <p:cTn id="18" presetID="6" presetClass="emph" presetSubtype="0" accel="50000" decel="50000" fill="hold" grpId="1" nodeType="withEffect">
                                  <p:stCondLst>
                                    <p:cond delay="0"/>
                                  </p:stCondLst>
                                  <p:childTnLst>
                                    <p:animScale>
                                      <p:cBhvr>
                                        <p:cTn id="19" dur="100" fill="hold"/>
                                        <p:tgtEl>
                                          <p:spTgt spid="124"/>
                                        </p:tgtEl>
                                      </p:cBhvr>
                                      <p:by x="350000" y="350000"/>
                                    </p:animScale>
                                  </p:childTnLst>
                                </p:cTn>
                              </p:par>
                              <p:par>
                                <p:cTn id="20" presetID="42" presetClass="entr" presetSubtype="0"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anim calcmode="lin" valueType="num">
                                      <p:cBhvr>
                                        <p:cTn id="23" dur="1000" fill="hold"/>
                                        <p:tgtEl>
                                          <p:spTgt spid="127"/>
                                        </p:tgtEl>
                                        <p:attrNameLst>
                                          <p:attrName>ppt_x</p:attrName>
                                        </p:attrNameLst>
                                      </p:cBhvr>
                                      <p:tavLst>
                                        <p:tav tm="0">
                                          <p:val>
                                            <p:strVal val="#ppt_x"/>
                                          </p:val>
                                        </p:tav>
                                        <p:tav tm="100000">
                                          <p:val>
                                            <p:strVal val="#ppt_x"/>
                                          </p:val>
                                        </p:tav>
                                      </p:tavLst>
                                    </p:anim>
                                    <p:anim calcmode="lin" valueType="num">
                                      <p:cBhvr>
                                        <p:cTn id="24"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3300000">
                                      <p:cBhvr>
                                        <p:cTn id="28" dur="100" fill="hold"/>
                                        <p:tgtEl>
                                          <p:spTgt spid="2"/>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29" presetID="1" presetClass="exit" presetSubtype="0" fill="hold" grpId="2"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5" restart="whenNotActive" fill="hold" evtFilter="cancelBubble" nodeType="interactiveSeq">
                <p:stCondLst>
                  <p:cond evt="onClick" delay="0">
                    <p:tgtEl>
                      <p:spTgt spid="12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2000"/>
                                        <p:tgtEl>
                                          <p:spTgt spid="125"/>
                                        </p:tgtEl>
                                      </p:cBhvr>
                                    </p:animEffect>
                                    <p:set>
                                      <p:cBhvr>
                                        <p:cTn id="40" dur="1" fill="hold">
                                          <p:stCondLst>
                                            <p:cond delay="19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childTnLst>
        </p:cTn>
      </p:par>
    </p:tnLst>
    <p:bldLst>
      <p:bldP spid="101" grpId="0" animBg="1"/>
      <p:bldP spid="101" grpId="1" animBg="1"/>
      <p:bldP spid="101" grpId="2" animBg="1"/>
      <p:bldP spid="19" grpId="0" animBg="1"/>
      <p:bldP spid="19" grpId="1" animBg="1"/>
      <p:bldP spid="19" grpId="2" animBg="1"/>
      <p:bldP spid="124" grpId="0" animBg="1"/>
      <p:bldP spid="124" grpId="1" animBg="1"/>
      <p:bldP spid="124" grpId="2" animBg="1"/>
      <p:bldP spid="127" grpId="0" animBg="1"/>
      <p:bldP spid="1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3" cstate="print"/>
          <a:srcRect l="11133" t="15000" r="22656" b="17500"/>
          <a:stretch>
            <a:fillRect/>
          </a:stretch>
        </p:blipFill>
        <p:spPr bwMode="auto">
          <a:xfrm>
            <a:off x="179512" y="664018"/>
            <a:ext cx="5688632" cy="4247512"/>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obliqueTopLeft"/>
            <a:lightRig rig="twoPt" dir="t">
              <a:rot lat="0" lon="0" rev="7200000"/>
            </a:lightRig>
          </a:scene3d>
          <a:sp3d prstMaterial="matte">
            <a:bevelT w="22860" h="12700"/>
            <a:contourClr>
              <a:srgbClr val="FFFFFF"/>
            </a:contourClr>
          </a:sp3d>
        </p:spPr>
      </p:pic>
      <p:cxnSp>
        <p:nvCxnSpPr>
          <p:cNvPr id="7" name="Прямая соединительная линия 6"/>
          <p:cNvCxnSpPr/>
          <p:nvPr/>
        </p:nvCxnSpPr>
        <p:spPr>
          <a:xfrm rot="5400000">
            <a:off x="2701216" y="1235433"/>
            <a:ext cx="883450" cy="99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3146475" y="1234447"/>
            <a:ext cx="352988" cy="19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428596" y="1214428"/>
            <a:ext cx="1785950"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3321977" y="1222832"/>
            <a:ext cx="2320798" cy="12607"/>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endCxn id="16" idx="2"/>
          </p:cNvCxnSpPr>
          <p:nvPr/>
        </p:nvCxnSpPr>
        <p:spPr>
          <a:xfrm flipV="1">
            <a:off x="1285852" y="2996176"/>
            <a:ext cx="500066" cy="42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35" idx="6"/>
          </p:cNvCxnSpPr>
          <p:nvPr/>
        </p:nvCxnSpPr>
        <p:spPr>
          <a:xfrm rot="10800000">
            <a:off x="2499284" y="4139184"/>
            <a:ext cx="715395"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715340" y="3570890"/>
            <a:ext cx="1143008"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4469442" y="2397755"/>
            <a:ext cx="2348257"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1785918" y="2643188"/>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rot="16200000" flipH="1">
            <a:off x="-750132" y="2393153"/>
            <a:ext cx="2357455" cy="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6" idx="5"/>
            <a:endCxn id="16" idx="1"/>
          </p:cNvCxnSpPr>
          <p:nvPr/>
        </p:nvCxnSpPr>
        <p:spPr>
          <a:xfrm rot="5400000" flipH="1">
            <a:off x="1893398" y="2743683"/>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6" idx="3"/>
            <a:endCxn id="16" idx="7"/>
          </p:cNvCxnSpPr>
          <p:nvPr/>
        </p:nvCxnSpPr>
        <p:spPr>
          <a:xfrm rot="5400000" flipH="1" flipV="1">
            <a:off x="1893398" y="2743683"/>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4072154" y="3214692"/>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a:stCxn id="20" idx="5"/>
            <a:endCxn id="20" idx="1"/>
          </p:cNvCxnSpPr>
          <p:nvPr/>
        </p:nvCxnSpPr>
        <p:spPr>
          <a:xfrm rot="5400000" flipH="1">
            <a:off x="4179634" y="3315187"/>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20" idx="3"/>
            <a:endCxn id="20" idx="7"/>
          </p:cNvCxnSpPr>
          <p:nvPr/>
        </p:nvCxnSpPr>
        <p:spPr>
          <a:xfrm rot="5400000" flipH="1" flipV="1">
            <a:off x="4179634" y="3315187"/>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endCxn id="16" idx="6"/>
          </p:cNvCxnSpPr>
          <p:nvPr/>
        </p:nvCxnSpPr>
        <p:spPr>
          <a:xfrm rot="10800000">
            <a:off x="2500078" y="2996176"/>
            <a:ext cx="714600"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1785123" y="3786196"/>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solidFill>
                <a:schemeClr val="tx2">
                  <a:lumMod val="60000"/>
                  <a:lumOff val="40000"/>
                </a:schemeClr>
              </a:solidFill>
            </a:endParaRPr>
          </a:p>
        </p:txBody>
      </p:sp>
      <p:cxnSp>
        <p:nvCxnSpPr>
          <p:cNvPr id="38" name="Прямая соединительная линия 37"/>
          <p:cNvCxnSpPr/>
          <p:nvPr/>
        </p:nvCxnSpPr>
        <p:spPr>
          <a:xfrm>
            <a:off x="1285057" y="4143386"/>
            <a:ext cx="500066"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5400000">
            <a:off x="2644166" y="3570890"/>
            <a:ext cx="1143008"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4786314" y="3571882"/>
            <a:ext cx="85725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214678" y="3571882"/>
            <a:ext cx="857476"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1214414" y="3500444"/>
            <a:ext cx="142876" cy="1428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143240" y="3500444"/>
            <a:ext cx="142876" cy="1428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500298" y="1643056"/>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effectLst/>
                <a:latin typeface="DigifaceWide" pitchFamily="2" charset="0"/>
              </a:rPr>
              <a:t>4,5 </a:t>
            </a:r>
            <a:r>
              <a:rPr lang="ru-RU" sz="2400" dirty="0" smtClean="0">
                <a:solidFill>
                  <a:schemeClr val="accent1">
                    <a:lumMod val="75000"/>
                  </a:schemeClr>
                </a:solidFill>
                <a:effectLst/>
                <a:latin typeface="DigifaceWide" pitchFamily="2" charset="0"/>
              </a:rPr>
              <a:t>В</a:t>
            </a:r>
            <a:r>
              <a:rPr lang="ru-RU" sz="1600" dirty="0" smtClean="0">
                <a:solidFill>
                  <a:schemeClr val="accent1">
                    <a:lumMod val="75000"/>
                  </a:schemeClr>
                </a:solidFill>
                <a:effectLst/>
              </a:rPr>
              <a:t>  </a:t>
            </a:r>
            <a:endParaRPr lang="ru-RU" sz="1600" dirty="0">
              <a:solidFill>
                <a:schemeClr val="accent1">
                  <a:lumMod val="75000"/>
                </a:schemeClr>
              </a:solidFill>
              <a:effectLst/>
            </a:endParaRPr>
          </a:p>
        </p:txBody>
      </p:sp>
      <p:cxnSp>
        <p:nvCxnSpPr>
          <p:cNvPr id="53" name="Прямая соединительная линия 52"/>
          <p:cNvCxnSpPr/>
          <p:nvPr/>
        </p:nvCxnSpPr>
        <p:spPr>
          <a:xfrm>
            <a:off x="428596" y="3571882"/>
            <a:ext cx="85725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57422" y="2357436"/>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en-US" sz="2000" b="1" baseline="-25000" dirty="0" smtClean="0">
                <a:solidFill>
                  <a:schemeClr val="accent1">
                    <a:lumMod val="50000"/>
                  </a:schemeClr>
                </a:solidFill>
              </a:rPr>
              <a:t>1</a:t>
            </a:r>
            <a:r>
              <a:rPr lang="en-US" sz="2000" b="1" dirty="0" smtClean="0">
                <a:solidFill>
                  <a:schemeClr val="accent1">
                    <a:lumMod val="50000"/>
                  </a:schemeClr>
                </a:solidFill>
              </a:rPr>
              <a:t> = 5  </a:t>
            </a:r>
            <a:r>
              <a:rPr lang="ru-RU" sz="2000" b="1" dirty="0" smtClean="0">
                <a:solidFill>
                  <a:schemeClr val="accent1">
                    <a:lumMod val="50000"/>
                  </a:schemeClr>
                </a:solidFill>
              </a:rPr>
              <a:t>Ом</a:t>
            </a:r>
            <a:endParaRPr lang="ru-RU" sz="2000" b="1" dirty="0">
              <a:solidFill>
                <a:schemeClr val="accent1">
                  <a:lumMod val="50000"/>
                </a:schemeClr>
              </a:solidFill>
            </a:endParaRPr>
          </a:p>
        </p:txBody>
      </p:sp>
      <p:sp>
        <p:nvSpPr>
          <p:cNvPr id="77" name="TextBox 76"/>
          <p:cNvSpPr txBox="1"/>
          <p:nvPr/>
        </p:nvSpPr>
        <p:spPr>
          <a:xfrm>
            <a:off x="4211960" y="3971840"/>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ru-RU" sz="2000" b="1" baseline="-25000" dirty="0" smtClean="0">
                <a:solidFill>
                  <a:schemeClr val="accent1">
                    <a:lumMod val="50000"/>
                  </a:schemeClr>
                </a:solidFill>
              </a:rPr>
              <a:t>3</a:t>
            </a:r>
            <a:r>
              <a:rPr lang="en-US" sz="2000" b="1" dirty="0" smtClean="0">
                <a:solidFill>
                  <a:schemeClr val="accent1">
                    <a:lumMod val="50000"/>
                  </a:schemeClr>
                </a:solidFill>
              </a:rPr>
              <a:t> = </a:t>
            </a:r>
            <a:r>
              <a:rPr lang="ru-RU" sz="2000" b="1" dirty="0" smtClean="0">
                <a:solidFill>
                  <a:schemeClr val="accent1">
                    <a:lumMod val="50000"/>
                  </a:schemeClr>
                </a:solidFill>
              </a:rPr>
              <a:t>5</a:t>
            </a:r>
            <a:r>
              <a:rPr lang="en-US" sz="2000" b="1" dirty="0" smtClean="0">
                <a:solidFill>
                  <a:schemeClr val="accent1">
                    <a:lumMod val="50000"/>
                  </a:schemeClr>
                </a:solidFill>
              </a:rPr>
              <a:t>  </a:t>
            </a:r>
            <a:r>
              <a:rPr lang="ru-RU" sz="2000" b="1" dirty="0" smtClean="0">
                <a:solidFill>
                  <a:schemeClr val="accent1">
                    <a:lumMod val="50000"/>
                  </a:schemeClr>
                </a:solidFill>
              </a:rPr>
              <a:t>Ом</a:t>
            </a:r>
            <a:endParaRPr lang="ru-RU" sz="2000" b="1" dirty="0">
              <a:solidFill>
                <a:schemeClr val="accent1">
                  <a:lumMod val="50000"/>
                </a:schemeClr>
              </a:solidFill>
            </a:endParaRPr>
          </a:p>
        </p:txBody>
      </p:sp>
      <p:cxnSp>
        <p:nvCxnSpPr>
          <p:cNvPr id="65" name="Прямая соединительная линия 64"/>
          <p:cNvCxnSpPr/>
          <p:nvPr/>
        </p:nvCxnSpPr>
        <p:spPr>
          <a:xfrm rot="10800000">
            <a:off x="2643174" y="1214428"/>
            <a:ext cx="50006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rot="10800000">
            <a:off x="2071670" y="1071552"/>
            <a:ext cx="571504" cy="14446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rot="5400000">
            <a:off x="2143902" y="1142196"/>
            <a:ext cx="142876"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35" idx="3"/>
            <a:endCxn id="35" idx="7"/>
          </p:cNvCxnSpPr>
          <p:nvPr/>
        </p:nvCxnSpPr>
        <p:spPr>
          <a:xfrm rot="5400000" flipH="1" flipV="1">
            <a:off x="1892603" y="3886690"/>
            <a:ext cx="499200" cy="5049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a:stCxn id="35" idx="5"/>
            <a:endCxn id="35" idx="1"/>
          </p:cNvCxnSpPr>
          <p:nvPr/>
        </p:nvCxnSpPr>
        <p:spPr>
          <a:xfrm rot="5400000" flipH="1">
            <a:off x="1892603" y="3886690"/>
            <a:ext cx="499200" cy="5049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0" y="0"/>
            <a:ext cx="9144032" cy="523220"/>
          </a:xfrm>
          <a:prstGeom prst="rect">
            <a:avLst/>
          </a:prstGeom>
          <a:solidFill>
            <a:schemeClr val="tx2">
              <a:lumMod val="75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смешанное соединение проводников</a:t>
            </a:r>
            <a:endParaRPr lang="ru-RU"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6" name="TextBox 85"/>
          <p:cNvSpPr txBox="1"/>
          <p:nvPr/>
        </p:nvSpPr>
        <p:spPr>
          <a:xfrm>
            <a:off x="2357422" y="4386218"/>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ru-RU" sz="2000" b="1" baseline="-25000" dirty="0" smtClean="0">
                <a:solidFill>
                  <a:schemeClr val="accent1">
                    <a:lumMod val="50000"/>
                  </a:schemeClr>
                </a:solidFill>
              </a:rPr>
              <a:t>2</a:t>
            </a:r>
            <a:r>
              <a:rPr lang="en-US" sz="2000" b="1" dirty="0" smtClean="0">
                <a:solidFill>
                  <a:schemeClr val="accent1">
                    <a:lumMod val="50000"/>
                  </a:schemeClr>
                </a:solidFill>
              </a:rPr>
              <a:t> = </a:t>
            </a:r>
            <a:r>
              <a:rPr lang="ru-RU" sz="2000" b="1" dirty="0" smtClean="0">
                <a:solidFill>
                  <a:schemeClr val="accent1">
                    <a:lumMod val="50000"/>
                  </a:schemeClr>
                </a:solidFill>
              </a:rPr>
              <a:t>5</a:t>
            </a:r>
            <a:r>
              <a:rPr lang="en-US" sz="2000" b="1" dirty="0" smtClean="0">
                <a:solidFill>
                  <a:schemeClr val="accent1">
                    <a:lumMod val="50000"/>
                  </a:schemeClr>
                </a:solidFill>
              </a:rPr>
              <a:t>  </a:t>
            </a:r>
            <a:r>
              <a:rPr lang="ru-RU" sz="2000" b="1" dirty="0" smtClean="0">
                <a:solidFill>
                  <a:schemeClr val="accent1">
                    <a:lumMod val="50000"/>
                  </a:schemeClr>
                </a:solidFill>
              </a:rPr>
              <a:t>Ом</a:t>
            </a:r>
            <a:endParaRPr lang="ru-RU" sz="2000" b="1" dirty="0">
              <a:solidFill>
                <a:schemeClr val="accent1">
                  <a:lumMod val="50000"/>
                </a:schemeClr>
              </a:solidFill>
            </a:endParaRPr>
          </a:p>
        </p:txBody>
      </p:sp>
      <p:sp>
        <p:nvSpPr>
          <p:cNvPr id="44" name="TextBox 43"/>
          <p:cNvSpPr txBox="1"/>
          <p:nvPr/>
        </p:nvSpPr>
        <p:spPr>
          <a:xfrm>
            <a:off x="6000760" y="639728"/>
            <a:ext cx="3143240" cy="707886"/>
          </a:xfrm>
          <a:prstGeom prst="rect">
            <a:avLst/>
          </a:prstGeom>
          <a:solidFill>
            <a:srgbClr val="C00000"/>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0,</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5" name="TextBox 44"/>
          <p:cNvSpPr txBox="1"/>
          <p:nvPr/>
        </p:nvSpPr>
        <p:spPr>
          <a:xfrm>
            <a:off x="6000760" y="1287800"/>
            <a:ext cx="3143240" cy="707886"/>
          </a:xfrm>
          <a:prstGeom prst="rect">
            <a:avLst/>
          </a:prstGeom>
          <a:solidFill>
            <a:srgbClr val="C00000"/>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5" name="TextBox 54"/>
          <p:cNvSpPr txBox="1"/>
          <p:nvPr/>
        </p:nvSpPr>
        <p:spPr>
          <a:xfrm>
            <a:off x="6000760" y="2007880"/>
            <a:ext cx="3143240" cy="707886"/>
          </a:xfrm>
          <a:prstGeom prst="rect">
            <a:avLst/>
          </a:prstGeom>
          <a:solidFill>
            <a:srgbClr val="C00000"/>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I</a:t>
            </a:r>
            <a:r>
              <a:rPr lang="ru-RU"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6</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56" name="Прямая со стрелкой 55"/>
          <p:cNvCxnSpPr/>
          <p:nvPr/>
        </p:nvCxnSpPr>
        <p:spPr>
          <a:xfrm>
            <a:off x="1285852" y="2998790"/>
            <a:ext cx="500066"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1285852" y="4141798"/>
            <a:ext cx="500066" cy="1588"/>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V="1">
            <a:off x="3286116" y="3567680"/>
            <a:ext cx="786038" cy="4202"/>
          </a:xfrm>
          <a:prstGeom prst="straightConnector1">
            <a:avLst/>
          </a:prstGeom>
          <a:ln w="635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00760" y="2799968"/>
            <a:ext cx="3143240" cy="707886"/>
          </a:xfrm>
          <a:prstGeom prst="rect">
            <a:avLst/>
          </a:prstGeom>
          <a:solidFill>
            <a:schemeClr val="accent1">
              <a:lumMod val="75000"/>
            </a:schemeClr>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U</a:t>
            </a:r>
            <a:r>
              <a:rPr lang="en-US"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1" name="TextBox 60"/>
          <p:cNvSpPr txBox="1"/>
          <p:nvPr/>
        </p:nvSpPr>
        <p:spPr>
          <a:xfrm>
            <a:off x="6000760" y="3507854"/>
            <a:ext cx="3143240" cy="707886"/>
          </a:xfrm>
          <a:prstGeom prst="rect">
            <a:avLst/>
          </a:prstGeom>
          <a:solidFill>
            <a:schemeClr val="accent1">
              <a:lumMod val="75000"/>
            </a:schemeClr>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U</a:t>
            </a:r>
            <a:r>
              <a:rPr lang="ru-RU"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2" name="TextBox 61"/>
          <p:cNvSpPr txBox="1"/>
          <p:nvPr/>
        </p:nvSpPr>
        <p:spPr>
          <a:xfrm>
            <a:off x="6000760" y="4240128"/>
            <a:ext cx="3143240" cy="707886"/>
          </a:xfrm>
          <a:prstGeom prst="rect">
            <a:avLst/>
          </a:prstGeom>
          <a:solidFill>
            <a:schemeClr val="accent1">
              <a:lumMod val="75000"/>
            </a:schemeClr>
          </a:solid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Schoolbook" pitchFamily="18" charset="0"/>
              </a:rPr>
              <a:t>U</a:t>
            </a:r>
            <a:r>
              <a:rPr lang="ru-RU" sz="40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3,0</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endParaRPr lang="ru-RU"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0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1000"/>
                                        <p:tgtEl>
                                          <p:spTgt spid="57"/>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left)">
                                      <p:cBhvr>
                                        <p:cTn id="14" dur="10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1000"/>
                                        <p:tgtEl>
                                          <p:spTgt spid="61"/>
                                        </p:tgtEl>
                                      </p:cBhvr>
                                    </p:animEffect>
                                    <p:anim calcmode="lin" valueType="num">
                                      <p:cBhvr>
                                        <p:cTn id="47" dur="1000" fill="hold"/>
                                        <p:tgtEl>
                                          <p:spTgt spid="61"/>
                                        </p:tgtEl>
                                        <p:attrNameLst>
                                          <p:attrName>ppt_x</p:attrName>
                                        </p:attrNameLst>
                                      </p:cBhvr>
                                      <p:tavLst>
                                        <p:tav tm="0">
                                          <p:val>
                                            <p:strVal val="#ppt_x"/>
                                          </p:val>
                                        </p:tav>
                                        <p:tav tm="100000">
                                          <p:val>
                                            <p:strVal val="#ppt_x"/>
                                          </p:val>
                                        </p:tav>
                                      </p:tavLst>
                                    </p:anim>
                                    <p:anim calcmode="lin" valueType="num">
                                      <p:cBhvr>
                                        <p:cTn id="48" dur="1000" fill="hold"/>
                                        <p:tgtEl>
                                          <p:spTgt spid="6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1000"/>
                                        <p:tgtEl>
                                          <p:spTgt spid="60"/>
                                        </p:tgtEl>
                                      </p:cBhvr>
                                    </p:animEffect>
                                    <p:anim calcmode="lin" valueType="num">
                                      <p:cBhvr>
                                        <p:cTn id="53" dur="1000" fill="hold"/>
                                        <p:tgtEl>
                                          <p:spTgt spid="60"/>
                                        </p:tgtEl>
                                        <p:attrNameLst>
                                          <p:attrName>ppt_x</p:attrName>
                                        </p:attrNameLst>
                                      </p:cBhvr>
                                      <p:tavLst>
                                        <p:tav tm="0">
                                          <p:val>
                                            <p:strVal val="#ppt_x"/>
                                          </p:val>
                                        </p:tav>
                                        <p:tav tm="100000">
                                          <p:val>
                                            <p:strVal val="#ppt_x"/>
                                          </p:val>
                                        </p:tav>
                                      </p:tavLst>
                                    </p:anim>
                                    <p:anim calcmode="lin" valueType="num">
                                      <p:cBhvr>
                                        <p:cTn id="5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5" grpId="0" animBg="1"/>
      <p:bldP spid="60"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Овал 36"/>
          <p:cNvSpPr/>
          <p:nvPr/>
        </p:nvSpPr>
        <p:spPr>
          <a:xfrm>
            <a:off x="4143372" y="2285998"/>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Скругленный прямоугольник 76"/>
          <p:cNvSpPr/>
          <p:nvPr/>
        </p:nvSpPr>
        <p:spPr>
          <a:xfrm rot="13206332">
            <a:off x="3564462" y="4614312"/>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Скругленный прямоугольник 74"/>
          <p:cNvSpPr/>
          <p:nvPr/>
        </p:nvSpPr>
        <p:spPr>
          <a:xfrm rot="13206332">
            <a:off x="2635768" y="4614312"/>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86446" y="335756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6500826" y="292894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7059715" y="308443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6053093" y="228599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6429388" y="257175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6572264"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6286512" y="207168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6572264" y="257175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429388" y="250031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429388" y="192880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6500826" y="183123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6778235" y="183541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6510605" y="174620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Овал 17"/>
          <p:cNvSpPr/>
          <p:nvPr/>
        </p:nvSpPr>
        <p:spPr>
          <a:xfrm>
            <a:off x="6286512" y="1785932"/>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6572264" y="171449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6429388" y="228599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6429388" y="235743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6429388" y="242887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6429388" y="250031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6286512" y="185737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6059583" y="291632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571472" y="1714494"/>
            <a:ext cx="2143108" cy="2702232"/>
          </a:xfrm>
          <a:prstGeom prst="rect">
            <a:avLst/>
          </a:prstGeom>
          <a:noFill/>
          <a:ln w="9525">
            <a:noFill/>
            <a:miter lim="800000"/>
            <a:headEnd/>
            <a:tailEnd/>
          </a:ln>
          <a:effectLst/>
        </p:spPr>
      </p:pic>
      <p:sp>
        <p:nvSpPr>
          <p:cNvPr id="53" name="Полилиния 52"/>
          <p:cNvSpPr/>
          <p:nvPr/>
        </p:nvSpPr>
        <p:spPr>
          <a:xfrm>
            <a:off x="2143108" y="2152185"/>
            <a:ext cx="4103433" cy="1903142"/>
          </a:xfrm>
          <a:custGeom>
            <a:avLst/>
            <a:gdLst>
              <a:gd name="connsiteX0" fmla="*/ 0 w 4161263"/>
              <a:gd name="connsiteY0" fmla="*/ 0 h 1903142"/>
              <a:gd name="connsiteX1" fmla="*/ 178420 w 4161263"/>
              <a:gd name="connsiteY1" fmla="*/ 122664 h 1903142"/>
              <a:gd name="connsiteX2" fmla="*/ 334537 w 4161263"/>
              <a:gd name="connsiteY2" fmla="*/ 557561 h 1903142"/>
              <a:gd name="connsiteX3" fmla="*/ 323385 w 4161263"/>
              <a:gd name="connsiteY3" fmla="*/ 1248937 h 1903142"/>
              <a:gd name="connsiteX4" fmla="*/ 869795 w 4161263"/>
              <a:gd name="connsiteY4" fmla="*/ 1817649 h 1903142"/>
              <a:gd name="connsiteX5" fmla="*/ 1550020 w 4161263"/>
              <a:gd name="connsiteY5" fmla="*/ 1761893 h 1903142"/>
              <a:gd name="connsiteX6" fmla="*/ 2230244 w 4161263"/>
              <a:gd name="connsiteY6" fmla="*/ 1471961 h 1903142"/>
              <a:gd name="connsiteX7" fmla="*/ 3200400 w 4161263"/>
              <a:gd name="connsiteY7" fmla="*/ 1349298 h 1903142"/>
              <a:gd name="connsiteX8" fmla="*/ 3746810 w 4161263"/>
              <a:gd name="connsiteY8" fmla="*/ 1393903 h 1903142"/>
              <a:gd name="connsiteX9" fmla="*/ 3880624 w 4161263"/>
              <a:gd name="connsiteY9" fmla="*/ 1148576 h 1903142"/>
              <a:gd name="connsiteX10" fmla="*/ 4003288 w 4161263"/>
              <a:gd name="connsiteY10" fmla="*/ 802888 h 1903142"/>
              <a:gd name="connsiteX11" fmla="*/ 4137102 w 4161263"/>
              <a:gd name="connsiteY11" fmla="*/ 814039 h 1903142"/>
              <a:gd name="connsiteX12" fmla="*/ 4148254 w 4161263"/>
              <a:gd name="connsiteY12" fmla="*/ 959005 h 19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1263" h="1903142">
                <a:moveTo>
                  <a:pt x="0" y="0"/>
                </a:moveTo>
                <a:cubicBezTo>
                  <a:pt x="61332" y="14868"/>
                  <a:pt x="122664" y="29737"/>
                  <a:pt x="178420" y="122664"/>
                </a:cubicBezTo>
                <a:cubicBezTo>
                  <a:pt x="234176" y="215591"/>
                  <a:pt x="310376" y="369849"/>
                  <a:pt x="334537" y="557561"/>
                </a:cubicBezTo>
                <a:cubicBezTo>
                  <a:pt x="358698" y="745273"/>
                  <a:pt x="234175" y="1038922"/>
                  <a:pt x="323385" y="1248937"/>
                </a:cubicBezTo>
                <a:cubicBezTo>
                  <a:pt x="412595" y="1458952"/>
                  <a:pt x="665356" y="1732156"/>
                  <a:pt x="869795" y="1817649"/>
                </a:cubicBezTo>
                <a:cubicBezTo>
                  <a:pt x="1074234" y="1903142"/>
                  <a:pt x="1323279" y="1819508"/>
                  <a:pt x="1550020" y="1761893"/>
                </a:cubicBezTo>
                <a:cubicBezTo>
                  <a:pt x="1776761" y="1704278"/>
                  <a:pt x="1955181" y="1540727"/>
                  <a:pt x="2230244" y="1471961"/>
                </a:cubicBezTo>
                <a:cubicBezTo>
                  <a:pt x="2505307" y="1403195"/>
                  <a:pt x="2947639" y="1362308"/>
                  <a:pt x="3200400" y="1349298"/>
                </a:cubicBezTo>
                <a:cubicBezTo>
                  <a:pt x="3453161" y="1336288"/>
                  <a:pt x="3633439" y="1427357"/>
                  <a:pt x="3746810" y="1393903"/>
                </a:cubicBezTo>
                <a:cubicBezTo>
                  <a:pt x="3860181" y="1360449"/>
                  <a:pt x="3837878" y="1247078"/>
                  <a:pt x="3880624" y="1148576"/>
                </a:cubicBezTo>
                <a:cubicBezTo>
                  <a:pt x="3923370" y="1050074"/>
                  <a:pt x="3960542" y="858644"/>
                  <a:pt x="4003288" y="802888"/>
                </a:cubicBezTo>
                <a:cubicBezTo>
                  <a:pt x="4046034" y="747132"/>
                  <a:pt x="4112941" y="788020"/>
                  <a:pt x="4137102" y="814039"/>
                </a:cubicBezTo>
                <a:cubicBezTo>
                  <a:pt x="4161263" y="840058"/>
                  <a:pt x="4154758" y="899531"/>
                  <a:pt x="4148254" y="95900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Скругленный прямоугольник 45"/>
          <p:cNvSpPr/>
          <p:nvPr/>
        </p:nvSpPr>
        <p:spPr>
          <a:xfrm>
            <a:off x="3643306" y="385763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357686" y="342900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916575" y="358449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909953" y="278606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4143372" y="257175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916443" y="341639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429124" y="314325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4286248" y="300037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4286248" y="242887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357686" y="233130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635095" y="233548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4367465" y="224627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4357686" y="225346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4429124" y="2214560"/>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4286248" y="278606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4286248" y="285750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4286248" y="292894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4286248"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4286248"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4143372" y="235743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Полилиния 50"/>
          <p:cNvSpPr/>
          <p:nvPr/>
        </p:nvSpPr>
        <p:spPr>
          <a:xfrm>
            <a:off x="5073805" y="3113049"/>
            <a:ext cx="2713464" cy="1221058"/>
          </a:xfrm>
          <a:custGeom>
            <a:avLst/>
            <a:gdLst>
              <a:gd name="connsiteX0" fmla="*/ 0 w 2713464"/>
              <a:gd name="connsiteY0" fmla="*/ 656063 h 1221058"/>
              <a:gd name="connsiteX1" fmla="*/ 100361 w 2713464"/>
              <a:gd name="connsiteY1" fmla="*/ 499946 h 1221058"/>
              <a:gd name="connsiteX2" fmla="*/ 278780 w 2713464"/>
              <a:gd name="connsiteY2" fmla="*/ 622610 h 1221058"/>
              <a:gd name="connsiteX3" fmla="*/ 490654 w 2713464"/>
              <a:gd name="connsiteY3" fmla="*/ 1124414 h 1221058"/>
              <a:gd name="connsiteX4" fmla="*/ 724829 w 2713464"/>
              <a:gd name="connsiteY4" fmla="*/ 1202473 h 1221058"/>
              <a:gd name="connsiteX5" fmla="*/ 1226634 w 2713464"/>
              <a:gd name="connsiteY5" fmla="*/ 1057507 h 1221058"/>
              <a:gd name="connsiteX6" fmla="*/ 2118732 w 2713464"/>
              <a:gd name="connsiteY6" fmla="*/ 1135566 h 1221058"/>
              <a:gd name="connsiteX7" fmla="*/ 2419815 w 2713464"/>
              <a:gd name="connsiteY7" fmla="*/ 1113263 h 1221058"/>
              <a:gd name="connsiteX8" fmla="*/ 2676293 w 2713464"/>
              <a:gd name="connsiteY8" fmla="*/ 945995 h 1221058"/>
              <a:gd name="connsiteX9" fmla="*/ 2642839 w 2713464"/>
              <a:gd name="connsiteY9" fmla="*/ 700668 h 1221058"/>
              <a:gd name="connsiteX10" fmla="*/ 2397512 w 2713464"/>
              <a:gd name="connsiteY10" fmla="*/ 388434 h 1221058"/>
              <a:gd name="connsiteX11" fmla="*/ 2352907 w 2713464"/>
              <a:gd name="connsiteY11" fmla="*/ 53897 h 1221058"/>
              <a:gd name="connsiteX12" fmla="*/ 2185639 w 2713464"/>
              <a:gd name="connsiteY12" fmla="*/ 65049 h 1221058"/>
              <a:gd name="connsiteX13" fmla="*/ 2174488 w 2713464"/>
              <a:gd name="connsiteY13" fmla="*/ 187712 h 12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3464" h="1221058">
                <a:moveTo>
                  <a:pt x="0" y="656063"/>
                </a:moveTo>
                <a:cubicBezTo>
                  <a:pt x="26949" y="580792"/>
                  <a:pt x="53898" y="505521"/>
                  <a:pt x="100361" y="499946"/>
                </a:cubicBezTo>
                <a:cubicBezTo>
                  <a:pt x="146824" y="494371"/>
                  <a:pt x="213731" y="518532"/>
                  <a:pt x="278780" y="622610"/>
                </a:cubicBezTo>
                <a:cubicBezTo>
                  <a:pt x="343829" y="726688"/>
                  <a:pt x="416313" y="1027770"/>
                  <a:pt x="490654" y="1124414"/>
                </a:cubicBezTo>
                <a:cubicBezTo>
                  <a:pt x="564995" y="1221058"/>
                  <a:pt x="602166" y="1213624"/>
                  <a:pt x="724829" y="1202473"/>
                </a:cubicBezTo>
                <a:cubicBezTo>
                  <a:pt x="847492" y="1191322"/>
                  <a:pt x="994317" y="1068658"/>
                  <a:pt x="1226634" y="1057507"/>
                </a:cubicBezTo>
                <a:cubicBezTo>
                  <a:pt x="1458951" y="1046356"/>
                  <a:pt x="1919869" y="1126273"/>
                  <a:pt x="2118732" y="1135566"/>
                </a:cubicBezTo>
                <a:cubicBezTo>
                  <a:pt x="2317595" y="1144859"/>
                  <a:pt x="2326888" y="1144858"/>
                  <a:pt x="2419815" y="1113263"/>
                </a:cubicBezTo>
                <a:cubicBezTo>
                  <a:pt x="2512742" y="1081668"/>
                  <a:pt x="2639122" y="1014761"/>
                  <a:pt x="2676293" y="945995"/>
                </a:cubicBezTo>
                <a:cubicBezTo>
                  <a:pt x="2713464" y="877229"/>
                  <a:pt x="2689302" y="793595"/>
                  <a:pt x="2642839" y="700668"/>
                </a:cubicBezTo>
                <a:cubicBezTo>
                  <a:pt x="2596376" y="607741"/>
                  <a:pt x="2445834" y="496229"/>
                  <a:pt x="2397512" y="388434"/>
                </a:cubicBezTo>
                <a:cubicBezTo>
                  <a:pt x="2349190" y="280639"/>
                  <a:pt x="2388219" y="107795"/>
                  <a:pt x="2352907" y="53897"/>
                </a:cubicBezTo>
                <a:cubicBezTo>
                  <a:pt x="2317595" y="0"/>
                  <a:pt x="2215375" y="42747"/>
                  <a:pt x="2185639" y="65049"/>
                </a:cubicBezTo>
                <a:cubicBezTo>
                  <a:pt x="2155903" y="87351"/>
                  <a:pt x="2165195" y="137531"/>
                  <a:pt x="2174488" y="1877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4" name="TextBox 53"/>
          <p:cNvSpPr txBox="1"/>
          <p:nvPr/>
        </p:nvSpPr>
        <p:spPr>
          <a:xfrm>
            <a:off x="4214810" y="421482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5" name="TextBox 54"/>
          <p:cNvSpPr txBox="1"/>
          <p:nvPr/>
        </p:nvSpPr>
        <p:spPr>
          <a:xfrm>
            <a:off x="6357950" y="371475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6" name="Скругленный прямоугольник 55"/>
          <p:cNvSpPr/>
          <p:nvPr/>
        </p:nvSpPr>
        <p:spPr>
          <a:xfrm>
            <a:off x="2714612" y="4357700"/>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Кольцо 62"/>
          <p:cNvSpPr/>
          <p:nvPr/>
        </p:nvSpPr>
        <p:spPr>
          <a:xfrm>
            <a:off x="3000364" y="4357700"/>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Шестиугольник 57"/>
          <p:cNvSpPr/>
          <p:nvPr/>
        </p:nvSpPr>
        <p:spPr>
          <a:xfrm>
            <a:off x="3000364" y="4357700"/>
            <a:ext cx="285752" cy="285752"/>
          </a:xfrm>
          <a:prstGeom prst="hexagon">
            <a:avLst/>
          </a:prstGeom>
          <a:solidFill>
            <a:schemeClr val="tx1">
              <a:lumMod val="75000"/>
              <a:lumOff val="25000"/>
            </a:schemeClr>
          </a:solidFill>
          <a:ln>
            <a:noFill/>
          </a:ln>
          <a:scene3d>
            <a:camera prst="orthographicFront">
              <a:rot lat="17699985" lon="0" rev="0"/>
            </a:camera>
            <a:lightRig rig="freezing"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Кольцо 56"/>
          <p:cNvSpPr/>
          <p:nvPr/>
        </p:nvSpPr>
        <p:spPr>
          <a:xfrm>
            <a:off x="3000364" y="4286262"/>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freezing"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70" name="Группа 69"/>
          <p:cNvGrpSpPr/>
          <p:nvPr/>
        </p:nvGrpSpPr>
        <p:grpSpPr>
          <a:xfrm>
            <a:off x="2857488" y="4000510"/>
            <a:ext cx="571504" cy="1000132"/>
            <a:chOff x="2214546" y="642924"/>
            <a:chExt cx="571504" cy="1000132"/>
          </a:xfrm>
        </p:grpSpPr>
        <p:sp>
          <p:nvSpPr>
            <p:cNvPr id="65" name="Овал 64"/>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8" name="Прямая соединительная линия 67"/>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78" name="Полилиния 77"/>
          <p:cNvSpPr/>
          <p:nvPr/>
        </p:nvSpPr>
        <p:spPr>
          <a:xfrm>
            <a:off x="1035205" y="2129883"/>
            <a:ext cx="1607634" cy="2668858"/>
          </a:xfrm>
          <a:custGeom>
            <a:avLst/>
            <a:gdLst>
              <a:gd name="connsiteX0" fmla="*/ 157975 w 1607634"/>
              <a:gd name="connsiteY0" fmla="*/ 0 h 2668858"/>
              <a:gd name="connsiteX1" fmla="*/ 325244 w 1607634"/>
              <a:gd name="connsiteY1" fmla="*/ 111512 h 2668858"/>
              <a:gd name="connsiteX2" fmla="*/ 381000 w 1607634"/>
              <a:gd name="connsiteY2" fmla="*/ 367990 h 2668858"/>
              <a:gd name="connsiteX3" fmla="*/ 191429 w 1607634"/>
              <a:gd name="connsiteY3" fmla="*/ 1115122 h 2668858"/>
              <a:gd name="connsiteX4" fmla="*/ 35312 w 1607634"/>
              <a:gd name="connsiteY4" fmla="*/ 1918010 h 2668858"/>
              <a:gd name="connsiteX5" fmla="*/ 403302 w 1607634"/>
              <a:gd name="connsiteY5" fmla="*/ 2475571 h 2668858"/>
              <a:gd name="connsiteX6" fmla="*/ 871654 w 1607634"/>
              <a:gd name="connsiteY6" fmla="*/ 2509024 h 2668858"/>
              <a:gd name="connsiteX7" fmla="*/ 1295400 w 1607634"/>
              <a:gd name="connsiteY7" fmla="*/ 2653990 h 2668858"/>
              <a:gd name="connsiteX8" fmla="*/ 1607634 w 1607634"/>
              <a:gd name="connsiteY8" fmla="*/ 2598234 h 26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634" h="2668858">
                <a:moveTo>
                  <a:pt x="157975" y="0"/>
                </a:moveTo>
                <a:cubicBezTo>
                  <a:pt x="223024" y="25090"/>
                  <a:pt x="288073" y="50180"/>
                  <a:pt x="325244" y="111512"/>
                </a:cubicBezTo>
                <a:cubicBezTo>
                  <a:pt x="362415" y="172844"/>
                  <a:pt x="403302" y="200722"/>
                  <a:pt x="381000" y="367990"/>
                </a:cubicBezTo>
                <a:cubicBezTo>
                  <a:pt x="358698" y="535258"/>
                  <a:pt x="249044" y="856785"/>
                  <a:pt x="191429" y="1115122"/>
                </a:cubicBezTo>
                <a:cubicBezTo>
                  <a:pt x="133814" y="1373459"/>
                  <a:pt x="0" y="1691269"/>
                  <a:pt x="35312" y="1918010"/>
                </a:cubicBezTo>
                <a:cubicBezTo>
                  <a:pt x="70624" y="2144752"/>
                  <a:pt x="263912" y="2377069"/>
                  <a:pt x="403302" y="2475571"/>
                </a:cubicBezTo>
                <a:cubicBezTo>
                  <a:pt x="542692" y="2574073"/>
                  <a:pt x="722971" y="2479287"/>
                  <a:pt x="871654" y="2509024"/>
                </a:cubicBezTo>
                <a:cubicBezTo>
                  <a:pt x="1020337" y="2538761"/>
                  <a:pt x="1172737" y="2639122"/>
                  <a:pt x="1295400" y="2653990"/>
                </a:cubicBezTo>
                <a:cubicBezTo>
                  <a:pt x="1418063" y="2668858"/>
                  <a:pt x="1512848" y="2633546"/>
                  <a:pt x="1607634" y="2598234"/>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9" name="Полилиния 78"/>
          <p:cNvSpPr/>
          <p:nvPr/>
        </p:nvSpPr>
        <p:spPr>
          <a:xfrm>
            <a:off x="3668751" y="3471746"/>
            <a:ext cx="459059" cy="1280532"/>
          </a:xfrm>
          <a:custGeom>
            <a:avLst/>
            <a:gdLst>
              <a:gd name="connsiteX0" fmla="*/ 0 w 459059"/>
              <a:gd name="connsiteY0" fmla="*/ 1256371 h 1280532"/>
              <a:gd name="connsiteX1" fmla="*/ 178420 w 459059"/>
              <a:gd name="connsiteY1" fmla="*/ 1256371 h 1280532"/>
              <a:gd name="connsiteX2" fmla="*/ 345688 w 459059"/>
              <a:gd name="connsiteY2" fmla="*/ 1245220 h 1280532"/>
              <a:gd name="connsiteX3" fmla="*/ 446049 w 459059"/>
              <a:gd name="connsiteY3" fmla="*/ 1044498 h 1280532"/>
              <a:gd name="connsiteX4" fmla="*/ 267629 w 459059"/>
              <a:gd name="connsiteY4" fmla="*/ 709961 h 1280532"/>
              <a:gd name="connsiteX5" fmla="*/ 200722 w 459059"/>
              <a:gd name="connsiteY5" fmla="*/ 230459 h 1280532"/>
              <a:gd name="connsiteX6" fmla="*/ 312234 w 459059"/>
              <a:gd name="connsiteY6" fmla="*/ 29737 h 1280532"/>
              <a:gd name="connsiteX7" fmla="*/ 379142 w 459059"/>
              <a:gd name="connsiteY7" fmla="*/ 52039 h 1280532"/>
              <a:gd name="connsiteX8" fmla="*/ 412595 w 459059"/>
              <a:gd name="connsiteY8" fmla="*/ 152400 h 128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59" h="1280532">
                <a:moveTo>
                  <a:pt x="0" y="1256371"/>
                </a:moveTo>
                <a:cubicBezTo>
                  <a:pt x="60402" y="1257300"/>
                  <a:pt x="120805" y="1258230"/>
                  <a:pt x="178420" y="1256371"/>
                </a:cubicBezTo>
                <a:cubicBezTo>
                  <a:pt x="236035" y="1254512"/>
                  <a:pt x="301083" y="1280532"/>
                  <a:pt x="345688" y="1245220"/>
                </a:cubicBezTo>
                <a:cubicBezTo>
                  <a:pt x="390293" y="1209908"/>
                  <a:pt x="459059" y="1133708"/>
                  <a:pt x="446049" y="1044498"/>
                </a:cubicBezTo>
                <a:cubicBezTo>
                  <a:pt x="433039" y="955288"/>
                  <a:pt x="308517" y="845634"/>
                  <a:pt x="267629" y="709961"/>
                </a:cubicBezTo>
                <a:cubicBezTo>
                  <a:pt x="226741" y="574288"/>
                  <a:pt x="193288" y="343830"/>
                  <a:pt x="200722" y="230459"/>
                </a:cubicBezTo>
                <a:cubicBezTo>
                  <a:pt x="208156" y="117088"/>
                  <a:pt x="282497" y="59474"/>
                  <a:pt x="312234" y="29737"/>
                </a:cubicBezTo>
                <a:cubicBezTo>
                  <a:pt x="341971" y="0"/>
                  <a:pt x="362415" y="31595"/>
                  <a:pt x="379142" y="52039"/>
                </a:cubicBezTo>
                <a:cubicBezTo>
                  <a:pt x="395869" y="72483"/>
                  <a:pt x="404232" y="112441"/>
                  <a:pt x="412595" y="15240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4" name="Скругленный прямоугольник 63">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
        <p:nvSpPr>
          <p:cNvPr id="66" name="Управляющая кнопка: возврат 65">
            <a:hlinkClick r:id="" action="ppaction://hlinkshowjump?jump=firstslide" highlightClick="1"/>
          </p:cNvPr>
          <p:cNvSpPr/>
          <p:nvPr/>
        </p:nvSpPr>
        <p:spPr>
          <a:xfrm>
            <a:off x="142844" y="4714890"/>
            <a:ext cx="357190" cy="285752"/>
          </a:xfrm>
          <a:prstGeom prst="actionButtonReturn">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Прямоугольник 71"/>
          <p:cNvSpPr/>
          <p:nvPr/>
        </p:nvSpPr>
        <p:spPr>
          <a:xfrm>
            <a:off x="251520" y="483518"/>
            <a:ext cx="8712968" cy="1008112"/>
          </a:xfrm>
          <a:prstGeom prst="rect">
            <a:avLst/>
          </a:prstGeom>
          <a:blipFill>
            <a:blip r:embed="rId5" cstate="print">
              <a:lum bright="-20000"/>
            </a:blip>
            <a:tile tx="0" ty="0" sx="100000" sy="100000" flip="none" algn="tl"/>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200" b="1" dirty="0" smtClean="0">
                <a:solidFill>
                  <a:schemeClr val="tx1"/>
                </a:solidFill>
              </a:rPr>
              <a:t>-  соединение проводников, при котором,  конец первого проводника соединяется с началом второго, конец второго с началом третьего  и т.д. </a:t>
            </a:r>
            <a:endParaRPr lang="ru-RU" sz="2200" dirty="0">
              <a:solidFill>
                <a:schemeClr val="tx1"/>
              </a:solidFill>
            </a:endParaRPr>
          </a:p>
        </p:txBody>
      </p:sp>
      <p:sp>
        <p:nvSpPr>
          <p:cNvPr id="62" name="TextBox 61"/>
          <p:cNvSpPr txBox="1"/>
          <p:nvPr/>
        </p:nvSpPr>
        <p:spPr>
          <a:xfrm>
            <a:off x="0" y="0"/>
            <a:ext cx="9144000" cy="523220"/>
          </a:xfrm>
          <a:prstGeom prst="rect">
            <a:avLst/>
          </a:prstGeom>
          <a:solidFill>
            <a:schemeClr val="tx2">
              <a:lumMod val="50000"/>
            </a:schemeClr>
          </a:solidFill>
          <a:effectLst>
            <a:outerShdw blurRad="50800" dist="88900" dir="5400000" algn="t" rotWithShape="0">
              <a:prstClr val="black">
                <a:alpha val="40000"/>
              </a:prstClr>
            </a:outerShdw>
          </a:effectLst>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Последовательное соединение проводников</a:t>
            </a:r>
            <a:r>
              <a:rPr lang="ru-RU"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algun Gothic"/>
                <a:ea typeface="Malgun Gothic"/>
              </a:rPr>
              <a:t>    ∇</a:t>
            </a: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7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6" presetClass="emph" presetSubtype="0" accel="50000" decel="50000" fill="hold" nodeType="withEffect">
                                  <p:stCondLst>
                                    <p:cond delay="0"/>
                                  </p:stCondLst>
                                  <p:childTnLst>
                                    <p:animScale>
                                      <p:cBhvr>
                                        <p:cTn id="11" dur="100" fill="hold"/>
                                        <p:tgtEl>
                                          <p:spTgt spid="19"/>
                                        </p:tgtEl>
                                      </p:cBhvr>
                                      <p:by x="120000" y="120000"/>
                                    </p:animScale>
                                  </p:childTnLst>
                                </p:cTn>
                              </p:par>
                              <p:par>
                                <p:cTn id="12" presetID="10"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
                                        <p:tgtEl>
                                          <p:spTgt spid="36"/>
                                        </p:tgtEl>
                                      </p:cBhvr>
                                    </p:animEffec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6" presetClass="emph" presetSubtype="0" accel="50000" decel="50000" fill="hold" nodeType="withEffect">
                                  <p:stCondLst>
                                    <p:cond delay="0"/>
                                  </p:stCondLst>
                                  <p:childTnLst>
                                    <p:animScale>
                                      <p:cBhvr>
                                        <p:cTn id="18" dur="100" fill="hold"/>
                                        <p:tgtEl>
                                          <p:spTgt spid="38"/>
                                        </p:tgtEl>
                                      </p:cBhvr>
                                      <p:by x="300000" y="300000"/>
                                    </p:animScale>
                                  </p:childTnLst>
                                </p:cTn>
                              </p:par>
                              <p:par>
                                <p:cTn id="19" presetID="42"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ppt_x</p:attrName>
                                        </p:attrNameLst>
                                      </p:cBhvr>
                                      <p:tavLst>
                                        <p:tav tm="0">
                                          <p:val>
                                            <p:strVal val="#ppt_x"/>
                                          </p:val>
                                        </p:tav>
                                        <p:tav tm="100000">
                                          <p:val>
                                            <p:strVal val="#ppt_x"/>
                                          </p:val>
                                        </p:tav>
                                      </p:tavLst>
                                    </p:anim>
                                    <p:anim calcmode="lin" valueType="num">
                                      <p:cBhvr>
                                        <p:cTn id="2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3300000">
                                      <p:cBhvr>
                                        <p:cTn id="27" dur="100" fill="hold"/>
                                        <p:tgtEl>
                                          <p:spTgt spid="70"/>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28" presetID="1" presetClass="exit"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34" restart="whenNotActive" fill="hold" evtFilter="cancelBubble" nodeType="interactiveSeq">
                <p:stCondLst>
                  <p:cond evt="onClick" delay="0">
                    <p:tgtEl>
                      <p:spTgt spid="62"/>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anim calcmode="lin" valueType="num">
                                      <p:cBhvr>
                                        <p:cTn id="40" dur="1000" fill="hold"/>
                                        <p:tgtEl>
                                          <p:spTgt spid="72"/>
                                        </p:tgtEl>
                                        <p:attrNameLst>
                                          <p:attrName>ppt_x</p:attrName>
                                        </p:attrNameLst>
                                      </p:cBhvr>
                                      <p:tavLst>
                                        <p:tav tm="0">
                                          <p:val>
                                            <p:strVal val="#ppt_x"/>
                                          </p:val>
                                        </p:tav>
                                        <p:tav tm="100000">
                                          <p:val>
                                            <p:strVal val="#ppt_x"/>
                                          </p:val>
                                        </p:tav>
                                      </p:tavLst>
                                    </p:anim>
                                    <p:anim calcmode="lin" valueType="num">
                                      <p:cBhvr>
                                        <p:cTn id="4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xit" presetSubtype="0" fill="hold" nodeType="clickEffect">
                                  <p:stCondLst>
                                    <p:cond delay="0"/>
                                  </p:stCondLst>
                                  <p:childTnLst>
                                    <p:animEffect transition="out" filter="fade">
                                      <p:cBhvr>
                                        <p:cTn id="45" dur="1000"/>
                                        <p:tgtEl>
                                          <p:spTgt spid="72"/>
                                        </p:tgtEl>
                                      </p:cBhvr>
                                    </p:animEffect>
                                    <p:anim calcmode="lin" valueType="num">
                                      <p:cBhvr>
                                        <p:cTn id="46" dur="1000"/>
                                        <p:tgtEl>
                                          <p:spTgt spid="72"/>
                                        </p:tgtEl>
                                        <p:attrNameLst>
                                          <p:attrName>ppt_x</p:attrName>
                                        </p:attrNameLst>
                                      </p:cBhvr>
                                      <p:tavLst>
                                        <p:tav tm="0">
                                          <p:val>
                                            <p:strVal val="ppt_x"/>
                                          </p:val>
                                        </p:tav>
                                        <p:tav tm="100000">
                                          <p:val>
                                            <p:strVal val="ppt_x"/>
                                          </p:val>
                                        </p:tav>
                                      </p:tavLst>
                                    </p:anim>
                                    <p:anim calcmode="lin" valueType="num">
                                      <p:cBhvr>
                                        <p:cTn id="47" dur="1000"/>
                                        <p:tgtEl>
                                          <p:spTgt spid="72"/>
                                        </p:tgtEl>
                                        <p:attrNameLst>
                                          <p:attrName>ppt_y</p:attrName>
                                        </p:attrNameLst>
                                      </p:cBhvr>
                                      <p:tavLst>
                                        <p:tav tm="0">
                                          <p:val>
                                            <p:strVal val="ppt_y"/>
                                          </p:val>
                                        </p:tav>
                                        <p:tav tm="100000">
                                          <p:val>
                                            <p:strVal val="ppt_y-.1"/>
                                          </p:val>
                                        </p:tav>
                                      </p:tavLst>
                                    </p:anim>
                                    <p:set>
                                      <p:cBhvr>
                                        <p:cTn id="48" dur="1" fill="hold">
                                          <p:stCondLst>
                                            <p:cond delay="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19" grpId="0" animBg="1"/>
      <p:bldP spid="36" grpId="0" animBg="1"/>
      <p:bldP spid="38" grpId="0" animBg="1"/>
      <p:bldP spid="64" grpId="0" animBg="1"/>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Овал 36"/>
          <p:cNvSpPr/>
          <p:nvPr/>
        </p:nvSpPr>
        <p:spPr>
          <a:xfrm>
            <a:off x="4929158" y="1785932"/>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6572232" y="287613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7286612" y="244751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7845501" y="260300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6838879" y="180456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7215174" y="209032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7358050" y="209032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7072298" y="159025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7358050" y="209032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215174" y="201888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215174" y="144737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7286612" y="134980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7564021" y="135398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7296391" y="126477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Овал 17"/>
          <p:cNvSpPr/>
          <p:nvPr/>
        </p:nvSpPr>
        <p:spPr>
          <a:xfrm>
            <a:off x="7072298" y="1285866"/>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358050" y="123306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7215174" y="180456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7215174" y="187600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7215174" y="194744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7215174" y="201888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7072298" y="137594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6845369" y="243489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1357290" y="1245476"/>
            <a:ext cx="2143108" cy="2702232"/>
          </a:xfrm>
          <a:prstGeom prst="rect">
            <a:avLst/>
          </a:prstGeom>
          <a:noFill/>
          <a:ln w="9525">
            <a:noFill/>
            <a:miter lim="800000"/>
            <a:headEnd/>
            <a:tailEnd/>
          </a:ln>
          <a:effectLst/>
        </p:spPr>
      </p:pic>
      <p:sp>
        <p:nvSpPr>
          <p:cNvPr id="62" name="TextBox 61"/>
          <p:cNvSpPr txBox="1"/>
          <p:nvPr/>
        </p:nvSpPr>
        <p:spPr>
          <a:xfrm>
            <a:off x="0" y="0"/>
            <a:ext cx="9144000" cy="523220"/>
          </a:xfrm>
          <a:prstGeom prst="rect">
            <a:avLst/>
          </a:prstGeom>
          <a:solidFill>
            <a:schemeClr val="tx2">
              <a:lumMod val="50000"/>
            </a:schemeClr>
          </a:solidFill>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Последовательное соединение проводников</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3" name="Полилиния 52"/>
          <p:cNvSpPr/>
          <p:nvPr/>
        </p:nvSpPr>
        <p:spPr>
          <a:xfrm>
            <a:off x="2871064" y="1670755"/>
            <a:ext cx="4161263" cy="1903142"/>
          </a:xfrm>
          <a:custGeom>
            <a:avLst/>
            <a:gdLst>
              <a:gd name="connsiteX0" fmla="*/ 0 w 4161263"/>
              <a:gd name="connsiteY0" fmla="*/ 0 h 1903142"/>
              <a:gd name="connsiteX1" fmla="*/ 178420 w 4161263"/>
              <a:gd name="connsiteY1" fmla="*/ 122664 h 1903142"/>
              <a:gd name="connsiteX2" fmla="*/ 334537 w 4161263"/>
              <a:gd name="connsiteY2" fmla="*/ 557561 h 1903142"/>
              <a:gd name="connsiteX3" fmla="*/ 323385 w 4161263"/>
              <a:gd name="connsiteY3" fmla="*/ 1248937 h 1903142"/>
              <a:gd name="connsiteX4" fmla="*/ 869795 w 4161263"/>
              <a:gd name="connsiteY4" fmla="*/ 1817649 h 1903142"/>
              <a:gd name="connsiteX5" fmla="*/ 1550020 w 4161263"/>
              <a:gd name="connsiteY5" fmla="*/ 1761893 h 1903142"/>
              <a:gd name="connsiteX6" fmla="*/ 2230244 w 4161263"/>
              <a:gd name="connsiteY6" fmla="*/ 1471961 h 1903142"/>
              <a:gd name="connsiteX7" fmla="*/ 3200400 w 4161263"/>
              <a:gd name="connsiteY7" fmla="*/ 1349298 h 1903142"/>
              <a:gd name="connsiteX8" fmla="*/ 3746810 w 4161263"/>
              <a:gd name="connsiteY8" fmla="*/ 1393903 h 1903142"/>
              <a:gd name="connsiteX9" fmla="*/ 3880624 w 4161263"/>
              <a:gd name="connsiteY9" fmla="*/ 1148576 h 1903142"/>
              <a:gd name="connsiteX10" fmla="*/ 4003288 w 4161263"/>
              <a:gd name="connsiteY10" fmla="*/ 802888 h 1903142"/>
              <a:gd name="connsiteX11" fmla="*/ 4137102 w 4161263"/>
              <a:gd name="connsiteY11" fmla="*/ 814039 h 1903142"/>
              <a:gd name="connsiteX12" fmla="*/ 4148254 w 4161263"/>
              <a:gd name="connsiteY12" fmla="*/ 959005 h 19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1263" h="1903142">
                <a:moveTo>
                  <a:pt x="0" y="0"/>
                </a:moveTo>
                <a:cubicBezTo>
                  <a:pt x="61332" y="14868"/>
                  <a:pt x="122664" y="29737"/>
                  <a:pt x="178420" y="122664"/>
                </a:cubicBezTo>
                <a:cubicBezTo>
                  <a:pt x="234176" y="215591"/>
                  <a:pt x="310376" y="369849"/>
                  <a:pt x="334537" y="557561"/>
                </a:cubicBezTo>
                <a:cubicBezTo>
                  <a:pt x="358698" y="745273"/>
                  <a:pt x="234175" y="1038922"/>
                  <a:pt x="323385" y="1248937"/>
                </a:cubicBezTo>
                <a:cubicBezTo>
                  <a:pt x="412595" y="1458952"/>
                  <a:pt x="665356" y="1732156"/>
                  <a:pt x="869795" y="1817649"/>
                </a:cubicBezTo>
                <a:cubicBezTo>
                  <a:pt x="1074234" y="1903142"/>
                  <a:pt x="1323279" y="1819508"/>
                  <a:pt x="1550020" y="1761893"/>
                </a:cubicBezTo>
                <a:cubicBezTo>
                  <a:pt x="1776761" y="1704278"/>
                  <a:pt x="1955181" y="1540727"/>
                  <a:pt x="2230244" y="1471961"/>
                </a:cubicBezTo>
                <a:cubicBezTo>
                  <a:pt x="2505307" y="1403195"/>
                  <a:pt x="2947639" y="1362308"/>
                  <a:pt x="3200400" y="1349298"/>
                </a:cubicBezTo>
                <a:cubicBezTo>
                  <a:pt x="3453161" y="1336288"/>
                  <a:pt x="3633439" y="1427357"/>
                  <a:pt x="3746810" y="1393903"/>
                </a:cubicBezTo>
                <a:cubicBezTo>
                  <a:pt x="3860181" y="1360449"/>
                  <a:pt x="3837878" y="1247078"/>
                  <a:pt x="3880624" y="1148576"/>
                </a:cubicBezTo>
                <a:cubicBezTo>
                  <a:pt x="3923370" y="1050074"/>
                  <a:pt x="3960542" y="858644"/>
                  <a:pt x="4003288" y="802888"/>
                </a:cubicBezTo>
                <a:cubicBezTo>
                  <a:pt x="4046034" y="747132"/>
                  <a:pt x="4112941" y="788020"/>
                  <a:pt x="4137102" y="814039"/>
                </a:cubicBezTo>
                <a:cubicBezTo>
                  <a:pt x="4161263" y="840058"/>
                  <a:pt x="4154758" y="899531"/>
                  <a:pt x="4148254" y="95900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Скругленный прямоугольник 45"/>
          <p:cNvSpPr/>
          <p:nvPr/>
        </p:nvSpPr>
        <p:spPr>
          <a:xfrm>
            <a:off x="4429092" y="337620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5143472" y="294757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5702361" y="310306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4695739" y="230463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4929158" y="209032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4702229" y="293496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5214910" y="266182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5072034" y="251894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5072034" y="194744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5143472" y="184987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5420881" y="185405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5153251" y="176484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5143472" y="177203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5214910" y="171449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5072034" y="230463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5072034" y="237607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5072034" y="244751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5072034" y="251894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5072034" y="259038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4929158" y="187600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Полилиния 50"/>
          <p:cNvSpPr/>
          <p:nvPr/>
        </p:nvSpPr>
        <p:spPr>
          <a:xfrm>
            <a:off x="5859591" y="2631619"/>
            <a:ext cx="2713464" cy="1221058"/>
          </a:xfrm>
          <a:custGeom>
            <a:avLst/>
            <a:gdLst>
              <a:gd name="connsiteX0" fmla="*/ 0 w 2713464"/>
              <a:gd name="connsiteY0" fmla="*/ 656063 h 1221058"/>
              <a:gd name="connsiteX1" fmla="*/ 100361 w 2713464"/>
              <a:gd name="connsiteY1" fmla="*/ 499946 h 1221058"/>
              <a:gd name="connsiteX2" fmla="*/ 278780 w 2713464"/>
              <a:gd name="connsiteY2" fmla="*/ 622610 h 1221058"/>
              <a:gd name="connsiteX3" fmla="*/ 490654 w 2713464"/>
              <a:gd name="connsiteY3" fmla="*/ 1124414 h 1221058"/>
              <a:gd name="connsiteX4" fmla="*/ 724829 w 2713464"/>
              <a:gd name="connsiteY4" fmla="*/ 1202473 h 1221058"/>
              <a:gd name="connsiteX5" fmla="*/ 1226634 w 2713464"/>
              <a:gd name="connsiteY5" fmla="*/ 1057507 h 1221058"/>
              <a:gd name="connsiteX6" fmla="*/ 2118732 w 2713464"/>
              <a:gd name="connsiteY6" fmla="*/ 1135566 h 1221058"/>
              <a:gd name="connsiteX7" fmla="*/ 2419815 w 2713464"/>
              <a:gd name="connsiteY7" fmla="*/ 1113263 h 1221058"/>
              <a:gd name="connsiteX8" fmla="*/ 2676293 w 2713464"/>
              <a:gd name="connsiteY8" fmla="*/ 945995 h 1221058"/>
              <a:gd name="connsiteX9" fmla="*/ 2642839 w 2713464"/>
              <a:gd name="connsiteY9" fmla="*/ 700668 h 1221058"/>
              <a:gd name="connsiteX10" fmla="*/ 2397512 w 2713464"/>
              <a:gd name="connsiteY10" fmla="*/ 388434 h 1221058"/>
              <a:gd name="connsiteX11" fmla="*/ 2352907 w 2713464"/>
              <a:gd name="connsiteY11" fmla="*/ 53897 h 1221058"/>
              <a:gd name="connsiteX12" fmla="*/ 2185639 w 2713464"/>
              <a:gd name="connsiteY12" fmla="*/ 65049 h 1221058"/>
              <a:gd name="connsiteX13" fmla="*/ 2174488 w 2713464"/>
              <a:gd name="connsiteY13" fmla="*/ 187712 h 12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3464" h="1221058">
                <a:moveTo>
                  <a:pt x="0" y="656063"/>
                </a:moveTo>
                <a:cubicBezTo>
                  <a:pt x="26949" y="580792"/>
                  <a:pt x="53898" y="505521"/>
                  <a:pt x="100361" y="499946"/>
                </a:cubicBezTo>
                <a:cubicBezTo>
                  <a:pt x="146824" y="494371"/>
                  <a:pt x="213731" y="518532"/>
                  <a:pt x="278780" y="622610"/>
                </a:cubicBezTo>
                <a:cubicBezTo>
                  <a:pt x="343829" y="726688"/>
                  <a:pt x="416313" y="1027770"/>
                  <a:pt x="490654" y="1124414"/>
                </a:cubicBezTo>
                <a:cubicBezTo>
                  <a:pt x="564995" y="1221058"/>
                  <a:pt x="602166" y="1213624"/>
                  <a:pt x="724829" y="1202473"/>
                </a:cubicBezTo>
                <a:cubicBezTo>
                  <a:pt x="847492" y="1191322"/>
                  <a:pt x="994317" y="1068658"/>
                  <a:pt x="1226634" y="1057507"/>
                </a:cubicBezTo>
                <a:cubicBezTo>
                  <a:pt x="1458951" y="1046356"/>
                  <a:pt x="1919869" y="1126273"/>
                  <a:pt x="2118732" y="1135566"/>
                </a:cubicBezTo>
                <a:cubicBezTo>
                  <a:pt x="2317595" y="1144859"/>
                  <a:pt x="2326888" y="1144858"/>
                  <a:pt x="2419815" y="1113263"/>
                </a:cubicBezTo>
                <a:cubicBezTo>
                  <a:pt x="2512742" y="1081668"/>
                  <a:pt x="2639122" y="1014761"/>
                  <a:pt x="2676293" y="945995"/>
                </a:cubicBezTo>
                <a:cubicBezTo>
                  <a:pt x="2713464" y="877229"/>
                  <a:pt x="2689302" y="793595"/>
                  <a:pt x="2642839" y="700668"/>
                </a:cubicBezTo>
                <a:cubicBezTo>
                  <a:pt x="2596376" y="607741"/>
                  <a:pt x="2445834" y="496229"/>
                  <a:pt x="2397512" y="388434"/>
                </a:cubicBezTo>
                <a:cubicBezTo>
                  <a:pt x="2349190" y="280639"/>
                  <a:pt x="2388219" y="107795"/>
                  <a:pt x="2352907" y="53897"/>
                </a:cubicBezTo>
                <a:cubicBezTo>
                  <a:pt x="2317595" y="0"/>
                  <a:pt x="2215375" y="42747"/>
                  <a:pt x="2185639" y="65049"/>
                </a:cubicBezTo>
                <a:cubicBezTo>
                  <a:pt x="2155903" y="87351"/>
                  <a:pt x="2165195" y="137531"/>
                  <a:pt x="2174488" y="1877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4" name="TextBox 53"/>
          <p:cNvSpPr txBox="1"/>
          <p:nvPr/>
        </p:nvSpPr>
        <p:spPr>
          <a:xfrm>
            <a:off x="5000596" y="373339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5" name="TextBox 54"/>
          <p:cNvSpPr txBox="1"/>
          <p:nvPr/>
        </p:nvSpPr>
        <p:spPr>
          <a:xfrm>
            <a:off x="7143736" y="323332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6" name="Скругленный прямоугольник 55"/>
          <p:cNvSpPr/>
          <p:nvPr/>
        </p:nvSpPr>
        <p:spPr>
          <a:xfrm>
            <a:off x="2428828" y="2786064"/>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2428828" y="3357568"/>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58" name="Скругленный прямоугольник 57"/>
          <p:cNvSpPr/>
          <p:nvPr/>
        </p:nvSpPr>
        <p:spPr>
          <a:xfrm rot="20130831">
            <a:off x="2272474" y="3987032"/>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кругленный прямоугольник 62"/>
          <p:cNvSpPr/>
          <p:nvPr/>
        </p:nvSpPr>
        <p:spPr>
          <a:xfrm rot="20130831">
            <a:off x="3370999" y="4129909"/>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3000331" y="3857634"/>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A</a:t>
            </a:r>
            <a:endParaRPr lang="ru-RU" sz="2400" dirty="0">
              <a:solidFill>
                <a:schemeClr val="bg1"/>
              </a:solidFill>
            </a:endParaRPr>
          </a:p>
        </p:txBody>
      </p:sp>
      <p:sp>
        <p:nvSpPr>
          <p:cNvPr id="66" name="Полилиния 65"/>
          <p:cNvSpPr/>
          <p:nvPr/>
        </p:nvSpPr>
        <p:spPr>
          <a:xfrm>
            <a:off x="3358001" y="2929054"/>
            <a:ext cx="1535151" cy="1709853"/>
          </a:xfrm>
          <a:custGeom>
            <a:avLst/>
            <a:gdLst>
              <a:gd name="connsiteX0" fmla="*/ 193287 w 1535151"/>
              <a:gd name="connsiteY0" fmla="*/ 1397619 h 1709853"/>
              <a:gd name="connsiteX1" fmla="*/ 70624 w 1535151"/>
              <a:gd name="connsiteY1" fmla="*/ 1486829 h 1709853"/>
              <a:gd name="connsiteX2" fmla="*/ 59473 w 1535151"/>
              <a:gd name="connsiteY2" fmla="*/ 1609492 h 1709853"/>
              <a:gd name="connsiteX3" fmla="*/ 427463 w 1535151"/>
              <a:gd name="connsiteY3" fmla="*/ 1698702 h 1709853"/>
              <a:gd name="connsiteX4" fmla="*/ 1152292 w 1535151"/>
              <a:gd name="connsiteY4" fmla="*/ 1654097 h 1709853"/>
              <a:gd name="connsiteX5" fmla="*/ 1375317 w 1535151"/>
              <a:gd name="connsiteY5" fmla="*/ 1364166 h 1709853"/>
              <a:gd name="connsiteX6" fmla="*/ 1308409 w 1535151"/>
              <a:gd name="connsiteY6" fmla="*/ 929268 h 1709853"/>
              <a:gd name="connsiteX7" fmla="*/ 1174595 w 1535151"/>
              <a:gd name="connsiteY7" fmla="*/ 327102 h 1709853"/>
              <a:gd name="connsiteX8" fmla="*/ 1297258 w 1535151"/>
              <a:gd name="connsiteY8" fmla="*/ 48322 h 1709853"/>
              <a:gd name="connsiteX9" fmla="*/ 1497980 w 1535151"/>
              <a:gd name="connsiteY9" fmla="*/ 37170 h 1709853"/>
              <a:gd name="connsiteX10" fmla="*/ 1520283 w 1535151"/>
              <a:gd name="connsiteY10" fmla="*/ 215590 h 170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5151" h="1709853">
                <a:moveTo>
                  <a:pt x="193287" y="1397619"/>
                </a:moveTo>
                <a:cubicBezTo>
                  <a:pt x="143106" y="1424568"/>
                  <a:pt x="92926" y="1451517"/>
                  <a:pt x="70624" y="1486829"/>
                </a:cubicBezTo>
                <a:cubicBezTo>
                  <a:pt x="48322" y="1522141"/>
                  <a:pt x="0" y="1574180"/>
                  <a:pt x="59473" y="1609492"/>
                </a:cubicBezTo>
                <a:cubicBezTo>
                  <a:pt x="118946" y="1644804"/>
                  <a:pt x="245327" y="1691268"/>
                  <a:pt x="427463" y="1698702"/>
                </a:cubicBezTo>
                <a:cubicBezTo>
                  <a:pt x="609599" y="1706136"/>
                  <a:pt x="994316" y="1709853"/>
                  <a:pt x="1152292" y="1654097"/>
                </a:cubicBezTo>
                <a:cubicBezTo>
                  <a:pt x="1310268" y="1598341"/>
                  <a:pt x="1349298" y="1484971"/>
                  <a:pt x="1375317" y="1364166"/>
                </a:cubicBezTo>
                <a:cubicBezTo>
                  <a:pt x="1401336" y="1243361"/>
                  <a:pt x="1341863" y="1102112"/>
                  <a:pt x="1308409" y="929268"/>
                </a:cubicBezTo>
                <a:cubicBezTo>
                  <a:pt x="1274955" y="756424"/>
                  <a:pt x="1176454" y="473926"/>
                  <a:pt x="1174595" y="327102"/>
                </a:cubicBezTo>
                <a:cubicBezTo>
                  <a:pt x="1172737" y="180278"/>
                  <a:pt x="1243361" y="96644"/>
                  <a:pt x="1297258" y="48322"/>
                </a:cubicBezTo>
                <a:cubicBezTo>
                  <a:pt x="1351156" y="0"/>
                  <a:pt x="1460809" y="9292"/>
                  <a:pt x="1497980" y="37170"/>
                </a:cubicBezTo>
                <a:cubicBezTo>
                  <a:pt x="1535151" y="65048"/>
                  <a:pt x="1527717" y="140319"/>
                  <a:pt x="1520283" y="21559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7" name="Прямоугольник 66"/>
          <p:cNvSpPr/>
          <p:nvPr/>
        </p:nvSpPr>
        <p:spPr>
          <a:xfrm>
            <a:off x="2428828" y="3357568"/>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0,75</a:t>
            </a:r>
            <a:r>
              <a:rPr lang="ru-RU" sz="2400" dirty="0" smtClean="0">
                <a:solidFill>
                  <a:srgbClr val="FF0000"/>
                </a:solidFill>
              </a:rPr>
              <a:t> </a:t>
            </a:r>
            <a:r>
              <a:rPr lang="ru-RU" sz="2400" dirty="0" smtClean="0"/>
              <a:t> </a:t>
            </a:r>
            <a:endParaRPr lang="ru-RU" sz="2400" dirty="0"/>
          </a:p>
        </p:txBody>
      </p:sp>
      <p:sp>
        <p:nvSpPr>
          <p:cNvPr id="68" name="Овал 67"/>
          <p:cNvSpPr/>
          <p:nvPr/>
        </p:nvSpPr>
        <p:spPr>
          <a:xfrm>
            <a:off x="3000332" y="3929072"/>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Скругленный прямоугольник 77"/>
          <p:cNvSpPr/>
          <p:nvPr/>
        </p:nvSpPr>
        <p:spPr>
          <a:xfrm rot="13206332">
            <a:off x="1927339"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кругленный прямоугольник 78"/>
          <p:cNvSpPr/>
          <p:nvPr/>
        </p:nvSpPr>
        <p:spPr>
          <a:xfrm rot="13206332">
            <a:off x="998645"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Скругленный прямоугольник 79"/>
          <p:cNvSpPr/>
          <p:nvPr/>
        </p:nvSpPr>
        <p:spPr>
          <a:xfrm>
            <a:off x="1077489" y="4214824"/>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Кольцо 80"/>
          <p:cNvSpPr/>
          <p:nvPr/>
        </p:nvSpPr>
        <p:spPr>
          <a:xfrm>
            <a:off x="1363241"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2" name="Шестиугольник 81"/>
          <p:cNvSpPr/>
          <p:nvPr/>
        </p:nvSpPr>
        <p:spPr>
          <a:xfrm>
            <a:off x="1363241" y="4214824"/>
            <a:ext cx="285752" cy="285752"/>
          </a:xfrm>
          <a:prstGeom prst="hexagon">
            <a:avLst/>
          </a:prstGeom>
          <a:solidFill>
            <a:schemeClr val="tx1">
              <a:lumMod val="75000"/>
              <a:lumOff val="25000"/>
            </a:schemeClr>
          </a:solidFill>
          <a:ln>
            <a:noFill/>
          </a:ln>
          <a:scene3d>
            <a:camera prst="orthographicFront">
              <a:rot lat="17699985" lon="0" rev="0"/>
            </a:camera>
            <a:lightRig rig="threePt"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Кольцо 82"/>
          <p:cNvSpPr/>
          <p:nvPr/>
        </p:nvSpPr>
        <p:spPr>
          <a:xfrm>
            <a:off x="1363241"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84" name="Группа 83"/>
          <p:cNvGrpSpPr/>
          <p:nvPr/>
        </p:nvGrpSpPr>
        <p:grpSpPr>
          <a:xfrm>
            <a:off x="1220365" y="3857634"/>
            <a:ext cx="571504" cy="1000132"/>
            <a:chOff x="2214546" y="642924"/>
            <a:chExt cx="571504" cy="1000132"/>
          </a:xfrm>
        </p:grpSpPr>
        <p:sp>
          <p:nvSpPr>
            <p:cNvPr id="85" name="Овал 84"/>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6" name="Прямая соединительная линия 85"/>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7" name="Полилиния 86"/>
          <p:cNvSpPr/>
          <p:nvPr/>
        </p:nvSpPr>
        <p:spPr>
          <a:xfrm>
            <a:off x="459058" y="1667107"/>
            <a:ext cx="1698703" cy="2942063"/>
          </a:xfrm>
          <a:custGeom>
            <a:avLst/>
            <a:gdLst>
              <a:gd name="connsiteX0" fmla="*/ 1525859 w 1698703"/>
              <a:gd name="connsiteY0" fmla="*/ 5576 h 2942063"/>
              <a:gd name="connsiteX1" fmla="*/ 1637371 w 1698703"/>
              <a:gd name="connsiteY1" fmla="*/ 61332 h 2942063"/>
              <a:gd name="connsiteX2" fmla="*/ 1659674 w 1698703"/>
              <a:gd name="connsiteY2" fmla="*/ 373566 h 2942063"/>
              <a:gd name="connsiteX3" fmla="*/ 1403196 w 1698703"/>
              <a:gd name="connsiteY3" fmla="*/ 1143000 h 2942063"/>
              <a:gd name="connsiteX4" fmla="*/ 611459 w 1698703"/>
              <a:gd name="connsiteY4" fmla="*/ 1968191 h 2942063"/>
              <a:gd name="connsiteX5" fmla="*/ 109654 w 1698703"/>
              <a:gd name="connsiteY5" fmla="*/ 2213517 h 2942063"/>
              <a:gd name="connsiteX6" fmla="*/ 20444 w 1698703"/>
              <a:gd name="connsiteY6" fmla="*/ 2782230 h 2942063"/>
              <a:gd name="connsiteX7" fmla="*/ 232318 w 1698703"/>
              <a:gd name="connsiteY7" fmla="*/ 2916044 h 2942063"/>
              <a:gd name="connsiteX8" fmla="*/ 555703 w 1698703"/>
              <a:gd name="connsiteY8" fmla="*/ 2938347 h 29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703" h="2942063">
                <a:moveTo>
                  <a:pt x="1525859" y="5576"/>
                </a:moveTo>
                <a:cubicBezTo>
                  <a:pt x="1570464" y="2788"/>
                  <a:pt x="1615069" y="0"/>
                  <a:pt x="1637371" y="61332"/>
                </a:cubicBezTo>
                <a:cubicBezTo>
                  <a:pt x="1659673" y="122664"/>
                  <a:pt x="1698703" y="193288"/>
                  <a:pt x="1659674" y="373566"/>
                </a:cubicBezTo>
                <a:cubicBezTo>
                  <a:pt x="1620645" y="553844"/>
                  <a:pt x="1577898" y="877229"/>
                  <a:pt x="1403196" y="1143000"/>
                </a:cubicBezTo>
                <a:cubicBezTo>
                  <a:pt x="1228494" y="1408771"/>
                  <a:pt x="827049" y="1789772"/>
                  <a:pt x="611459" y="1968191"/>
                </a:cubicBezTo>
                <a:cubicBezTo>
                  <a:pt x="395869" y="2146610"/>
                  <a:pt x="208157" y="2077844"/>
                  <a:pt x="109654" y="2213517"/>
                </a:cubicBezTo>
                <a:cubicBezTo>
                  <a:pt x="11151" y="2349190"/>
                  <a:pt x="0" y="2665142"/>
                  <a:pt x="20444" y="2782230"/>
                </a:cubicBezTo>
                <a:cubicBezTo>
                  <a:pt x="40888" y="2899318"/>
                  <a:pt x="143108" y="2890025"/>
                  <a:pt x="232318" y="2916044"/>
                </a:cubicBezTo>
                <a:cubicBezTo>
                  <a:pt x="321528" y="2942063"/>
                  <a:pt x="438615" y="2940205"/>
                  <a:pt x="555703" y="2938347"/>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9" name="Полилиния 88"/>
          <p:cNvSpPr/>
          <p:nvPr/>
        </p:nvSpPr>
        <p:spPr>
          <a:xfrm>
            <a:off x="2029522" y="4125951"/>
            <a:ext cx="1183887" cy="674649"/>
          </a:xfrm>
          <a:custGeom>
            <a:avLst/>
            <a:gdLst>
              <a:gd name="connsiteX0" fmla="*/ 0 w 1183887"/>
              <a:gd name="connsiteY0" fmla="*/ 479503 h 674649"/>
              <a:gd name="connsiteX1" fmla="*/ 211873 w 1183887"/>
              <a:gd name="connsiteY1" fmla="*/ 457200 h 674649"/>
              <a:gd name="connsiteX2" fmla="*/ 423746 w 1183887"/>
              <a:gd name="connsiteY2" fmla="*/ 501805 h 674649"/>
              <a:gd name="connsiteX3" fmla="*/ 724829 w 1183887"/>
              <a:gd name="connsiteY3" fmla="*/ 635620 h 674649"/>
              <a:gd name="connsiteX4" fmla="*/ 1081668 w 1183887"/>
              <a:gd name="connsiteY4" fmla="*/ 646771 h 674649"/>
              <a:gd name="connsiteX5" fmla="*/ 1137424 w 1183887"/>
              <a:gd name="connsiteY5" fmla="*/ 468351 h 674649"/>
              <a:gd name="connsiteX6" fmla="*/ 802888 w 1183887"/>
              <a:gd name="connsiteY6" fmla="*/ 312234 h 674649"/>
              <a:gd name="connsiteX7" fmla="*/ 334537 w 1183887"/>
              <a:gd name="connsiteY7" fmla="*/ 278781 h 674649"/>
              <a:gd name="connsiteX8" fmla="*/ 211873 w 1183887"/>
              <a:gd name="connsiteY8" fmla="*/ 223025 h 674649"/>
              <a:gd name="connsiteX9" fmla="*/ 256478 w 1183887"/>
              <a:gd name="connsiteY9" fmla="*/ 55756 h 674649"/>
              <a:gd name="connsiteX10" fmla="*/ 401444 w 1183887"/>
              <a:gd name="connsiteY10" fmla="*/ 0 h 6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3887" h="674649">
                <a:moveTo>
                  <a:pt x="0" y="479503"/>
                </a:moveTo>
                <a:cubicBezTo>
                  <a:pt x="70624" y="466493"/>
                  <a:pt x="141249" y="453483"/>
                  <a:pt x="211873" y="457200"/>
                </a:cubicBezTo>
                <a:cubicBezTo>
                  <a:pt x="282497" y="460917"/>
                  <a:pt x="338253" y="472068"/>
                  <a:pt x="423746" y="501805"/>
                </a:cubicBezTo>
                <a:cubicBezTo>
                  <a:pt x="509239" y="531542"/>
                  <a:pt x="615175" y="611459"/>
                  <a:pt x="724829" y="635620"/>
                </a:cubicBezTo>
                <a:cubicBezTo>
                  <a:pt x="834483" y="659781"/>
                  <a:pt x="1012902" y="674649"/>
                  <a:pt x="1081668" y="646771"/>
                </a:cubicBezTo>
                <a:cubicBezTo>
                  <a:pt x="1150434" y="618893"/>
                  <a:pt x="1183887" y="524107"/>
                  <a:pt x="1137424" y="468351"/>
                </a:cubicBezTo>
                <a:cubicBezTo>
                  <a:pt x="1090961" y="412595"/>
                  <a:pt x="936703" y="343829"/>
                  <a:pt x="802888" y="312234"/>
                </a:cubicBezTo>
                <a:cubicBezTo>
                  <a:pt x="669073" y="280639"/>
                  <a:pt x="433040" y="293649"/>
                  <a:pt x="334537" y="278781"/>
                </a:cubicBezTo>
                <a:cubicBezTo>
                  <a:pt x="236034" y="263913"/>
                  <a:pt x="224883" y="260196"/>
                  <a:pt x="211873" y="223025"/>
                </a:cubicBezTo>
                <a:cubicBezTo>
                  <a:pt x="198863" y="185854"/>
                  <a:pt x="224883" y="92927"/>
                  <a:pt x="256478" y="55756"/>
                </a:cubicBezTo>
                <a:cubicBezTo>
                  <a:pt x="288073" y="18585"/>
                  <a:pt x="401444" y="0"/>
                  <a:pt x="401444" y="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9" name="Скругленный прямоугольник 68">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8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par>
                                <p:cTn id="12" presetID="6" presetClass="emph" presetSubtype="0" accel="50000" decel="50000" fill="hold" grpId="1" nodeType="withEffect">
                                  <p:stCondLst>
                                    <p:cond delay="0"/>
                                  </p:stCondLst>
                                  <p:childTnLst>
                                    <p:animScale>
                                      <p:cBhvr>
                                        <p:cTn id="13" dur="100" fill="hold"/>
                                        <p:tgtEl>
                                          <p:spTgt spid="19"/>
                                        </p:tgtEl>
                                      </p:cBhvr>
                                      <p:by x="120000" y="120000"/>
                                    </p:animScale>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
                                        <p:tgtEl>
                                          <p:spTgt spid="3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6" presetClass="emph" presetSubtype="0" accel="50000" decel="50000" fill="hold" grpId="1" nodeType="withEffect">
                                  <p:stCondLst>
                                    <p:cond delay="0"/>
                                  </p:stCondLst>
                                  <p:childTnLst>
                                    <p:animScale>
                                      <p:cBhvr>
                                        <p:cTn id="20" dur="100" fill="hold"/>
                                        <p:tgtEl>
                                          <p:spTgt spid="38"/>
                                        </p:tgtEl>
                                      </p:cBhvr>
                                      <p:by x="300000" y="300000"/>
                                    </p:animScale>
                                  </p:childTnLst>
                                </p:cTn>
                              </p:par>
                              <p:par>
                                <p:cTn id="21" presetID="42" presetClass="entr" presetSubtype="0" fill="hold" grpId="1"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3300000">
                                      <p:cBhvr>
                                        <p:cTn id="29" dur="100" fill="hold"/>
                                        <p:tgtEl>
                                          <p:spTgt spid="84"/>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0" presetID="1" presetClass="exit" presetSubtype="0" fill="hold" grpId="1" nodeType="withEffect">
                                  <p:stCondLst>
                                    <p:cond delay="0"/>
                                  </p:stCondLst>
                                  <p:childTnLst>
                                    <p:set>
                                      <p:cBhvr>
                                        <p:cTn id="31" dur="1" fill="hold">
                                          <p:stCondLst>
                                            <p:cond delay="0"/>
                                          </p:stCondLst>
                                        </p:cTn>
                                        <p:tgtEl>
                                          <p:spTgt spid="6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6"/>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bldLst>
      <p:bldP spid="19" grpId="0" animBg="1"/>
      <p:bldP spid="19" grpId="1" animBg="1"/>
      <p:bldP spid="19" grpId="2" animBg="1"/>
      <p:bldP spid="36" grpId="0" animBg="1"/>
      <p:bldP spid="36" grpId="1" animBg="1"/>
      <p:bldP spid="38" grpId="0" animBg="1"/>
      <p:bldP spid="38" grpId="1" animBg="1"/>
      <p:bldP spid="38" grpId="2" animBg="1"/>
      <p:bldP spid="67" grpId="0" animBg="1"/>
      <p:bldP spid="67" grpId="1" animBg="1"/>
      <p:bldP spid="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cstate="print">
            <a:clrChange>
              <a:clrFrom>
                <a:srgbClr val="000000"/>
              </a:clrFrom>
              <a:clrTo>
                <a:srgbClr val="000000">
                  <a:alpha val="0"/>
                </a:srgbClr>
              </a:clrTo>
            </a:clrChange>
          </a:blip>
          <a:srcRect l="5859" t="23437" r="72461" b="32500"/>
          <a:stretch>
            <a:fillRect/>
          </a:stretch>
        </p:blipFill>
        <p:spPr bwMode="auto">
          <a:xfrm>
            <a:off x="1357322" y="1245476"/>
            <a:ext cx="2143108" cy="2702232"/>
          </a:xfrm>
          <a:prstGeom prst="rect">
            <a:avLst/>
          </a:prstGeom>
          <a:noFill/>
          <a:ln w="9525">
            <a:noFill/>
            <a:miter lim="800000"/>
            <a:headEnd/>
            <a:tailEnd/>
          </a:ln>
          <a:effectLst/>
        </p:spPr>
      </p:pic>
      <p:sp>
        <p:nvSpPr>
          <p:cNvPr id="37" name="Овал 36"/>
          <p:cNvSpPr/>
          <p:nvPr/>
        </p:nvSpPr>
        <p:spPr>
          <a:xfrm>
            <a:off x="3214678" y="257175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6572264" y="287613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7286644" y="244751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7845533" y="260300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6838911" y="180456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7215206" y="209032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7358082" y="209032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7072330" y="159025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7358082" y="209032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215206" y="201888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7215206" y="144737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7286644" y="134980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7564053" y="135398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7296423" y="126477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Овал 17"/>
          <p:cNvSpPr/>
          <p:nvPr/>
        </p:nvSpPr>
        <p:spPr>
          <a:xfrm>
            <a:off x="7072330" y="1285866"/>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7358082" y="123306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7215206" y="180456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7215206" y="187600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7215206" y="194744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7215206" y="201888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7072330" y="137594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6845401" y="243489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0" y="0"/>
            <a:ext cx="9144000" cy="523220"/>
          </a:xfrm>
          <a:prstGeom prst="rect">
            <a:avLst/>
          </a:prstGeom>
          <a:solidFill>
            <a:schemeClr val="tx2">
              <a:lumMod val="50000"/>
            </a:schemeClr>
          </a:solidFill>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Последовательное соединение проводников</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5" name="TextBox 54"/>
          <p:cNvSpPr txBox="1"/>
          <p:nvPr/>
        </p:nvSpPr>
        <p:spPr>
          <a:xfrm>
            <a:off x="7143768" y="323332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6" name="Скругленный прямоугольник 55"/>
          <p:cNvSpPr/>
          <p:nvPr/>
        </p:nvSpPr>
        <p:spPr>
          <a:xfrm>
            <a:off x="5214942" y="3098770"/>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5214942" y="3670274"/>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58" name="Скругленный прямоугольник 57"/>
          <p:cNvSpPr/>
          <p:nvPr/>
        </p:nvSpPr>
        <p:spPr>
          <a:xfrm rot="20130831">
            <a:off x="5058588" y="4299738"/>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кругленный прямоугольник 62"/>
          <p:cNvSpPr/>
          <p:nvPr/>
        </p:nvSpPr>
        <p:spPr>
          <a:xfrm rot="20130831">
            <a:off x="6157113" y="4442615"/>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5786445" y="4170340"/>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A</a:t>
            </a:r>
            <a:endParaRPr lang="ru-RU" sz="2400" dirty="0">
              <a:solidFill>
                <a:schemeClr val="bg1"/>
              </a:solidFill>
            </a:endParaRPr>
          </a:p>
        </p:txBody>
      </p:sp>
      <p:sp>
        <p:nvSpPr>
          <p:cNvPr id="67" name="Прямоугольник 66"/>
          <p:cNvSpPr/>
          <p:nvPr/>
        </p:nvSpPr>
        <p:spPr>
          <a:xfrm>
            <a:off x="5214942" y="3670274"/>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0,75</a:t>
            </a:r>
            <a:r>
              <a:rPr lang="ru-RU" sz="2400" dirty="0" smtClean="0">
                <a:solidFill>
                  <a:srgbClr val="FF0000"/>
                </a:solidFill>
              </a:rPr>
              <a:t> </a:t>
            </a:r>
            <a:r>
              <a:rPr lang="ru-RU" sz="2400" dirty="0" smtClean="0"/>
              <a:t> </a:t>
            </a:r>
            <a:endParaRPr lang="ru-RU" sz="2400" dirty="0"/>
          </a:p>
        </p:txBody>
      </p:sp>
      <p:sp>
        <p:nvSpPr>
          <p:cNvPr id="68" name="Овал 67"/>
          <p:cNvSpPr/>
          <p:nvPr/>
        </p:nvSpPr>
        <p:spPr>
          <a:xfrm>
            <a:off x="5786446" y="4241778"/>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олилиния 69"/>
          <p:cNvSpPr/>
          <p:nvPr/>
        </p:nvSpPr>
        <p:spPr>
          <a:xfrm>
            <a:off x="6202239" y="2634343"/>
            <a:ext cx="1948542" cy="2298441"/>
          </a:xfrm>
          <a:custGeom>
            <a:avLst/>
            <a:gdLst>
              <a:gd name="connsiteX0" fmla="*/ 153955 w 1948542"/>
              <a:gd name="connsiteY0" fmla="*/ 1965649 h 2298441"/>
              <a:gd name="connsiteX1" fmla="*/ 41987 w 1948542"/>
              <a:gd name="connsiteY1" fmla="*/ 2049624 h 2298441"/>
              <a:gd name="connsiteX2" fmla="*/ 4665 w 1948542"/>
              <a:gd name="connsiteY2" fmla="*/ 2170922 h 2298441"/>
              <a:gd name="connsiteX3" fmla="*/ 69979 w 1948542"/>
              <a:gd name="connsiteY3" fmla="*/ 2245567 h 2298441"/>
              <a:gd name="connsiteX4" fmla="*/ 405881 w 1948542"/>
              <a:gd name="connsiteY4" fmla="*/ 2282890 h 2298441"/>
              <a:gd name="connsiteX5" fmla="*/ 1170991 w 1948542"/>
              <a:gd name="connsiteY5" fmla="*/ 2236237 h 2298441"/>
              <a:gd name="connsiteX6" fmla="*/ 1674844 w 1948542"/>
              <a:gd name="connsiteY6" fmla="*/ 1909665 h 2298441"/>
              <a:gd name="connsiteX7" fmla="*/ 1917440 w 1948542"/>
              <a:gd name="connsiteY7" fmla="*/ 1489788 h 2298441"/>
              <a:gd name="connsiteX8" fmla="*/ 1861457 w 1948542"/>
              <a:gd name="connsiteY8" fmla="*/ 1219200 h 2298441"/>
              <a:gd name="connsiteX9" fmla="*/ 1758820 w 1948542"/>
              <a:gd name="connsiteY9" fmla="*/ 948612 h 2298441"/>
              <a:gd name="connsiteX10" fmla="*/ 1712167 w 1948542"/>
              <a:gd name="connsiteY10" fmla="*/ 547396 h 2298441"/>
              <a:gd name="connsiteX11" fmla="*/ 1730828 w 1948542"/>
              <a:gd name="connsiteY11" fmla="*/ 99526 h 2298441"/>
              <a:gd name="connsiteX12" fmla="*/ 1777481 w 1948542"/>
              <a:gd name="connsiteY12" fmla="*/ 6220 h 2298441"/>
              <a:gd name="connsiteX13" fmla="*/ 1814803 w 1948542"/>
              <a:gd name="connsiteY13" fmla="*/ 62204 h 2298441"/>
              <a:gd name="connsiteX14" fmla="*/ 1824134 w 1948542"/>
              <a:gd name="connsiteY14" fmla="*/ 192833 h 22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8542" h="2298441">
                <a:moveTo>
                  <a:pt x="153955" y="1965649"/>
                </a:moveTo>
                <a:cubicBezTo>
                  <a:pt x="110412" y="1990530"/>
                  <a:pt x="66869" y="2015412"/>
                  <a:pt x="41987" y="2049624"/>
                </a:cubicBezTo>
                <a:cubicBezTo>
                  <a:pt x="17105" y="2083836"/>
                  <a:pt x="0" y="2138265"/>
                  <a:pt x="4665" y="2170922"/>
                </a:cubicBezTo>
                <a:cubicBezTo>
                  <a:pt x="9330" y="2203579"/>
                  <a:pt x="3110" y="2226906"/>
                  <a:pt x="69979" y="2245567"/>
                </a:cubicBezTo>
                <a:cubicBezTo>
                  <a:pt x="136848" y="2264228"/>
                  <a:pt x="222379" y="2284445"/>
                  <a:pt x="405881" y="2282890"/>
                </a:cubicBezTo>
                <a:cubicBezTo>
                  <a:pt x="589383" y="2281335"/>
                  <a:pt x="959497" y="2298441"/>
                  <a:pt x="1170991" y="2236237"/>
                </a:cubicBezTo>
                <a:cubicBezTo>
                  <a:pt x="1382485" y="2174033"/>
                  <a:pt x="1550436" y="2034073"/>
                  <a:pt x="1674844" y="1909665"/>
                </a:cubicBezTo>
                <a:cubicBezTo>
                  <a:pt x="1799252" y="1785257"/>
                  <a:pt x="1886338" y="1604865"/>
                  <a:pt x="1917440" y="1489788"/>
                </a:cubicBezTo>
                <a:cubicBezTo>
                  <a:pt x="1948542" y="1374711"/>
                  <a:pt x="1887894" y="1309396"/>
                  <a:pt x="1861457" y="1219200"/>
                </a:cubicBezTo>
                <a:cubicBezTo>
                  <a:pt x="1835020" y="1129004"/>
                  <a:pt x="1783702" y="1060579"/>
                  <a:pt x="1758820" y="948612"/>
                </a:cubicBezTo>
                <a:cubicBezTo>
                  <a:pt x="1733938" y="836645"/>
                  <a:pt x="1716832" y="688910"/>
                  <a:pt x="1712167" y="547396"/>
                </a:cubicBezTo>
                <a:cubicBezTo>
                  <a:pt x="1707502" y="405882"/>
                  <a:pt x="1719942" y="189722"/>
                  <a:pt x="1730828" y="99526"/>
                </a:cubicBezTo>
                <a:cubicBezTo>
                  <a:pt x="1741714" y="9330"/>
                  <a:pt x="1763485" y="12440"/>
                  <a:pt x="1777481" y="6220"/>
                </a:cubicBezTo>
                <a:cubicBezTo>
                  <a:pt x="1791477" y="0"/>
                  <a:pt x="1807028" y="31102"/>
                  <a:pt x="1814803" y="62204"/>
                </a:cubicBezTo>
                <a:cubicBezTo>
                  <a:pt x="1822579" y="93306"/>
                  <a:pt x="1823356" y="143069"/>
                  <a:pt x="1824134" y="192833"/>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3" name="Полилиния 72"/>
          <p:cNvSpPr/>
          <p:nvPr/>
        </p:nvSpPr>
        <p:spPr>
          <a:xfrm>
            <a:off x="2894536" y="1642188"/>
            <a:ext cx="4149013" cy="2230016"/>
          </a:xfrm>
          <a:custGeom>
            <a:avLst/>
            <a:gdLst>
              <a:gd name="connsiteX0" fmla="*/ 0 w 4149013"/>
              <a:gd name="connsiteY0" fmla="*/ 0 h 2230016"/>
              <a:gd name="connsiteX1" fmla="*/ 177282 w 4149013"/>
              <a:gd name="connsiteY1" fmla="*/ 167951 h 2230016"/>
              <a:gd name="connsiteX2" fmla="*/ 289249 w 4149013"/>
              <a:gd name="connsiteY2" fmla="*/ 587828 h 2230016"/>
              <a:gd name="connsiteX3" fmla="*/ 111968 w 4149013"/>
              <a:gd name="connsiteY3" fmla="*/ 1352939 h 2230016"/>
              <a:gd name="connsiteX4" fmla="*/ 177282 w 4149013"/>
              <a:gd name="connsiteY4" fmla="*/ 1875453 h 2230016"/>
              <a:gd name="connsiteX5" fmla="*/ 410547 w 4149013"/>
              <a:gd name="connsiteY5" fmla="*/ 2080726 h 2230016"/>
              <a:gd name="connsiteX6" fmla="*/ 1017037 w 4149013"/>
              <a:gd name="connsiteY6" fmla="*/ 2192694 h 2230016"/>
              <a:gd name="connsiteX7" fmla="*/ 1726164 w 4149013"/>
              <a:gd name="connsiteY7" fmla="*/ 1856792 h 2230016"/>
              <a:gd name="connsiteX8" fmla="*/ 2332653 w 4149013"/>
              <a:gd name="connsiteY8" fmla="*/ 1539551 h 2230016"/>
              <a:gd name="connsiteX9" fmla="*/ 3116425 w 4149013"/>
              <a:gd name="connsiteY9" fmla="*/ 1511559 h 2230016"/>
              <a:gd name="connsiteX10" fmla="*/ 3489649 w 4149013"/>
              <a:gd name="connsiteY10" fmla="*/ 1502228 h 2230016"/>
              <a:gd name="connsiteX11" fmla="*/ 3750906 w 4149013"/>
              <a:gd name="connsiteY11" fmla="*/ 1147665 h 2230016"/>
              <a:gd name="connsiteX12" fmla="*/ 3862874 w 4149013"/>
              <a:gd name="connsiteY12" fmla="*/ 830424 h 2230016"/>
              <a:gd name="connsiteX13" fmla="*/ 4030825 w 4149013"/>
              <a:gd name="connsiteY13" fmla="*/ 755779 h 2230016"/>
              <a:gd name="connsiteX14" fmla="*/ 4133462 w 4149013"/>
              <a:gd name="connsiteY14" fmla="*/ 802432 h 2230016"/>
              <a:gd name="connsiteX15" fmla="*/ 4124131 w 4149013"/>
              <a:gd name="connsiteY15" fmla="*/ 1007706 h 22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49013" h="2230016">
                <a:moveTo>
                  <a:pt x="0" y="0"/>
                </a:moveTo>
                <a:cubicBezTo>
                  <a:pt x="64537" y="34990"/>
                  <a:pt x="129074" y="69980"/>
                  <a:pt x="177282" y="167951"/>
                </a:cubicBezTo>
                <a:cubicBezTo>
                  <a:pt x="225490" y="265922"/>
                  <a:pt x="300135" y="390330"/>
                  <a:pt x="289249" y="587828"/>
                </a:cubicBezTo>
                <a:cubicBezTo>
                  <a:pt x="278363" y="785326"/>
                  <a:pt x="130629" y="1138335"/>
                  <a:pt x="111968" y="1352939"/>
                </a:cubicBezTo>
                <a:cubicBezTo>
                  <a:pt x="93307" y="1567543"/>
                  <a:pt x="127519" y="1754155"/>
                  <a:pt x="177282" y="1875453"/>
                </a:cubicBezTo>
                <a:cubicBezTo>
                  <a:pt x="227045" y="1996751"/>
                  <a:pt x="270588" y="2027853"/>
                  <a:pt x="410547" y="2080726"/>
                </a:cubicBezTo>
                <a:cubicBezTo>
                  <a:pt x="550506" y="2133599"/>
                  <a:pt x="797768" y="2230016"/>
                  <a:pt x="1017037" y="2192694"/>
                </a:cubicBezTo>
                <a:cubicBezTo>
                  <a:pt x="1236307" y="2155372"/>
                  <a:pt x="1506895" y="1965649"/>
                  <a:pt x="1726164" y="1856792"/>
                </a:cubicBezTo>
                <a:cubicBezTo>
                  <a:pt x="1945433" y="1747935"/>
                  <a:pt x="2100943" y="1597090"/>
                  <a:pt x="2332653" y="1539551"/>
                </a:cubicBezTo>
                <a:cubicBezTo>
                  <a:pt x="2564363" y="1482012"/>
                  <a:pt x="3116425" y="1511559"/>
                  <a:pt x="3116425" y="1511559"/>
                </a:cubicBezTo>
                <a:cubicBezTo>
                  <a:pt x="3309258" y="1505339"/>
                  <a:pt x="3383902" y="1562877"/>
                  <a:pt x="3489649" y="1502228"/>
                </a:cubicBezTo>
                <a:cubicBezTo>
                  <a:pt x="3595396" y="1441579"/>
                  <a:pt x="3688702" y="1259632"/>
                  <a:pt x="3750906" y="1147665"/>
                </a:cubicBezTo>
                <a:cubicBezTo>
                  <a:pt x="3813110" y="1035698"/>
                  <a:pt x="3816221" y="895738"/>
                  <a:pt x="3862874" y="830424"/>
                </a:cubicBezTo>
                <a:cubicBezTo>
                  <a:pt x="3909527" y="765110"/>
                  <a:pt x="3985727" y="760444"/>
                  <a:pt x="4030825" y="755779"/>
                </a:cubicBezTo>
                <a:cubicBezTo>
                  <a:pt x="4075923" y="751114"/>
                  <a:pt x="4117911" y="760444"/>
                  <a:pt x="4133462" y="802432"/>
                </a:cubicBezTo>
                <a:cubicBezTo>
                  <a:pt x="4149013" y="844420"/>
                  <a:pt x="4136572" y="926063"/>
                  <a:pt x="4124131" y="1007706"/>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Скругленный прямоугольник 45"/>
          <p:cNvSpPr/>
          <p:nvPr/>
        </p:nvSpPr>
        <p:spPr>
          <a:xfrm>
            <a:off x="2714612" y="4143386"/>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3428992" y="3714758"/>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3987881" y="387024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2981259" y="3071816"/>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214678" y="2857502"/>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2987749" y="370214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3500430" y="3429005"/>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357554" y="3286130"/>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357554" y="2714626"/>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3428992" y="2617055"/>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3706401" y="2621237"/>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3438771" y="2532027"/>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3428992" y="2539221"/>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3500430" y="250031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3357554"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357554" y="314325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357554" y="321469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357554" y="328613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357554" y="335756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214678" y="2643188"/>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4" name="TextBox 53"/>
          <p:cNvSpPr txBox="1"/>
          <p:nvPr/>
        </p:nvSpPr>
        <p:spPr>
          <a:xfrm>
            <a:off x="3286116" y="4500576"/>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9" name="Полилиния 68"/>
          <p:cNvSpPr/>
          <p:nvPr/>
        </p:nvSpPr>
        <p:spPr>
          <a:xfrm>
            <a:off x="4144839" y="3794449"/>
            <a:ext cx="1129003" cy="1004596"/>
          </a:xfrm>
          <a:custGeom>
            <a:avLst/>
            <a:gdLst>
              <a:gd name="connsiteX0" fmla="*/ 9330 w 1129003"/>
              <a:gd name="connsiteY0" fmla="*/ 273698 h 1004596"/>
              <a:gd name="connsiteX1" fmla="*/ 18661 w 1129003"/>
              <a:gd name="connsiteY1" fmla="*/ 87086 h 1004596"/>
              <a:gd name="connsiteX2" fmla="*/ 121297 w 1129003"/>
              <a:gd name="connsiteY2" fmla="*/ 12441 h 1004596"/>
              <a:gd name="connsiteX3" fmla="*/ 261257 w 1129003"/>
              <a:gd name="connsiteY3" fmla="*/ 161731 h 1004596"/>
              <a:gd name="connsiteX4" fmla="*/ 503852 w 1129003"/>
              <a:gd name="connsiteY4" fmla="*/ 618931 h 1004596"/>
              <a:gd name="connsiteX5" fmla="*/ 690465 w 1129003"/>
              <a:gd name="connsiteY5" fmla="*/ 936171 h 1004596"/>
              <a:gd name="connsiteX6" fmla="*/ 886408 w 1129003"/>
              <a:gd name="connsiteY6" fmla="*/ 1001486 h 1004596"/>
              <a:gd name="connsiteX7" fmla="*/ 970383 w 1129003"/>
              <a:gd name="connsiteY7" fmla="*/ 954833 h 1004596"/>
              <a:gd name="connsiteX8" fmla="*/ 989044 w 1129003"/>
              <a:gd name="connsiteY8" fmla="*/ 805543 h 1004596"/>
              <a:gd name="connsiteX9" fmla="*/ 1026367 w 1129003"/>
              <a:gd name="connsiteY9" fmla="*/ 721567 h 1004596"/>
              <a:gd name="connsiteX10" fmla="*/ 1129003 w 1129003"/>
              <a:gd name="connsiteY10" fmla="*/ 637592 h 100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9003" h="1004596">
                <a:moveTo>
                  <a:pt x="9330" y="273698"/>
                </a:moveTo>
                <a:cubicBezTo>
                  <a:pt x="4665" y="202163"/>
                  <a:pt x="0" y="130629"/>
                  <a:pt x="18661" y="87086"/>
                </a:cubicBezTo>
                <a:cubicBezTo>
                  <a:pt x="37322" y="43543"/>
                  <a:pt x="80864" y="0"/>
                  <a:pt x="121297" y="12441"/>
                </a:cubicBezTo>
                <a:cubicBezTo>
                  <a:pt x="161730" y="24882"/>
                  <a:pt x="197498" y="60649"/>
                  <a:pt x="261257" y="161731"/>
                </a:cubicBezTo>
                <a:cubicBezTo>
                  <a:pt x="325016" y="262813"/>
                  <a:pt x="432317" y="489858"/>
                  <a:pt x="503852" y="618931"/>
                </a:cubicBezTo>
                <a:cubicBezTo>
                  <a:pt x="575387" y="748004"/>
                  <a:pt x="626706" y="872412"/>
                  <a:pt x="690465" y="936171"/>
                </a:cubicBezTo>
                <a:cubicBezTo>
                  <a:pt x="754224" y="999930"/>
                  <a:pt x="839755" y="998376"/>
                  <a:pt x="886408" y="1001486"/>
                </a:cubicBezTo>
                <a:cubicBezTo>
                  <a:pt x="933061" y="1004596"/>
                  <a:pt x="953277" y="987490"/>
                  <a:pt x="970383" y="954833"/>
                </a:cubicBezTo>
                <a:cubicBezTo>
                  <a:pt x="987489" y="922176"/>
                  <a:pt x="979713" y="844421"/>
                  <a:pt x="989044" y="805543"/>
                </a:cubicBezTo>
                <a:cubicBezTo>
                  <a:pt x="998375" y="766665"/>
                  <a:pt x="1003041" y="749559"/>
                  <a:pt x="1026367" y="721567"/>
                </a:cubicBezTo>
                <a:cubicBezTo>
                  <a:pt x="1049693" y="693575"/>
                  <a:pt x="1089348" y="665583"/>
                  <a:pt x="1129003" y="63759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5" name="Скругленный прямоугольник 64"/>
          <p:cNvSpPr/>
          <p:nvPr/>
        </p:nvSpPr>
        <p:spPr>
          <a:xfrm rot="13206332">
            <a:off x="1998777"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Скругленный прямоугольник 65"/>
          <p:cNvSpPr/>
          <p:nvPr/>
        </p:nvSpPr>
        <p:spPr>
          <a:xfrm rot="13206332">
            <a:off x="1070083"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Скругленный прямоугольник 71"/>
          <p:cNvSpPr/>
          <p:nvPr/>
        </p:nvSpPr>
        <p:spPr>
          <a:xfrm>
            <a:off x="1148927" y="4214824"/>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Кольцо 73"/>
          <p:cNvSpPr/>
          <p:nvPr/>
        </p:nvSpPr>
        <p:spPr>
          <a:xfrm>
            <a:off x="1434679"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5" name="Шестиугольник 74"/>
          <p:cNvSpPr/>
          <p:nvPr/>
        </p:nvSpPr>
        <p:spPr>
          <a:xfrm>
            <a:off x="1434679" y="4214824"/>
            <a:ext cx="285752" cy="285752"/>
          </a:xfrm>
          <a:prstGeom prst="hexagon">
            <a:avLst/>
          </a:prstGeom>
          <a:solidFill>
            <a:schemeClr val="tx1">
              <a:lumMod val="75000"/>
              <a:lumOff val="25000"/>
            </a:schemeClr>
          </a:solidFill>
          <a:ln>
            <a:noFill/>
          </a:ln>
          <a:scene3d>
            <a:camera prst="orthographicFront">
              <a:rot lat="17699985" lon="0" rev="0"/>
            </a:camera>
            <a:lightRig rig="threePt"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Кольцо 75"/>
          <p:cNvSpPr/>
          <p:nvPr/>
        </p:nvSpPr>
        <p:spPr>
          <a:xfrm>
            <a:off x="1434679"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77" name="Группа 76"/>
          <p:cNvGrpSpPr/>
          <p:nvPr/>
        </p:nvGrpSpPr>
        <p:grpSpPr>
          <a:xfrm>
            <a:off x="1291803" y="3857634"/>
            <a:ext cx="571504" cy="1000132"/>
            <a:chOff x="2214546" y="642924"/>
            <a:chExt cx="571504" cy="1000132"/>
          </a:xfrm>
        </p:grpSpPr>
        <p:sp>
          <p:nvSpPr>
            <p:cNvPr id="78" name="Овал 77"/>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9" name="Прямая соединительная линия 78"/>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0" name="Полилиния 79"/>
          <p:cNvSpPr/>
          <p:nvPr/>
        </p:nvSpPr>
        <p:spPr>
          <a:xfrm>
            <a:off x="345688" y="1706137"/>
            <a:ext cx="1825082" cy="2981092"/>
          </a:xfrm>
          <a:custGeom>
            <a:avLst/>
            <a:gdLst>
              <a:gd name="connsiteX0" fmla="*/ 1616927 w 1825082"/>
              <a:gd name="connsiteY0" fmla="*/ 0 h 2981092"/>
              <a:gd name="connsiteX1" fmla="*/ 1795346 w 1825082"/>
              <a:gd name="connsiteY1" fmla="*/ 178419 h 2981092"/>
              <a:gd name="connsiteX2" fmla="*/ 1761892 w 1825082"/>
              <a:gd name="connsiteY2" fmla="*/ 635619 h 2981092"/>
              <a:gd name="connsiteX3" fmla="*/ 1416205 w 1825082"/>
              <a:gd name="connsiteY3" fmla="*/ 1416204 h 2981092"/>
              <a:gd name="connsiteX4" fmla="*/ 713678 w 1825082"/>
              <a:gd name="connsiteY4" fmla="*/ 2096429 h 2981092"/>
              <a:gd name="connsiteX5" fmla="*/ 256478 w 1825082"/>
              <a:gd name="connsiteY5" fmla="*/ 2241395 h 2981092"/>
              <a:gd name="connsiteX6" fmla="*/ 22302 w 1825082"/>
              <a:gd name="connsiteY6" fmla="*/ 2575931 h 2981092"/>
              <a:gd name="connsiteX7" fmla="*/ 122663 w 1825082"/>
              <a:gd name="connsiteY7" fmla="*/ 2910468 h 2981092"/>
              <a:gd name="connsiteX8" fmla="*/ 379141 w 1825082"/>
              <a:gd name="connsiteY8" fmla="*/ 2977375 h 2981092"/>
              <a:gd name="connsiteX9" fmla="*/ 735980 w 1825082"/>
              <a:gd name="connsiteY9" fmla="*/ 2888165 h 29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082" h="2981092">
                <a:moveTo>
                  <a:pt x="1616927" y="0"/>
                </a:moveTo>
                <a:cubicBezTo>
                  <a:pt x="1694056" y="36241"/>
                  <a:pt x="1771185" y="72483"/>
                  <a:pt x="1795346" y="178419"/>
                </a:cubicBezTo>
                <a:cubicBezTo>
                  <a:pt x="1819507" y="284355"/>
                  <a:pt x="1825082" y="429322"/>
                  <a:pt x="1761892" y="635619"/>
                </a:cubicBezTo>
                <a:cubicBezTo>
                  <a:pt x="1698702" y="841917"/>
                  <a:pt x="1590907" y="1172736"/>
                  <a:pt x="1416205" y="1416204"/>
                </a:cubicBezTo>
                <a:cubicBezTo>
                  <a:pt x="1241503" y="1659672"/>
                  <a:pt x="906966" y="1958897"/>
                  <a:pt x="713678" y="2096429"/>
                </a:cubicBezTo>
                <a:cubicBezTo>
                  <a:pt x="520390" y="2233961"/>
                  <a:pt x="371707" y="2161478"/>
                  <a:pt x="256478" y="2241395"/>
                </a:cubicBezTo>
                <a:cubicBezTo>
                  <a:pt x="141249" y="2321312"/>
                  <a:pt x="44604" y="2464419"/>
                  <a:pt x="22302" y="2575931"/>
                </a:cubicBezTo>
                <a:cubicBezTo>
                  <a:pt x="0" y="2687443"/>
                  <a:pt x="63190" y="2843561"/>
                  <a:pt x="122663" y="2910468"/>
                </a:cubicBezTo>
                <a:cubicBezTo>
                  <a:pt x="182136" y="2977375"/>
                  <a:pt x="276922" y="2981092"/>
                  <a:pt x="379141" y="2977375"/>
                </a:cubicBezTo>
                <a:cubicBezTo>
                  <a:pt x="481360" y="2973658"/>
                  <a:pt x="608670" y="2930911"/>
                  <a:pt x="735980" y="288816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1" name="Полилиния 80"/>
          <p:cNvSpPr/>
          <p:nvPr/>
        </p:nvSpPr>
        <p:spPr>
          <a:xfrm>
            <a:off x="2085278" y="3737517"/>
            <a:ext cx="1081668" cy="912541"/>
          </a:xfrm>
          <a:custGeom>
            <a:avLst/>
            <a:gdLst>
              <a:gd name="connsiteX0" fmla="*/ 0 w 1081668"/>
              <a:gd name="connsiteY0" fmla="*/ 834483 h 912541"/>
              <a:gd name="connsiteX1" fmla="*/ 189571 w 1081668"/>
              <a:gd name="connsiteY1" fmla="*/ 867937 h 912541"/>
              <a:gd name="connsiteX2" fmla="*/ 434898 w 1081668"/>
              <a:gd name="connsiteY2" fmla="*/ 901390 h 912541"/>
              <a:gd name="connsiteX3" fmla="*/ 591015 w 1081668"/>
              <a:gd name="connsiteY3" fmla="*/ 801029 h 912541"/>
              <a:gd name="connsiteX4" fmla="*/ 646771 w 1081668"/>
              <a:gd name="connsiteY4" fmla="*/ 433039 h 912541"/>
              <a:gd name="connsiteX5" fmla="*/ 735981 w 1081668"/>
              <a:gd name="connsiteY5" fmla="*/ 65049 h 912541"/>
              <a:gd name="connsiteX6" fmla="*/ 1003610 w 1081668"/>
              <a:gd name="connsiteY6" fmla="*/ 42746 h 912541"/>
              <a:gd name="connsiteX7" fmla="*/ 1081668 w 1081668"/>
              <a:gd name="connsiteY7" fmla="*/ 176561 h 91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668" h="912541">
                <a:moveTo>
                  <a:pt x="0" y="834483"/>
                </a:moveTo>
                <a:cubicBezTo>
                  <a:pt x="58544" y="845634"/>
                  <a:pt x="117088" y="856786"/>
                  <a:pt x="189571" y="867937"/>
                </a:cubicBezTo>
                <a:cubicBezTo>
                  <a:pt x="262054" y="879088"/>
                  <a:pt x="367991" y="912541"/>
                  <a:pt x="434898" y="901390"/>
                </a:cubicBezTo>
                <a:cubicBezTo>
                  <a:pt x="501805" y="890239"/>
                  <a:pt x="555703" y="879087"/>
                  <a:pt x="591015" y="801029"/>
                </a:cubicBezTo>
                <a:cubicBezTo>
                  <a:pt x="626327" y="722971"/>
                  <a:pt x="622610" y="555702"/>
                  <a:pt x="646771" y="433039"/>
                </a:cubicBezTo>
                <a:cubicBezTo>
                  <a:pt x="670932" y="310376"/>
                  <a:pt x="676508" y="130098"/>
                  <a:pt x="735981" y="65049"/>
                </a:cubicBezTo>
                <a:cubicBezTo>
                  <a:pt x="795454" y="0"/>
                  <a:pt x="945996" y="24161"/>
                  <a:pt x="1003610" y="42746"/>
                </a:cubicBezTo>
                <a:cubicBezTo>
                  <a:pt x="1061224" y="61331"/>
                  <a:pt x="1081668" y="176561"/>
                  <a:pt x="1081668" y="176561"/>
                </a:cubicBezTo>
              </a:path>
            </a:pathLst>
          </a:custGeom>
          <a:ln w="38100">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2" name="Скругленный прямоугольник 81">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7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par>
                                <p:cTn id="12" presetID="6" presetClass="emph" presetSubtype="0" accel="50000" decel="50000" fill="hold" grpId="1" nodeType="withEffect">
                                  <p:stCondLst>
                                    <p:cond delay="0"/>
                                  </p:stCondLst>
                                  <p:childTnLst>
                                    <p:animScale>
                                      <p:cBhvr>
                                        <p:cTn id="13" dur="100" fill="hold"/>
                                        <p:tgtEl>
                                          <p:spTgt spid="19"/>
                                        </p:tgtEl>
                                      </p:cBhvr>
                                      <p:by x="120000" y="120000"/>
                                    </p:animScale>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
                                        <p:tgtEl>
                                          <p:spTgt spid="3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6" presetClass="emph" presetSubtype="0" accel="50000" decel="50000" fill="hold" grpId="1" nodeType="withEffect">
                                  <p:stCondLst>
                                    <p:cond delay="0"/>
                                  </p:stCondLst>
                                  <p:childTnLst>
                                    <p:animScale>
                                      <p:cBhvr>
                                        <p:cTn id="20" dur="100" fill="hold"/>
                                        <p:tgtEl>
                                          <p:spTgt spid="38"/>
                                        </p:tgtEl>
                                      </p:cBhvr>
                                      <p:by x="300000" y="300000"/>
                                    </p:animScale>
                                  </p:childTnLst>
                                </p:cTn>
                              </p:par>
                              <p:par>
                                <p:cTn id="21" presetID="42"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1000"/>
                                        <p:tgtEl>
                                          <p:spTgt spid="82"/>
                                        </p:tgtEl>
                                      </p:cBhvr>
                                    </p:animEffect>
                                    <p:anim calcmode="lin" valueType="num">
                                      <p:cBhvr>
                                        <p:cTn id="24" dur="1000" fill="hold"/>
                                        <p:tgtEl>
                                          <p:spTgt spid="82"/>
                                        </p:tgtEl>
                                        <p:attrNameLst>
                                          <p:attrName>ppt_x</p:attrName>
                                        </p:attrNameLst>
                                      </p:cBhvr>
                                      <p:tavLst>
                                        <p:tav tm="0">
                                          <p:val>
                                            <p:strVal val="#ppt_x"/>
                                          </p:val>
                                        </p:tav>
                                        <p:tav tm="100000">
                                          <p:val>
                                            <p:strVal val="#ppt_x"/>
                                          </p:val>
                                        </p:tav>
                                      </p:tavLst>
                                    </p:anim>
                                    <p:anim calcmode="lin" valueType="num">
                                      <p:cBhvr>
                                        <p:cTn id="2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3300000">
                                      <p:cBhvr>
                                        <p:cTn id="29" dur="100" fill="hold"/>
                                        <p:tgtEl>
                                          <p:spTgt spid="77"/>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0" presetID="1" presetClass="exit" presetSubtype="0" fill="hold" grpId="1" nodeType="withEffect">
                                  <p:stCondLst>
                                    <p:cond delay="0"/>
                                  </p:stCondLst>
                                  <p:childTnLst>
                                    <p:set>
                                      <p:cBhvr>
                                        <p:cTn id="31" dur="1" fill="hold">
                                          <p:stCondLst>
                                            <p:cond delay="0"/>
                                          </p:stCondLst>
                                        </p:cTn>
                                        <p:tgtEl>
                                          <p:spTgt spid="67"/>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bldLst>
      <p:bldP spid="19" grpId="0" animBg="1"/>
      <p:bldP spid="19" grpId="1" animBg="1"/>
      <p:bldP spid="19" grpId="2" animBg="1"/>
      <p:bldP spid="67" grpId="0" animBg="1"/>
      <p:bldP spid="67" grpId="1" animBg="1"/>
      <p:bldP spid="36" grpId="0" animBg="1"/>
      <p:bldP spid="36" grpId="1" animBg="1"/>
      <p:bldP spid="38" grpId="0" animBg="1"/>
      <p:bldP spid="38" grpId="1" animBg="1"/>
      <p:bldP spid="38" grpId="2" animBg="1"/>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1143008" y="1245476"/>
            <a:ext cx="2143108" cy="2702232"/>
          </a:xfrm>
          <a:prstGeom prst="rect">
            <a:avLst/>
          </a:prstGeom>
          <a:noFill/>
          <a:ln w="9525">
            <a:noFill/>
            <a:miter lim="800000"/>
            <a:headEnd/>
            <a:tailEnd/>
          </a:ln>
          <a:effectLst/>
        </p:spPr>
      </p:pic>
      <p:sp>
        <p:nvSpPr>
          <p:cNvPr id="18" name="Овал 17"/>
          <p:cNvSpPr/>
          <p:nvPr/>
        </p:nvSpPr>
        <p:spPr>
          <a:xfrm>
            <a:off x="5357818" y="221456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000364" y="2571750"/>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кругленный прямоугольник 55"/>
          <p:cNvSpPr/>
          <p:nvPr/>
        </p:nvSpPr>
        <p:spPr>
          <a:xfrm>
            <a:off x="7143768" y="2455828"/>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7143768" y="3027332"/>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58" name="Скругленный прямоугольник 57"/>
          <p:cNvSpPr/>
          <p:nvPr/>
        </p:nvSpPr>
        <p:spPr>
          <a:xfrm rot="20130831">
            <a:off x="8058985" y="3844157"/>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кругленный прямоугольник 62"/>
          <p:cNvSpPr/>
          <p:nvPr/>
        </p:nvSpPr>
        <p:spPr>
          <a:xfrm rot="20130831">
            <a:off x="6942931" y="3701281"/>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7715271" y="3527398"/>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A</a:t>
            </a:r>
            <a:endParaRPr lang="ru-RU" sz="2400" dirty="0">
              <a:solidFill>
                <a:schemeClr val="bg1"/>
              </a:solidFill>
            </a:endParaRPr>
          </a:p>
        </p:txBody>
      </p:sp>
      <p:sp>
        <p:nvSpPr>
          <p:cNvPr id="67" name="Прямоугольник 66"/>
          <p:cNvSpPr/>
          <p:nvPr/>
        </p:nvSpPr>
        <p:spPr>
          <a:xfrm>
            <a:off x="7143768" y="3027332"/>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0,75</a:t>
            </a:r>
            <a:r>
              <a:rPr lang="ru-RU" sz="2400" dirty="0" smtClean="0">
                <a:solidFill>
                  <a:srgbClr val="FF0000"/>
                </a:solidFill>
              </a:rPr>
              <a:t> </a:t>
            </a:r>
            <a:r>
              <a:rPr lang="ru-RU" sz="2400" dirty="0" smtClean="0"/>
              <a:t> </a:t>
            </a:r>
            <a:endParaRPr lang="ru-RU" sz="2400" dirty="0"/>
          </a:p>
        </p:txBody>
      </p:sp>
      <p:sp>
        <p:nvSpPr>
          <p:cNvPr id="68" name="Овал 67"/>
          <p:cNvSpPr/>
          <p:nvPr/>
        </p:nvSpPr>
        <p:spPr>
          <a:xfrm>
            <a:off x="7715272" y="3598836"/>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Полилиния 71"/>
          <p:cNvSpPr/>
          <p:nvPr/>
        </p:nvSpPr>
        <p:spPr>
          <a:xfrm>
            <a:off x="2698884" y="1642188"/>
            <a:ext cx="4460032" cy="2519265"/>
          </a:xfrm>
          <a:custGeom>
            <a:avLst/>
            <a:gdLst>
              <a:gd name="connsiteX0" fmla="*/ 0 w 4460032"/>
              <a:gd name="connsiteY0" fmla="*/ 0 h 2519265"/>
              <a:gd name="connsiteX1" fmla="*/ 186612 w 4460032"/>
              <a:gd name="connsiteY1" fmla="*/ 139959 h 2519265"/>
              <a:gd name="connsiteX2" fmla="*/ 317240 w 4460032"/>
              <a:gd name="connsiteY2" fmla="*/ 634481 h 2519265"/>
              <a:gd name="connsiteX3" fmla="*/ 223934 w 4460032"/>
              <a:gd name="connsiteY3" fmla="*/ 1212979 h 2519265"/>
              <a:gd name="connsiteX4" fmla="*/ 214604 w 4460032"/>
              <a:gd name="connsiteY4" fmla="*/ 1754155 h 2519265"/>
              <a:gd name="connsiteX5" fmla="*/ 373224 w 4460032"/>
              <a:gd name="connsiteY5" fmla="*/ 1996751 h 2519265"/>
              <a:gd name="connsiteX6" fmla="*/ 625151 w 4460032"/>
              <a:gd name="connsiteY6" fmla="*/ 2220685 h 2519265"/>
              <a:gd name="connsiteX7" fmla="*/ 1119673 w 4460032"/>
              <a:gd name="connsiteY7" fmla="*/ 2230016 h 2519265"/>
              <a:gd name="connsiteX8" fmla="*/ 1772816 w 4460032"/>
              <a:gd name="connsiteY8" fmla="*/ 1950098 h 2519265"/>
              <a:gd name="connsiteX9" fmla="*/ 3097763 w 4460032"/>
              <a:gd name="connsiteY9" fmla="*/ 2202024 h 2519265"/>
              <a:gd name="connsiteX10" fmla="*/ 4096138 w 4460032"/>
              <a:gd name="connsiteY10" fmla="*/ 2472612 h 2519265"/>
              <a:gd name="connsiteX11" fmla="*/ 4394718 w 4460032"/>
              <a:gd name="connsiteY11" fmla="*/ 2481943 h 2519265"/>
              <a:gd name="connsiteX12" fmla="*/ 4320073 w 4460032"/>
              <a:gd name="connsiteY12" fmla="*/ 2351314 h 2519265"/>
              <a:gd name="connsiteX13" fmla="*/ 4460032 w 4460032"/>
              <a:gd name="connsiteY13" fmla="*/ 2248677 h 251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0032" h="2519265">
                <a:moveTo>
                  <a:pt x="0" y="0"/>
                </a:moveTo>
                <a:cubicBezTo>
                  <a:pt x="66869" y="17106"/>
                  <a:pt x="133739" y="34212"/>
                  <a:pt x="186612" y="139959"/>
                </a:cubicBezTo>
                <a:cubicBezTo>
                  <a:pt x="239485" y="245706"/>
                  <a:pt x="311020" y="455645"/>
                  <a:pt x="317240" y="634481"/>
                </a:cubicBezTo>
                <a:cubicBezTo>
                  <a:pt x="323460" y="813317"/>
                  <a:pt x="241040" y="1026367"/>
                  <a:pt x="223934" y="1212979"/>
                </a:cubicBezTo>
                <a:cubicBezTo>
                  <a:pt x="206828" y="1399591"/>
                  <a:pt x="189722" y="1623526"/>
                  <a:pt x="214604" y="1754155"/>
                </a:cubicBezTo>
                <a:cubicBezTo>
                  <a:pt x="239486" y="1884784"/>
                  <a:pt x="304800" y="1918996"/>
                  <a:pt x="373224" y="1996751"/>
                </a:cubicBezTo>
                <a:cubicBezTo>
                  <a:pt x="441648" y="2074506"/>
                  <a:pt x="500743" y="2181807"/>
                  <a:pt x="625151" y="2220685"/>
                </a:cubicBezTo>
                <a:cubicBezTo>
                  <a:pt x="749559" y="2259563"/>
                  <a:pt x="928395" y="2275114"/>
                  <a:pt x="1119673" y="2230016"/>
                </a:cubicBezTo>
                <a:cubicBezTo>
                  <a:pt x="1310951" y="2184918"/>
                  <a:pt x="1443134" y="1954763"/>
                  <a:pt x="1772816" y="1950098"/>
                </a:cubicBezTo>
                <a:cubicBezTo>
                  <a:pt x="2102498" y="1945433"/>
                  <a:pt x="2710543" y="2114938"/>
                  <a:pt x="3097763" y="2202024"/>
                </a:cubicBezTo>
                <a:cubicBezTo>
                  <a:pt x="3484983" y="2289110"/>
                  <a:pt x="3879979" y="2425959"/>
                  <a:pt x="4096138" y="2472612"/>
                </a:cubicBezTo>
                <a:cubicBezTo>
                  <a:pt x="4312297" y="2519265"/>
                  <a:pt x="4357396" y="2502159"/>
                  <a:pt x="4394718" y="2481943"/>
                </a:cubicBezTo>
                <a:cubicBezTo>
                  <a:pt x="4432040" y="2461727"/>
                  <a:pt x="4309187" y="2390192"/>
                  <a:pt x="4320073" y="2351314"/>
                </a:cubicBezTo>
                <a:cubicBezTo>
                  <a:pt x="4330959" y="2312436"/>
                  <a:pt x="4395495" y="2280556"/>
                  <a:pt x="4460032" y="2248677"/>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Скругленный прямоугольник 3"/>
          <p:cNvSpPr/>
          <p:nvPr/>
        </p:nvSpPr>
        <p:spPr>
          <a:xfrm>
            <a:off x="4857752" y="3786196"/>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5572132" y="3357568"/>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6131021" y="351305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5124399" y="2714626"/>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5500694" y="300037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5643570" y="3000378"/>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5357818" y="2500312"/>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5643570" y="3000378"/>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500694" y="2928940"/>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500694" y="2357436"/>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5572132" y="2259865"/>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5849541" y="2264047"/>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5581911" y="2174837"/>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Овал 18"/>
          <p:cNvSpPr/>
          <p:nvPr/>
        </p:nvSpPr>
        <p:spPr>
          <a:xfrm>
            <a:off x="5643570" y="214312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5500694" y="271462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5500694" y="278606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5500694" y="285750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5500694" y="2928940"/>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5357818" y="2285998"/>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5130889" y="334495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0" y="0"/>
            <a:ext cx="9144000" cy="523220"/>
          </a:xfrm>
          <a:prstGeom prst="rect">
            <a:avLst/>
          </a:prstGeom>
          <a:solidFill>
            <a:schemeClr val="tx2">
              <a:lumMod val="50000"/>
            </a:schemeClr>
          </a:solidFill>
        </p:spPr>
        <p:txBody>
          <a:bodyPr wrap="square" rtlCol="0">
            <a:spAutoFit/>
          </a:bodyPr>
          <a:lstStyle/>
          <a:p>
            <a:pPr algn="ct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Последовательное соединение проводников</a:t>
            </a:r>
            <a:endParaRPr lang="ru-RU"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5" name="TextBox 54"/>
          <p:cNvSpPr txBox="1"/>
          <p:nvPr/>
        </p:nvSpPr>
        <p:spPr>
          <a:xfrm>
            <a:off x="5429256" y="4143386"/>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46" name="Скругленный прямоугольник 45"/>
          <p:cNvSpPr/>
          <p:nvPr/>
        </p:nvSpPr>
        <p:spPr>
          <a:xfrm>
            <a:off x="2500298" y="4143386"/>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3214678" y="3714758"/>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3773567" y="3870249"/>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2766945" y="3071816"/>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3000364" y="2857502"/>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2773435" y="3702143"/>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3286116" y="3429005"/>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143240" y="3286130"/>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143240" y="2714626"/>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3214678" y="2617055"/>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3492087" y="2621237"/>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3224457" y="2532027"/>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3214678" y="2539221"/>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3286116" y="2500312"/>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3143240" y="307181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3143240" y="314325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3143240" y="321469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3143240" y="328613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3143240" y="335756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3000364" y="2643188"/>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4" name="TextBox 53"/>
          <p:cNvSpPr txBox="1"/>
          <p:nvPr/>
        </p:nvSpPr>
        <p:spPr>
          <a:xfrm>
            <a:off x="3071802" y="4500576"/>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65" name="Полилиния 64"/>
          <p:cNvSpPr/>
          <p:nvPr/>
        </p:nvSpPr>
        <p:spPr>
          <a:xfrm>
            <a:off x="3930524" y="3396343"/>
            <a:ext cx="1352939" cy="1125893"/>
          </a:xfrm>
          <a:custGeom>
            <a:avLst/>
            <a:gdLst>
              <a:gd name="connsiteX0" fmla="*/ 0 w 1352939"/>
              <a:gd name="connsiteY0" fmla="*/ 671804 h 1125893"/>
              <a:gd name="connsiteX1" fmla="*/ 65315 w 1352939"/>
              <a:gd name="connsiteY1" fmla="*/ 513184 h 1125893"/>
              <a:gd name="connsiteX2" fmla="*/ 279919 w 1352939"/>
              <a:gd name="connsiteY2" fmla="*/ 587828 h 1125893"/>
              <a:gd name="connsiteX3" fmla="*/ 475862 w 1352939"/>
              <a:gd name="connsiteY3" fmla="*/ 1045028 h 1125893"/>
              <a:gd name="connsiteX4" fmla="*/ 681135 w 1352939"/>
              <a:gd name="connsiteY4" fmla="*/ 1073020 h 1125893"/>
              <a:gd name="connsiteX5" fmla="*/ 830425 w 1352939"/>
              <a:gd name="connsiteY5" fmla="*/ 951722 h 1125893"/>
              <a:gd name="connsiteX6" fmla="*/ 961053 w 1352939"/>
              <a:gd name="connsiteY6" fmla="*/ 867747 h 1125893"/>
              <a:gd name="connsiteX7" fmla="*/ 1045029 w 1352939"/>
              <a:gd name="connsiteY7" fmla="*/ 541175 h 1125893"/>
              <a:gd name="connsiteX8" fmla="*/ 1147666 w 1352939"/>
              <a:gd name="connsiteY8" fmla="*/ 251926 h 1125893"/>
              <a:gd name="connsiteX9" fmla="*/ 1231641 w 1352939"/>
              <a:gd name="connsiteY9" fmla="*/ 37322 h 1125893"/>
              <a:gd name="connsiteX10" fmla="*/ 1324947 w 1352939"/>
              <a:gd name="connsiteY10" fmla="*/ 27992 h 1125893"/>
              <a:gd name="connsiteX11" fmla="*/ 1352939 w 1352939"/>
              <a:gd name="connsiteY11" fmla="*/ 158620 h 112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2939" h="1125893">
                <a:moveTo>
                  <a:pt x="0" y="671804"/>
                </a:moveTo>
                <a:cubicBezTo>
                  <a:pt x="9331" y="599492"/>
                  <a:pt x="18662" y="527180"/>
                  <a:pt x="65315" y="513184"/>
                </a:cubicBezTo>
                <a:cubicBezTo>
                  <a:pt x="111968" y="499188"/>
                  <a:pt x="211495" y="499187"/>
                  <a:pt x="279919" y="587828"/>
                </a:cubicBezTo>
                <a:cubicBezTo>
                  <a:pt x="348343" y="676469"/>
                  <a:pt x="408993" y="964163"/>
                  <a:pt x="475862" y="1045028"/>
                </a:cubicBezTo>
                <a:cubicBezTo>
                  <a:pt x="542731" y="1125893"/>
                  <a:pt x="622041" y="1088571"/>
                  <a:pt x="681135" y="1073020"/>
                </a:cubicBezTo>
                <a:cubicBezTo>
                  <a:pt x="740229" y="1057469"/>
                  <a:pt x="783772" y="985934"/>
                  <a:pt x="830425" y="951722"/>
                </a:cubicBezTo>
                <a:cubicBezTo>
                  <a:pt x="877078" y="917510"/>
                  <a:pt x="925286" y="936172"/>
                  <a:pt x="961053" y="867747"/>
                </a:cubicBezTo>
                <a:cubicBezTo>
                  <a:pt x="996820" y="799323"/>
                  <a:pt x="1013927" y="643812"/>
                  <a:pt x="1045029" y="541175"/>
                </a:cubicBezTo>
                <a:cubicBezTo>
                  <a:pt x="1076131" y="438538"/>
                  <a:pt x="1116564" y="335902"/>
                  <a:pt x="1147666" y="251926"/>
                </a:cubicBezTo>
                <a:cubicBezTo>
                  <a:pt x="1178768" y="167951"/>
                  <a:pt x="1202094" y="74644"/>
                  <a:pt x="1231641" y="37322"/>
                </a:cubicBezTo>
                <a:cubicBezTo>
                  <a:pt x="1261188" y="0"/>
                  <a:pt x="1304731" y="7776"/>
                  <a:pt x="1324947" y="27992"/>
                </a:cubicBezTo>
                <a:cubicBezTo>
                  <a:pt x="1345163" y="48208"/>
                  <a:pt x="1349051" y="103414"/>
                  <a:pt x="1352939" y="158620"/>
                </a:cubicBezTo>
              </a:path>
            </a:pathLst>
          </a:custGeom>
          <a:ln w="38100">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6" name="Полилиния 65"/>
          <p:cNvSpPr/>
          <p:nvPr/>
        </p:nvSpPr>
        <p:spPr>
          <a:xfrm>
            <a:off x="5880623" y="3628053"/>
            <a:ext cx="2369975" cy="1248747"/>
          </a:xfrm>
          <a:custGeom>
            <a:avLst/>
            <a:gdLst>
              <a:gd name="connsiteX0" fmla="*/ 429208 w 2369975"/>
              <a:gd name="connsiteY0" fmla="*/ 94861 h 1248747"/>
              <a:gd name="connsiteX1" fmla="*/ 391885 w 2369975"/>
              <a:gd name="connsiteY1" fmla="*/ 10886 h 1248747"/>
              <a:gd name="connsiteX2" fmla="*/ 289248 w 2369975"/>
              <a:gd name="connsiteY2" fmla="*/ 160176 h 1248747"/>
              <a:gd name="connsiteX3" fmla="*/ 233265 w 2369975"/>
              <a:gd name="connsiteY3" fmla="*/ 692020 h 1248747"/>
              <a:gd name="connsiteX4" fmla="*/ 83975 w 2369975"/>
              <a:gd name="connsiteY4" fmla="*/ 897294 h 1248747"/>
              <a:gd name="connsiteX5" fmla="*/ 37322 w 2369975"/>
              <a:gd name="connsiteY5" fmla="*/ 1074576 h 1248747"/>
              <a:gd name="connsiteX6" fmla="*/ 307910 w 2369975"/>
              <a:gd name="connsiteY6" fmla="*/ 1233196 h 1248747"/>
              <a:gd name="connsiteX7" fmla="*/ 1119673 w 2369975"/>
              <a:gd name="connsiteY7" fmla="*/ 1167882 h 1248747"/>
              <a:gd name="connsiteX8" fmla="*/ 1698171 w 2369975"/>
              <a:gd name="connsiteY8" fmla="*/ 915955 h 1248747"/>
              <a:gd name="connsiteX9" fmla="*/ 2155371 w 2369975"/>
              <a:gd name="connsiteY9" fmla="*/ 859971 h 1248747"/>
              <a:gd name="connsiteX10" fmla="*/ 2295330 w 2369975"/>
              <a:gd name="connsiteY10" fmla="*/ 729343 h 1248747"/>
              <a:gd name="connsiteX11" fmla="*/ 2295330 w 2369975"/>
              <a:gd name="connsiteY11" fmla="*/ 636037 h 1248747"/>
              <a:gd name="connsiteX12" fmla="*/ 2304661 w 2369975"/>
              <a:gd name="connsiteY12" fmla="*/ 440094 h 1248747"/>
              <a:gd name="connsiteX13" fmla="*/ 2369975 w 2369975"/>
              <a:gd name="connsiteY13" fmla="*/ 384110 h 124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9975" h="1248747">
                <a:moveTo>
                  <a:pt x="429208" y="94861"/>
                </a:moveTo>
                <a:cubicBezTo>
                  <a:pt x="422210" y="47430"/>
                  <a:pt x="415212" y="0"/>
                  <a:pt x="391885" y="10886"/>
                </a:cubicBezTo>
                <a:cubicBezTo>
                  <a:pt x="368558" y="21772"/>
                  <a:pt x="315685" y="46654"/>
                  <a:pt x="289248" y="160176"/>
                </a:cubicBezTo>
                <a:cubicBezTo>
                  <a:pt x="262811" y="273698"/>
                  <a:pt x="267477" y="569167"/>
                  <a:pt x="233265" y="692020"/>
                </a:cubicBezTo>
                <a:cubicBezTo>
                  <a:pt x="199053" y="814873"/>
                  <a:pt x="116632" y="833535"/>
                  <a:pt x="83975" y="897294"/>
                </a:cubicBezTo>
                <a:cubicBezTo>
                  <a:pt x="51318" y="961053"/>
                  <a:pt x="0" y="1018592"/>
                  <a:pt x="37322" y="1074576"/>
                </a:cubicBezTo>
                <a:cubicBezTo>
                  <a:pt x="74644" y="1130560"/>
                  <a:pt x="127518" y="1217645"/>
                  <a:pt x="307910" y="1233196"/>
                </a:cubicBezTo>
                <a:cubicBezTo>
                  <a:pt x="488302" y="1248747"/>
                  <a:pt x="887963" y="1220755"/>
                  <a:pt x="1119673" y="1167882"/>
                </a:cubicBezTo>
                <a:cubicBezTo>
                  <a:pt x="1351383" y="1115009"/>
                  <a:pt x="1525555" y="967273"/>
                  <a:pt x="1698171" y="915955"/>
                </a:cubicBezTo>
                <a:cubicBezTo>
                  <a:pt x="1870787" y="864637"/>
                  <a:pt x="2055845" y="891073"/>
                  <a:pt x="2155371" y="859971"/>
                </a:cubicBezTo>
                <a:cubicBezTo>
                  <a:pt x="2254897" y="828869"/>
                  <a:pt x="2272004" y="766665"/>
                  <a:pt x="2295330" y="729343"/>
                </a:cubicBezTo>
                <a:cubicBezTo>
                  <a:pt x="2318656" y="692021"/>
                  <a:pt x="2293775" y="684245"/>
                  <a:pt x="2295330" y="636037"/>
                </a:cubicBezTo>
                <a:cubicBezTo>
                  <a:pt x="2296885" y="587829"/>
                  <a:pt x="2292220" y="482082"/>
                  <a:pt x="2304661" y="440094"/>
                </a:cubicBezTo>
                <a:cubicBezTo>
                  <a:pt x="2317102" y="398106"/>
                  <a:pt x="2343538" y="391108"/>
                  <a:pt x="2369975" y="38411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9" name="Скругленный прямоугольник 68"/>
          <p:cNvSpPr/>
          <p:nvPr/>
        </p:nvSpPr>
        <p:spPr>
          <a:xfrm rot="13206332">
            <a:off x="2070215"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кругленный прямоугольник 69"/>
          <p:cNvSpPr/>
          <p:nvPr/>
        </p:nvSpPr>
        <p:spPr>
          <a:xfrm rot="13206332">
            <a:off x="1141521"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Скругленный прямоугольник 72"/>
          <p:cNvSpPr/>
          <p:nvPr/>
        </p:nvSpPr>
        <p:spPr>
          <a:xfrm>
            <a:off x="1220365" y="4214824"/>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Кольцо 73"/>
          <p:cNvSpPr/>
          <p:nvPr/>
        </p:nvSpPr>
        <p:spPr>
          <a:xfrm>
            <a:off x="1506117"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5" name="Шестиугольник 74"/>
          <p:cNvSpPr/>
          <p:nvPr/>
        </p:nvSpPr>
        <p:spPr>
          <a:xfrm>
            <a:off x="1506117" y="4214824"/>
            <a:ext cx="285752" cy="285752"/>
          </a:xfrm>
          <a:prstGeom prst="hexagon">
            <a:avLst/>
          </a:prstGeom>
          <a:solidFill>
            <a:schemeClr val="tx1">
              <a:lumMod val="75000"/>
              <a:lumOff val="25000"/>
            </a:schemeClr>
          </a:solidFill>
          <a:ln>
            <a:noFill/>
          </a:ln>
          <a:scene3d>
            <a:camera prst="orthographicFront">
              <a:rot lat="17699985" lon="0" rev="0"/>
            </a:camera>
            <a:lightRig rig="threePt"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Кольцо 75"/>
          <p:cNvSpPr/>
          <p:nvPr/>
        </p:nvSpPr>
        <p:spPr>
          <a:xfrm>
            <a:off x="1506117"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77" name="Группа 76"/>
          <p:cNvGrpSpPr/>
          <p:nvPr/>
        </p:nvGrpSpPr>
        <p:grpSpPr>
          <a:xfrm>
            <a:off x="1363241" y="3857634"/>
            <a:ext cx="571504" cy="1000132"/>
            <a:chOff x="2214546" y="642924"/>
            <a:chExt cx="571504" cy="1000132"/>
          </a:xfrm>
        </p:grpSpPr>
        <p:sp>
          <p:nvSpPr>
            <p:cNvPr id="78" name="Овал 77"/>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9" name="Прямая соединительная линия 78"/>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0" name="Полилиния 79"/>
          <p:cNvSpPr/>
          <p:nvPr/>
        </p:nvSpPr>
        <p:spPr>
          <a:xfrm>
            <a:off x="289932" y="1717288"/>
            <a:ext cx="1711712" cy="2888166"/>
          </a:xfrm>
          <a:custGeom>
            <a:avLst/>
            <a:gdLst>
              <a:gd name="connsiteX0" fmla="*/ 1483112 w 1711712"/>
              <a:gd name="connsiteY0" fmla="*/ 0 h 2888166"/>
              <a:gd name="connsiteX1" fmla="*/ 1650380 w 1711712"/>
              <a:gd name="connsiteY1" fmla="*/ 133814 h 2888166"/>
              <a:gd name="connsiteX2" fmla="*/ 1628078 w 1711712"/>
              <a:gd name="connsiteY2" fmla="*/ 646771 h 2888166"/>
              <a:gd name="connsiteX3" fmla="*/ 1148575 w 1711712"/>
              <a:gd name="connsiteY3" fmla="*/ 1605775 h 2888166"/>
              <a:gd name="connsiteX4" fmla="*/ 546409 w 1711712"/>
              <a:gd name="connsiteY4" fmla="*/ 2007219 h 2888166"/>
              <a:gd name="connsiteX5" fmla="*/ 66907 w 1711712"/>
              <a:gd name="connsiteY5" fmla="*/ 2230244 h 2888166"/>
              <a:gd name="connsiteX6" fmla="*/ 144966 w 1711712"/>
              <a:gd name="connsiteY6" fmla="*/ 2709746 h 2888166"/>
              <a:gd name="connsiteX7" fmla="*/ 524107 w 1711712"/>
              <a:gd name="connsiteY7" fmla="*/ 2821258 h 2888166"/>
              <a:gd name="connsiteX8" fmla="*/ 858644 w 1711712"/>
              <a:gd name="connsiteY8" fmla="*/ 2888166 h 28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712" h="2888166">
                <a:moveTo>
                  <a:pt x="1483112" y="0"/>
                </a:moveTo>
                <a:cubicBezTo>
                  <a:pt x="1554665" y="13009"/>
                  <a:pt x="1626219" y="26019"/>
                  <a:pt x="1650380" y="133814"/>
                </a:cubicBezTo>
                <a:cubicBezTo>
                  <a:pt x="1674541" y="241609"/>
                  <a:pt x="1711712" y="401444"/>
                  <a:pt x="1628078" y="646771"/>
                </a:cubicBezTo>
                <a:cubicBezTo>
                  <a:pt x="1544444" y="892098"/>
                  <a:pt x="1328853" y="1379034"/>
                  <a:pt x="1148575" y="1605775"/>
                </a:cubicBezTo>
                <a:cubicBezTo>
                  <a:pt x="968297" y="1832516"/>
                  <a:pt x="726687" y="1903141"/>
                  <a:pt x="546409" y="2007219"/>
                </a:cubicBezTo>
                <a:cubicBezTo>
                  <a:pt x="366131" y="2111297"/>
                  <a:pt x="133814" y="2113156"/>
                  <a:pt x="66907" y="2230244"/>
                </a:cubicBezTo>
                <a:cubicBezTo>
                  <a:pt x="0" y="2347332"/>
                  <a:pt x="68766" y="2611244"/>
                  <a:pt x="144966" y="2709746"/>
                </a:cubicBezTo>
                <a:cubicBezTo>
                  <a:pt x="221166" y="2808248"/>
                  <a:pt x="405161" y="2791521"/>
                  <a:pt x="524107" y="2821258"/>
                </a:cubicBezTo>
                <a:cubicBezTo>
                  <a:pt x="643053" y="2850995"/>
                  <a:pt x="750848" y="2869580"/>
                  <a:pt x="858644" y="2888166"/>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1" name="Полилиния 80"/>
          <p:cNvSpPr/>
          <p:nvPr/>
        </p:nvSpPr>
        <p:spPr>
          <a:xfrm>
            <a:off x="2152185" y="3741234"/>
            <a:ext cx="821474" cy="960864"/>
          </a:xfrm>
          <a:custGeom>
            <a:avLst/>
            <a:gdLst>
              <a:gd name="connsiteX0" fmla="*/ 0 w 821474"/>
              <a:gd name="connsiteY0" fmla="*/ 841917 h 960864"/>
              <a:gd name="connsiteX1" fmla="*/ 144966 w 821474"/>
              <a:gd name="connsiteY1" fmla="*/ 864220 h 960864"/>
              <a:gd name="connsiteX2" fmla="*/ 234176 w 821474"/>
              <a:gd name="connsiteY2" fmla="*/ 942278 h 960864"/>
              <a:gd name="connsiteX3" fmla="*/ 457200 w 821474"/>
              <a:gd name="connsiteY3" fmla="*/ 908825 h 960864"/>
              <a:gd name="connsiteX4" fmla="*/ 646771 w 821474"/>
              <a:gd name="connsiteY4" fmla="*/ 630044 h 960864"/>
              <a:gd name="connsiteX5" fmla="*/ 512956 w 821474"/>
              <a:gd name="connsiteY5" fmla="*/ 206298 h 960864"/>
              <a:gd name="connsiteX6" fmla="*/ 624469 w 821474"/>
              <a:gd name="connsiteY6" fmla="*/ 27878 h 960864"/>
              <a:gd name="connsiteX7" fmla="*/ 791737 w 821474"/>
              <a:gd name="connsiteY7" fmla="*/ 39029 h 960864"/>
              <a:gd name="connsiteX8" fmla="*/ 802888 w 821474"/>
              <a:gd name="connsiteY8" fmla="*/ 172844 h 9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474" h="960864">
                <a:moveTo>
                  <a:pt x="0" y="841917"/>
                </a:moveTo>
                <a:cubicBezTo>
                  <a:pt x="52968" y="844705"/>
                  <a:pt x="105937" y="847493"/>
                  <a:pt x="144966" y="864220"/>
                </a:cubicBezTo>
                <a:cubicBezTo>
                  <a:pt x="183995" y="880947"/>
                  <a:pt x="182137" y="934844"/>
                  <a:pt x="234176" y="942278"/>
                </a:cubicBezTo>
                <a:cubicBezTo>
                  <a:pt x="286215" y="949712"/>
                  <a:pt x="388434" y="960864"/>
                  <a:pt x="457200" y="908825"/>
                </a:cubicBezTo>
                <a:cubicBezTo>
                  <a:pt x="525966" y="856786"/>
                  <a:pt x="637478" y="747132"/>
                  <a:pt x="646771" y="630044"/>
                </a:cubicBezTo>
                <a:cubicBezTo>
                  <a:pt x="656064" y="512956"/>
                  <a:pt x="516673" y="306659"/>
                  <a:pt x="512956" y="206298"/>
                </a:cubicBezTo>
                <a:cubicBezTo>
                  <a:pt x="509239" y="105937"/>
                  <a:pt x="578006" y="55756"/>
                  <a:pt x="624469" y="27878"/>
                </a:cubicBezTo>
                <a:cubicBezTo>
                  <a:pt x="670933" y="0"/>
                  <a:pt x="762000" y="14868"/>
                  <a:pt x="791737" y="39029"/>
                </a:cubicBezTo>
                <a:cubicBezTo>
                  <a:pt x="821474" y="63190"/>
                  <a:pt x="812181" y="118017"/>
                  <a:pt x="802888" y="172844"/>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1" name="Скругленный прямоугольник 70">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7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par>
                                <p:cTn id="12" presetID="6" presetClass="emph" presetSubtype="0" accel="50000" decel="50000" fill="hold" grpId="1" nodeType="withEffect">
                                  <p:stCondLst>
                                    <p:cond delay="0"/>
                                  </p:stCondLst>
                                  <p:childTnLst>
                                    <p:animScale>
                                      <p:cBhvr>
                                        <p:cTn id="13" dur="100" fill="hold"/>
                                        <p:tgtEl>
                                          <p:spTgt spid="19"/>
                                        </p:tgtEl>
                                      </p:cBhvr>
                                      <p:by x="120000" y="120000"/>
                                    </p:animScale>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
                                        <p:tgtEl>
                                          <p:spTgt spid="3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6" presetClass="emph" presetSubtype="0" accel="50000" decel="50000" fill="hold" grpId="1" nodeType="withEffect">
                                  <p:stCondLst>
                                    <p:cond delay="0"/>
                                  </p:stCondLst>
                                  <p:childTnLst>
                                    <p:animScale>
                                      <p:cBhvr>
                                        <p:cTn id="20" dur="100" fill="hold"/>
                                        <p:tgtEl>
                                          <p:spTgt spid="38"/>
                                        </p:tgtEl>
                                      </p:cBhvr>
                                      <p:by x="300000" y="300000"/>
                                    </p:animScale>
                                  </p:childTnLst>
                                </p:cTn>
                              </p:par>
                              <p:par>
                                <p:cTn id="21" presetID="42"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1000"/>
                                        <p:tgtEl>
                                          <p:spTgt spid="71"/>
                                        </p:tgtEl>
                                      </p:cBhvr>
                                    </p:animEffect>
                                    <p:anim calcmode="lin" valueType="num">
                                      <p:cBhvr>
                                        <p:cTn id="24" dur="1000" fill="hold"/>
                                        <p:tgtEl>
                                          <p:spTgt spid="71"/>
                                        </p:tgtEl>
                                        <p:attrNameLst>
                                          <p:attrName>ppt_x</p:attrName>
                                        </p:attrNameLst>
                                      </p:cBhvr>
                                      <p:tavLst>
                                        <p:tav tm="0">
                                          <p:val>
                                            <p:strVal val="#ppt_x"/>
                                          </p:val>
                                        </p:tav>
                                        <p:tav tm="100000">
                                          <p:val>
                                            <p:strVal val="#ppt_x"/>
                                          </p:val>
                                        </p:tav>
                                      </p:tavLst>
                                    </p:anim>
                                    <p:anim calcmode="lin" valueType="num">
                                      <p:cBhvr>
                                        <p:cTn id="2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3300000">
                                      <p:cBhvr>
                                        <p:cTn id="29" dur="100" fill="hold"/>
                                        <p:tgtEl>
                                          <p:spTgt spid="77"/>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0" presetID="1" presetClass="exit" presetSubtype="0" fill="hold" grpId="1" nodeType="withEffect">
                                  <p:stCondLst>
                                    <p:cond delay="0"/>
                                  </p:stCondLst>
                                  <p:childTnLst>
                                    <p:set>
                                      <p:cBhvr>
                                        <p:cTn id="31" dur="1" fill="hold">
                                          <p:stCondLst>
                                            <p:cond delay="0"/>
                                          </p:stCondLst>
                                        </p:cTn>
                                        <p:tgtEl>
                                          <p:spTgt spid="67"/>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bldLst>
      <p:bldP spid="67" grpId="0" animBg="1"/>
      <p:bldP spid="67" grpId="1" animBg="1"/>
      <p:bldP spid="19" grpId="0" animBg="1"/>
      <p:bldP spid="19" grpId="1" animBg="1"/>
      <p:bldP spid="19" grpId="2" animBg="1"/>
      <p:bldP spid="36" grpId="0" animBg="1"/>
      <p:bldP spid="36" grpId="1" animBg="1"/>
      <p:bldP spid="38" grpId="0" animBg="1"/>
      <p:bldP spid="38" grpId="1" animBg="1"/>
      <p:bldP spid="38" grpId="2"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prstClr val="black"/>
              <a:schemeClr val="accent5">
                <a:tint val="45000"/>
                <a:satMod val="400000"/>
              </a:schemeClr>
            </a:duotone>
          </a:blip>
          <a:srcRect l="5859" t="23437" r="11523" b="8125"/>
          <a:stretch>
            <a:fillRect/>
          </a:stretch>
        </p:blipFill>
        <p:spPr bwMode="auto">
          <a:xfrm>
            <a:off x="214282" y="2285998"/>
            <a:ext cx="5243353" cy="2714644"/>
          </a:xfrm>
          <a:prstGeom prst="rect">
            <a:avLst/>
          </a:prstGeom>
          <a:noFill/>
          <a:ln w="9525">
            <a:noFill/>
            <a:miter lim="800000"/>
            <a:headEnd/>
            <a:tailEnd/>
          </a:ln>
          <a:effectLst/>
        </p:spPr>
      </p:pic>
      <p:sp>
        <p:nvSpPr>
          <p:cNvPr id="22" name="Заголовок 1"/>
          <p:cNvSpPr txBox="1">
            <a:spLocks/>
          </p:cNvSpPr>
          <p:nvPr/>
        </p:nvSpPr>
        <p:spPr>
          <a:xfrm>
            <a:off x="0" y="1"/>
            <a:ext cx="9144000" cy="843557"/>
          </a:xfrm>
          <a:prstGeom prst="rect">
            <a:avLst/>
          </a:prstGeom>
          <a:solidFill>
            <a:schemeClr val="tx2">
              <a:lumMod val="5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istral" pitchFamily="66" charset="0"/>
                <a:ea typeface="+mj-ea"/>
                <a:cs typeface="+mj-cs"/>
              </a:rPr>
              <a:t>Вывод:</a:t>
            </a:r>
            <a:endParaRPr kumimoji="0" lang="ru-RU" sz="6000" i="0" u="none" strike="noStrike" kern="1200" spc="50" normalizeH="0" baseline="0" noProof="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istral" pitchFamily="66" charset="0"/>
              <a:ea typeface="+mj-ea"/>
              <a:cs typeface="+mj-cs"/>
            </a:endParaRPr>
          </a:p>
        </p:txBody>
      </p:sp>
      <p:sp>
        <p:nvSpPr>
          <p:cNvPr id="24" name="TextBox 23"/>
          <p:cNvSpPr txBox="1"/>
          <p:nvPr/>
        </p:nvSpPr>
        <p:spPr>
          <a:xfrm>
            <a:off x="500034" y="839448"/>
            <a:ext cx="8715436" cy="1446550"/>
          </a:xfrm>
          <a:prstGeom prst="rect">
            <a:avLst/>
          </a:prstGeom>
          <a:noFill/>
        </p:spPr>
        <p:txBody>
          <a:bodyPr wrap="square" rtlCol="0">
            <a:spAutoFit/>
            <a:scene3d>
              <a:camera prst="orthographicFront"/>
              <a:lightRig rig="threePt" dir="t"/>
            </a:scene3d>
            <a:sp3d extrusionH="57150">
              <a:bevelT w="38100" h="38100"/>
            </a:sp3d>
          </a:bodyPr>
          <a:lstStyle/>
          <a:p>
            <a:r>
              <a:rPr lang="ru-RU" sz="44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Сила тока одинакова во всех участках последовательной цепи</a:t>
            </a:r>
            <a:endParaRPr lang="ru-RU" sz="4400" b="1" dirty="0">
              <a:solidFill>
                <a:srgbClr val="FF0000"/>
              </a:solidFill>
              <a:effectLst>
                <a:reflection blurRad="6350" stA="55000" endA="300" endPos="45500" dir="5400000" sy="-100000" algn="bl" rotWithShape="0"/>
              </a:effectLst>
            </a:endParaRPr>
          </a:p>
        </p:txBody>
      </p:sp>
      <p:sp>
        <p:nvSpPr>
          <p:cNvPr id="5" name="TextBox 4"/>
          <p:cNvSpPr txBox="1"/>
          <p:nvPr/>
        </p:nvSpPr>
        <p:spPr>
          <a:xfrm>
            <a:off x="5364088" y="2571750"/>
            <a:ext cx="3788494" cy="923330"/>
          </a:xfrm>
          <a:prstGeom prst="rect">
            <a:avLst/>
          </a:prstGeom>
          <a:solidFill>
            <a:srgbClr val="C00000">
              <a:alpha val="65000"/>
            </a:srgbClr>
          </a:solidFill>
          <a:ln w="38100">
            <a:noFill/>
          </a:ln>
        </p:spPr>
        <p:txBody>
          <a:bodyPr wrap="square" rtlCol="0">
            <a:spAutoFit/>
          </a:bodyPr>
          <a:lstStyle/>
          <a:p>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I = I</a:t>
            </a:r>
            <a:r>
              <a:rPr lang="en-US" sz="54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1</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 = I</a:t>
            </a:r>
            <a:r>
              <a:rPr lang="en-US" sz="54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2</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   </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Овал 17"/>
          <p:cNvSpPr/>
          <p:nvPr/>
        </p:nvSpPr>
        <p:spPr>
          <a:xfrm>
            <a:off x="6286512" y="1285866"/>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4143372" y="1785932"/>
            <a:ext cx="857256" cy="857256"/>
          </a:xfrm>
          <a:prstGeom prst="ellipse">
            <a:avLst/>
          </a:prstGeom>
          <a:solidFill>
            <a:schemeClr val="tx1">
              <a:lumMod val="85000"/>
              <a:lumOff val="15000"/>
            </a:schemeClr>
          </a:solidFill>
          <a:ln>
            <a:noFill/>
          </a:ln>
          <a:scene3d>
            <a:camera prst="orthographicFront">
              <a:rot lat="4200000" lon="10799999" rev="10799999"/>
            </a:camera>
            <a:lightRig rig="flat" dir="t"/>
          </a:scene3d>
          <a:sp3d extrusionH="19050" prstMaterial="clear">
            <a:bevelT w="336550" h="368300" prst="coolSlant"/>
            <a:bevelB w="412750" h="457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Скругленный прямоугольник 75"/>
          <p:cNvSpPr/>
          <p:nvPr/>
        </p:nvSpPr>
        <p:spPr>
          <a:xfrm>
            <a:off x="7358082" y="928676"/>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7358082" y="150018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78" name="Скругленный прямоугольник 77"/>
          <p:cNvSpPr/>
          <p:nvPr/>
        </p:nvSpPr>
        <p:spPr>
          <a:xfrm rot="20130831">
            <a:off x="7228683" y="2129645"/>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chilly" dir="t"/>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p:cNvSpPr txBox="1"/>
          <p:nvPr/>
        </p:nvSpPr>
        <p:spPr>
          <a:xfrm>
            <a:off x="7929585" y="2000246"/>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V</a:t>
            </a:r>
            <a:endParaRPr lang="ru-RU" sz="2400" dirty="0">
              <a:solidFill>
                <a:schemeClr val="bg1"/>
              </a:solidFill>
            </a:endParaRPr>
          </a:p>
        </p:txBody>
      </p:sp>
      <p:sp>
        <p:nvSpPr>
          <p:cNvPr id="81" name="Прямоугольник 80"/>
          <p:cNvSpPr/>
          <p:nvPr/>
        </p:nvSpPr>
        <p:spPr>
          <a:xfrm>
            <a:off x="7358082" y="1500180"/>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0,75</a:t>
            </a:r>
            <a:r>
              <a:rPr lang="ru-RU" sz="2400" dirty="0" smtClean="0">
                <a:solidFill>
                  <a:srgbClr val="FF0000"/>
                </a:solidFill>
              </a:rPr>
              <a:t> </a:t>
            </a:r>
            <a:r>
              <a:rPr lang="ru-RU" sz="2400" dirty="0" smtClean="0"/>
              <a:t> </a:t>
            </a:r>
            <a:endParaRPr lang="ru-RU" sz="2400" dirty="0"/>
          </a:p>
        </p:txBody>
      </p:sp>
      <p:sp>
        <p:nvSpPr>
          <p:cNvPr id="82" name="Овал 81"/>
          <p:cNvSpPr/>
          <p:nvPr/>
        </p:nvSpPr>
        <p:spPr>
          <a:xfrm>
            <a:off x="7929586" y="2071684"/>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олилиния 85"/>
          <p:cNvSpPr/>
          <p:nvPr/>
        </p:nvSpPr>
        <p:spPr>
          <a:xfrm>
            <a:off x="6220522" y="2274849"/>
            <a:ext cx="1195039" cy="605883"/>
          </a:xfrm>
          <a:custGeom>
            <a:avLst/>
            <a:gdLst>
              <a:gd name="connsiteX0" fmla="*/ 1858 w 1195039"/>
              <a:gd name="connsiteY0" fmla="*/ 356839 h 605883"/>
              <a:gd name="connsiteX1" fmla="*/ 24161 w 1195039"/>
              <a:gd name="connsiteY1" fmla="*/ 189571 h 605883"/>
              <a:gd name="connsiteX2" fmla="*/ 146824 w 1195039"/>
              <a:gd name="connsiteY2" fmla="*/ 178419 h 605883"/>
              <a:gd name="connsiteX3" fmla="*/ 280639 w 1195039"/>
              <a:gd name="connsiteY3" fmla="*/ 323385 h 605883"/>
              <a:gd name="connsiteX4" fmla="*/ 302941 w 1195039"/>
              <a:gd name="connsiteY4" fmla="*/ 568712 h 605883"/>
              <a:gd name="connsiteX5" fmla="*/ 459058 w 1195039"/>
              <a:gd name="connsiteY5" fmla="*/ 546410 h 605883"/>
              <a:gd name="connsiteX6" fmla="*/ 882805 w 1195039"/>
              <a:gd name="connsiteY6" fmla="*/ 367990 h 605883"/>
              <a:gd name="connsiteX7" fmla="*/ 938561 w 1195039"/>
              <a:gd name="connsiteY7" fmla="*/ 200722 h 605883"/>
              <a:gd name="connsiteX8" fmla="*/ 1016619 w 1195039"/>
              <a:gd name="connsiteY8" fmla="*/ 133814 h 605883"/>
              <a:gd name="connsiteX9" fmla="*/ 1195039 w 1195039"/>
              <a:gd name="connsiteY9" fmla="*/ 0 h 60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039" h="605883">
                <a:moveTo>
                  <a:pt x="1858" y="356839"/>
                </a:moveTo>
                <a:cubicBezTo>
                  <a:pt x="929" y="288073"/>
                  <a:pt x="0" y="219308"/>
                  <a:pt x="24161" y="189571"/>
                </a:cubicBezTo>
                <a:cubicBezTo>
                  <a:pt x="48322" y="159834"/>
                  <a:pt x="104078" y="156117"/>
                  <a:pt x="146824" y="178419"/>
                </a:cubicBezTo>
                <a:cubicBezTo>
                  <a:pt x="189570" y="200721"/>
                  <a:pt x="254620" y="258336"/>
                  <a:pt x="280639" y="323385"/>
                </a:cubicBezTo>
                <a:cubicBezTo>
                  <a:pt x="306658" y="388434"/>
                  <a:pt x="273205" y="531541"/>
                  <a:pt x="302941" y="568712"/>
                </a:cubicBezTo>
                <a:cubicBezTo>
                  <a:pt x="332677" y="605883"/>
                  <a:pt x="362414" y="579864"/>
                  <a:pt x="459058" y="546410"/>
                </a:cubicBezTo>
                <a:cubicBezTo>
                  <a:pt x="555702" y="512956"/>
                  <a:pt x="802888" y="425605"/>
                  <a:pt x="882805" y="367990"/>
                </a:cubicBezTo>
                <a:cubicBezTo>
                  <a:pt x="962722" y="310375"/>
                  <a:pt x="916259" y="239751"/>
                  <a:pt x="938561" y="200722"/>
                </a:cubicBezTo>
                <a:cubicBezTo>
                  <a:pt x="960863" y="161693"/>
                  <a:pt x="973873" y="167268"/>
                  <a:pt x="1016619" y="133814"/>
                </a:cubicBezTo>
                <a:cubicBezTo>
                  <a:pt x="1059365" y="100360"/>
                  <a:pt x="1127202" y="50180"/>
                  <a:pt x="1195039"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9" name="Скругленный прямоугольник 78"/>
          <p:cNvSpPr/>
          <p:nvPr/>
        </p:nvSpPr>
        <p:spPr>
          <a:xfrm rot="20130831">
            <a:off x="8300253" y="2272521"/>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86446" y="2876138"/>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6500826" y="2447510"/>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Скругленный прямоугольник 5"/>
          <p:cNvSpPr/>
          <p:nvPr/>
        </p:nvSpPr>
        <p:spPr>
          <a:xfrm rot="5652305">
            <a:off x="7059715" y="260300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6053093" y="1804568"/>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Арка 7"/>
          <p:cNvSpPr/>
          <p:nvPr/>
        </p:nvSpPr>
        <p:spPr>
          <a:xfrm>
            <a:off x="6429388" y="209032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Овал 8"/>
          <p:cNvSpPr/>
          <p:nvPr/>
        </p:nvSpPr>
        <p:spPr>
          <a:xfrm rot="10800000">
            <a:off x="6572264" y="209032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6286512" y="1590254"/>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Овал 10"/>
          <p:cNvSpPr/>
          <p:nvPr/>
        </p:nvSpPr>
        <p:spPr>
          <a:xfrm rot="10800000">
            <a:off x="6572264" y="2090320"/>
            <a:ext cx="285752" cy="285752"/>
          </a:xfrm>
          <a:prstGeom prst="ellipse">
            <a:avLst/>
          </a:prstGeom>
          <a:solidFill>
            <a:schemeClr val="tx1">
              <a:lumMod val="85000"/>
              <a:lumOff val="15000"/>
            </a:schemeClr>
          </a:solidFill>
          <a:ln>
            <a:noFill/>
          </a:ln>
          <a:scene3d>
            <a:camera prst="orthographicFront">
              <a:rot lat="4200002" lon="0" rev="0"/>
            </a:camera>
            <a:lightRig rig="flood" dir="t"/>
          </a:scene3d>
          <a:sp3d extrusionH="57150" prstMaterial="metal">
            <a:bevelB w="4445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429388" y="2018882"/>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429388" y="1447378"/>
            <a:ext cx="571504" cy="571504"/>
          </a:xfrm>
          <a:prstGeom prst="ellipse">
            <a:avLst/>
          </a:prstGeom>
          <a:solidFill>
            <a:schemeClr val="accent6">
              <a:lumMod val="7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6500826" y="1349807"/>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олилиния 14"/>
          <p:cNvSpPr/>
          <p:nvPr/>
        </p:nvSpPr>
        <p:spPr>
          <a:xfrm>
            <a:off x="6778235" y="1353989"/>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олилиния 15"/>
          <p:cNvSpPr/>
          <p:nvPr/>
        </p:nvSpPr>
        <p:spPr>
          <a:xfrm>
            <a:off x="6510605" y="126477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Овал 18"/>
          <p:cNvSpPr/>
          <p:nvPr/>
        </p:nvSpPr>
        <p:spPr>
          <a:xfrm>
            <a:off x="6572264" y="123306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Арка 19"/>
          <p:cNvSpPr/>
          <p:nvPr/>
        </p:nvSpPr>
        <p:spPr>
          <a:xfrm>
            <a:off x="6429388" y="1804568"/>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Арка 20"/>
          <p:cNvSpPr/>
          <p:nvPr/>
        </p:nvSpPr>
        <p:spPr>
          <a:xfrm>
            <a:off x="6429388" y="1876006"/>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a:off x="6429388" y="1947444"/>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a:off x="6429388" y="2018882"/>
            <a:ext cx="571504" cy="571504"/>
          </a:xfrm>
          <a:prstGeom prst="blockArc">
            <a:avLst>
              <a:gd name="adj1" fmla="val 10800000"/>
              <a:gd name="adj2" fmla="val 0"/>
              <a:gd name="adj3" fmla="val 4048"/>
            </a:avLst>
          </a:prstGeom>
          <a:solidFill>
            <a:schemeClr val="accent6">
              <a:lumMod val="75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Арка 23"/>
          <p:cNvSpPr/>
          <p:nvPr/>
        </p:nvSpPr>
        <p:spPr>
          <a:xfrm>
            <a:off x="6286512" y="1375940"/>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Скругленный прямоугольник 24"/>
          <p:cNvSpPr/>
          <p:nvPr/>
        </p:nvSpPr>
        <p:spPr>
          <a:xfrm rot="5652305">
            <a:off x="6059583" y="2434895"/>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Picture 2"/>
          <p:cNvPicPr>
            <a:picLocks noChangeAspect="1" noChangeArrowheads="1"/>
          </p:cNvPicPr>
          <p:nvPr/>
        </p:nvPicPr>
        <p:blipFill>
          <a:blip r:embed="rId4" cstate="print">
            <a:clrChange>
              <a:clrFrom>
                <a:srgbClr val="000000"/>
              </a:clrFrom>
              <a:clrTo>
                <a:srgbClr val="000000">
                  <a:alpha val="0"/>
                </a:srgbClr>
              </a:clrTo>
            </a:clrChange>
          </a:blip>
          <a:srcRect l="5859" t="23437" r="72461" b="32500"/>
          <a:stretch>
            <a:fillRect/>
          </a:stretch>
        </p:blipFill>
        <p:spPr bwMode="auto">
          <a:xfrm>
            <a:off x="571504" y="1245476"/>
            <a:ext cx="2143108" cy="2702232"/>
          </a:xfrm>
          <a:prstGeom prst="rect">
            <a:avLst/>
          </a:prstGeom>
          <a:noFill/>
          <a:ln w="9525">
            <a:noFill/>
            <a:miter lim="800000"/>
            <a:headEnd/>
            <a:tailEnd/>
          </a:ln>
          <a:effectLst/>
        </p:spPr>
      </p:pic>
      <p:sp>
        <p:nvSpPr>
          <p:cNvPr id="62" name="TextBox 61"/>
          <p:cNvSpPr txBox="1"/>
          <p:nvPr/>
        </p:nvSpPr>
        <p:spPr>
          <a:xfrm>
            <a:off x="0" y="0"/>
            <a:ext cx="9144000" cy="830997"/>
          </a:xfrm>
          <a:prstGeom prst="rect">
            <a:avLst/>
          </a:prstGeom>
          <a:solidFill>
            <a:schemeClr val="tx2">
              <a:lumMod val="50000"/>
            </a:schemeClr>
          </a:solidFill>
        </p:spPr>
        <p:txBody>
          <a:bodyPr wrap="square" rtlCol="0">
            <a:spAutoFit/>
          </a:bodyPr>
          <a:lstStyle/>
          <a:p>
            <a:pPr algn="ctr"/>
            <a:r>
              <a:rPr lang="ru-RU"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Распределение  токов и напряжений в последовательной электрической цепи</a:t>
            </a:r>
            <a:endParaRPr lang="ru-RU"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3" name="Полилиния 52"/>
          <p:cNvSpPr/>
          <p:nvPr/>
        </p:nvSpPr>
        <p:spPr>
          <a:xfrm>
            <a:off x="2085278" y="1670755"/>
            <a:ext cx="4161263" cy="1903142"/>
          </a:xfrm>
          <a:custGeom>
            <a:avLst/>
            <a:gdLst>
              <a:gd name="connsiteX0" fmla="*/ 0 w 4161263"/>
              <a:gd name="connsiteY0" fmla="*/ 0 h 1903142"/>
              <a:gd name="connsiteX1" fmla="*/ 178420 w 4161263"/>
              <a:gd name="connsiteY1" fmla="*/ 122664 h 1903142"/>
              <a:gd name="connsiteX2" fmla="*/ 334537 w 4161263"/>
              <a:gd name="connsiteY2" fmla="*/ 557561 h 1903142"/>
              <a:gd name="connsiteX3" fmla="*/ 323385 w 4161263"/>
              <a:gd name="connsiteY3" fmla="*/ 1248937 h 1903142"/>
              <a:gd name="connsiteX4" fmla="*/ 869795 w 4161263"/>
              <a:gd name="connsiteY4" fmla="*/ 1817649 h 1903142"/>
              <a:gd name="connsiteX5" fmla="*/ 1550020 w 4161263"/>
              <a:gd name="connsiteY5" fmla="*/ 1761893 h 1903142"/>
              <a:gd name="connsiteX6" fmla="*/ 2230244 w 4161263"/>
              <a:gd name="connsiteY6" fmla="*/ 1471961 h 1903142"/>
              <a:gd name="connsiteX7" fmla="*/ 3200400 w 4161263"/>
              <a:gd name="connsiteY7" fmla="*/ 1349298 h 1903142"/>
              <a:gd name="connsiteX8" fmla="*/ 3746810 w 4161263"/>
              <a:gd name="connsiteY8" fmla="*/ 1393903 h 1903142"/>
              <a:gd name="connsiteX9" fmla="*/ 3880624 w 4161263"/>
              <a:gd name="connsiteY9" fmla="*/ 1148576 h 1903142"/>
              <a:gd name="connsiteX10" fmla="*/ 4003288 w 4161263"/>
              <a:gd name="connsiteY10" fmla="*/ 802888 h 1903142"/>
              <a:gd name="connsiteX11" fmla="*/ 4137102 w 4161263"/>
              <a:gd name="connsiteY11" fmla="*/ 814039 h 1903142"/>
              <a:gd name="connsiteX12" fmla="*/ 4148254 w 4161263"/>
              <a:gd name="connsiteY12" fmla="*/ 959005 h 19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1263" h="1903142">
                <a:moveTo>
                  <a:pt x="0" y="0"/>
                </a:moveTo>
                <a:cubicBezTo>
                  <a:pt x="61332" y="14868"/>
                  <a:pt x="122664" y="29737"/>
                  <a:pt x="178420" y="122664"/>
                </a:cubicBezTo>
                <a:cubicBezTo>
                  <a:pt x="234176" y="215591"/>
                  <a:pt x="310376" y="369849"/>
                  <a:pt x="334537" y="557561"/>
                </a:cubicBezTo>
                <a:cubicBezTo>
                  <a:pt x="358698" y="745273"/>
                  <a:pt x="234175" y="1038922"/>
                  <a:pt x="323385" y="1248937"/>
                </a:cubicBezTo>
                <a:cubicBezTo>
                  <a:pt x="412595" y="1458952"/>
                  <a:pt x="665356" y="1732156"/>
                  <a:pt x="869795" y="1817649"/>
                </a:cubicBezTo>
                <a:cubicBezTo>
                  <a:pt x="1074234" y="1903142"/>
                  <a:pt x="1323279" y="1819508"/>
                  <a:pt x="1550020" y="1761893"/>
                </a:cubicBezTo>
                <a:cubicBezTo>
                  <a:pt x="1776761" y="1704278"/>
                  <a:pt x="1955181" y="1540727"/>
                  <a:pt x="2230244" y="1471961"/>
                </a:cubicBezTo>
                <a:cubicBezTo>
                  <a:pt x="2505307" y="1403195"/>
                  <a:pt x="2947639" y="1362308"/>
                  <a:pt x="3200400" y="1349298"/>
                </a:cubicBezTo>
                <a:cubicBezTo>
                  <a:pt x="3453161" y="1336288"/>
                  <a:pt x="3633439" y="1427357"/>
                  <a:pt x="3746810" y="1393903"/>
                </a:cubicBezTo>
                <a:cubicBezTo>
                  <a:pt x="3860181" y="1360449"/>
                  <a:pt x="3837878" y="1247078"/>
                  <a:pt x="3880624" y="1148576"/>
                </a:cubicBezTo>
                <a:cubicBezTo>
                  <a:pt x="3923370" y="1050074"/>
                  <a:pt x="3960542" y="858644"/>
                  <a:pt x="4003288" y="802888"/>
                </a:cubicBezTo>
                <a:cubicBezTo>
                  <a:pt x="4046034" y="747132"/>
                  <a:pt x="4112941" y="788020"/>
                  <a:pt x="4137102" y="814039"/>
                </a:cubicBezTo>
                <a:cubicBezTo>
                  <a:pt x="4161263" y="840058"/>
                  <a:pt x="4154758" y="899531"/>
                  <a:pt x="4148254" y="959005"/>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Скругленный прямоугольник 45"/>
          <p:cNvSpPr/>
          <p:nvPr/>
        </p:nvSpPr>
        <p:spPr>
          <a:xfrm>
            <a:off x="3643306" y="3376204"/>
            <a:ext cx="1857388" cy="571504"/>
          </a:xfrm>
          <a:prstGeom prst="roundRect">
            <a:avLst/>
          </a:prstGeom>
          <a:solidFill>
            <a:schemeClr val="bg1">
              <a:lumMod val="50000"/>
            </a:schemeClr>
          </a:solidFill>
          <a:ln>
            <a:noFill/>
          </a:ln>
          <a:effectLst/>
          <a:scene3d>
            <a:camera prst="orthographicFront">
              <a:rot lat="19033952" lon="2831308" rev="18781812"/>
            </a:camera>
            <a:lightRig rig="soft" dir="t"/>
          </a:scene3d>
          <a:sp3d extrusionH="44450" prstMaterial="dkEdge">
            <a:bevelT w="82550" h="1714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олилиния 46"/>
          <p:cNvSpPr/>
          <p:nvPr/>
        </p:nvSpPr>
        <p:spPr>
          <a:xfrm>
            <a:off x="4357686" y="2947576"/>
            <a:ext cx="785818" cy="857256"/>
          </a:xfrm>
          <a:custGeom>
            <a:avLst/>
            <a:gdLst>
              <a:gd name="connsiteX0" fmla="*/ 0 w 678094"/>
              <a:gd name="connsiteY0" fmla="*/ 0 h 883578"/>
              <a:gd name="connsiteX1" fmla="*/ 256854 w 678094"/>
              <a:gd name="connsiteY1" fmla="*/ 0 h 883578"/>
              <a:gd name="connsiteX2" fmla="*/ 256854 w 678094"/>
              <a:gd name="connsiteY2" fmla="*/ 883578 h 883578"/>
              <a:gd name="connsiteX3" fmla="*/ 678094 w 678094"/>
              <a:gd name="connsiteY3" fmla="*/ 883578 h 883578"/>
              <a:gd name="connsiteX4" fmla="*/ 678094 w 678094"/>
              <a:gd name="connsiteY4" fmla="*/ 883578 h 88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094" h="883578">
                <a:moveTo>
                  <a:pt x="0" y="0"/>
                </a:moveTo>
                <a:lnTo>
                  <a:pt x="256854" y="0"/>
                </a:lnTo>
                <a:lnTo>
                  <a:pt x="256854" y="883578"/>
                </a:lnTo>
                <a:lnTo>
                  <a:pt x="678094" y="883578"/>
                </a:lnTo>
                <a:lnTo>
                  <a:pt x="678094" y="883578"/>
                </a:lnTo>
              </a:path>
            </a:pathLst>
          </a:custGeom>
          <a:ln w="34925">
            <a:solidFill>
              <a:schemeClr val="bg2">
                <a:lumMod val="25000"/>
              </a:schemeClr>
            </a:solidFill>
          </a:ln>
          <a:scene3d>
            <a:camera prst="orthographicFront">
              <a:rot lat="1199973" lon="1799985" rev="0"/>
            </a:camera>
            <a:lightRig rig="freezing" dir="t">
              <a:rot lat="0" lon="0" rev="5400000"/>
            </a:lightRig>
          </a:scene3d>
          <a:sp3d extrusionH="285750">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Скругленный прямоугольник 47"/>
          <p:cNvSpPr/>
          <p:nvPr/>
        </p:nvSpPr>
        <p:spPr>
          <a:xfrm rot="5652305">
            <a:off x="4916575" y="3103067"/>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714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3909953" y="2304634"/>
            <a:ext cx="447733" cy="1428760"/>
          </a:xfrm>
          <a:custGeom>
            <a:avLst/>
            <a:gdLst>
              <a:gd name="connsiteX0" fmla="*/ 277402 w 380144"/>
              <a:gd name="connsiteY0" fmla="*/ 0 h 893851"/>
              <a:gd name="connsiteX1" fmla="*/ 277402 w 380144"/>
              <a:gd name="connsiteY1" fmla="*/ 349321 h 893851"/>
              <a:gd name="connsiteX2" fmla="*/ 380144 w 380144"/>
              <a:gd name="connsiteY2" fmla="*/ 503433 h 893851"/>
              <a:gd name="connsiteX3" fmla="*/ 380144 w 380144"/>
              <a:gd name="connsiteY3" fmla="*/ 893851 h 893851"/>
              <a:gd name="connsiteX4" fmla="*/ 0 w 380144"/>
              <a:gd name="connsiteY4" fmla="*/ 893851 h 89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4" h="893851">
                <a:moveTo>
                  <a:pt x="277402" y="0"/>
                </a:moveTo>
                <a:lnTo>
                  <a:pt x="277402" y="349321"/>
                </a:lnTo>
                <a:lnTo>
                  <a:pt x="380144" y="503433"/>
                </a:lnTo>
                <a:lnTo>
                  <a:pt x="380144" y="893851"/>
                </a:lnTo>
                <a:lnTo>
                  <a:pt x="0" y="893851"/>
                </a:lnTo>
              </a:path>
            </a:pathLst>
          </a:custGeom>
          <a:ln w="22225">
            <a:solidFill>
              <a:schemeClr val="bg2">
                <a:lumMod val="25000"/>
              </a:schemeClr>
            </a:solidFill>
          </a:ln>
          <a:scene3d>
            <a:camera prst="orthographicFront">
              <a:rot lat="1500000" lon="1500001" rev="21599983"/>
            </a:camera>
            <a:lightRig rig="freezing" dir="t">
              <a:rot lat="0" lon="0" rev="7800000"/>
            </a:lightRig>
          </a:scene3d>
          <a:sp3d extrusionH="260350" prstMaterial="plastic">
            <a:bevelT/>
            <a:bevelB/>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Арка 51"/>
          <p:cNvSpPr/>
          <p:nvPr/>
        </p:nvSpPr>
        <p:spPr>
          <a:xfrm>
            <a:off x="4143372" y="2090320"/>
            <a:ext cx="857256" cy="857256"/>
          </a:xfrm>
          <a:prstGeom prst="blockArc">
            <a:avLst>
              <a:gd name="adj1" fmla="val 10453784"/>
              <a:gd name="adj2" fmla="val 21271364"/>
              <a:gd name="adj3" fmla="val 16727"/>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threePt" dir="t">
              <a:rot lat="0" lon="0" rev="84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Скругленный прямоугольник 58"/>
          <p:cNvSpPr/>
          <p:nvPr/>
        </p:nvSpPr>
        <p:spPr>
          <a:xfrm rot="5652305">
            <a:off x="3916443" y="2934961"/>
            <a:ext cx="357190" cy="357190"/>
          </a:xfrm>
          <a:prstGeom prst="roundRect">
            <a:avLst>
              <a:gd name="adj" fmla="val 50000"/>
            </a:avLst>
          </a:prstGeom>
          <a:solidFill>
            <a:schemeClr val="tx1">
              <a:lumMod val="85000"/>
              <a:lumOff val="15000"/>
            </a:schemeClr>
          </a:solidFill>
          <a:ln>
            <a:noFill/>
          </a:ln>
          <a:effectLst/>
          <a:scene3d>
            <a:camera prst="orthographicFront">
              <a:rot lat="274038" lon="3602790" rev="127644"/>
            </a:camera>
            <a:lightRig rig="flood" dir="t"/>
          </a:scene3d>
          <a:sp3d prstMaterial="dkEdge">
            <a:bevelT w="120650" h="368300" prst="slope"/>
            <a:bevelB w="171450" h="1524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rot="10800000">
            <a:off x="4429124" y="2661823"/>
            <a:ext cx="285752" cy="285752"/>
          </a:xfrm>
          <a:prstGeom prst="ellipse">
            <a:avLst/>
          </a:prstGeom>
          <a:solidFill>
            <a:schemeClr val="tx1">
              <a:lumMod val="75000"/>
              <a:lumOff val="25000"/>
            </a:schemeClr>
          </a:solidFill>
          <a:ln>
            <a:noFill/>
          </a:ln>
          <a:scene3d>
            <a:camera prst="orthographicFront">
              <a:rot lat="4200002" lon="0" rev="0"/>
            </a:camera>
            <a:lightRig rig="flood" dir="t"/>
          </a:scene3d>
          <a:sp3d extrusionH="19050" prstMaterial="metal">
            <a:bevelB w="444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4286248" y="2518948"/>
            <a:ext cx="571504" cy="571504"/>
          </a:xfrm>
          <a:prstGeom prst="ellipse">
            <a:avLst/>
          </a:prstGeom>
          <a:solidFill>
            <a:schemeClr val="bg1">
              <a:lumMod val="50000"/>
            </a:schemeClr>
          </a:solidFill>
          <a:ln>
            <a:noFill/>
          </a:ln>
          <a:scene3d>
            <a:camera prst="orthographicFront">
              <a:rot lat="4200000" lon="10799999" rev="10799999"/>
            </a:camera>
            <a:lightRig rig="freezing" dir="t"/>
          </a:scene3d>
          <a:sp3d extrusionH="342900" prstMaterial="dkEdge">
            <a:bevelT w="323850" h="20955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4286248" y="1947444"/>
            <a:ext cx="571504" cy="571504"/>
          </a:xfrm>
          <a:prstGeom prst="ellipse">
            <a:avLst/>
          </a:prstGeom>
          <a:solidFill>
            <a:schemeClr val="bg1">
              <a:lumMod val="85000"/>
            </a:schemeClr>
          </a:solidFill>
          <a:ln>
            <a:noFill/>
          </a:ln>
          <a:scene3d>
            <a:camera prst="orthographicFront">
              <a:rot lat="4200000" lon="10799999" rev="10799999"/>
            </a:camera>
            <a:lightRig rig="freezing" dir="t"/>
          </a:scene3d>
          <a:sp3d prstMaterial="clear">
            <a:bevelB w="571500" h="3619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4357686" y="1849873"/>
            <a:ext cx="154745" cy="372172"/>
          </a:xfrm>
          <a:custGeom>
            <a:avLst/>
            <a:gdLst>
              <a:gd name="connsiteX0" fmla="*/ 89210 w 89210"/>
              <a:gd name="connsiteY0" fmla="*/ 414454 h 414454"/>
              <a:gd name="connsiteX1" fmla="*/ 33454 w 89210"/>
              <a:gd name="connsiteY1" fmla="*/ 68766 h 414454"/>
              <a:gd name="connsiteX2" fmla="*/ 0 w 89210"/>
              <a:gd name="connsiteY2" fmla="*/ 1859 h 414454"/>
            </a:gdLst>
            <a:ahLst/>
            <a:cxnLst>
              <a:cxn ang="0">
                <a:pos x="connsiteX0" y="connsiteY0"/>
              </a:cxn>
              <a:cxn ang="0">
                <a:pos x="connsiteX1" y="connsiteY1"/>
              </a:cxn>
              <a:cxn ang="0">
                <a:pos x="connsiteX2" y="connsiteY2"/>
              </a:cxn>
            </a:cxnLst>
            <a:rect l="l" t="t" r="r" b="b"/>
            <a:pathLst>
              <a:path w="89210" h="414454">
                <a:moveTo>
                  <a:pt x="89210" y="414454"/>
                </a:moveTo>
                <a:cubicBezTo>
                  <a:pt x="68766" y="275993"/>
                  <a:pt x="48322" y="137532"/>
                  <a:pt x="33454" y="68766"/>
                </a:cubicBezTo>
                <a:cubicBezTo>
                  <a:pt x="18586" y="0"/>
                  <a:pt x="9293" y="929"/>
                  <a:pt x="0" y="1859"/>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4" name="Полилиния 33"/>
          <p:cNvSpPr/>
          <p:nvPr/>
        </p:nvSpPr>
        <p:spPr>
          <a:xfrm>
            <a:off x="4635095" y="1854055"/>
            <a:ext cx="100361" cy="379141"/>
          </a:xfrm>
          <a:custGeom>
            <a:avLst/>
            <a:gdLst>
              <a:gd name="connsiteX0" fmla="*/ 0 w 100361"/>
              <a:gd name="connsiteY0" fmla="*/ 379141 h 379141"/>
              <a:gd name="connsiteX1" fmla="*/ 22302 w 100361"/>
              <a:gd name="connsiteY1" fmla="*/ 189570 h 379141"/>
              <a:gd name="connsiteX2" fmla="*/ 100361 w 100361"/>
              <a:gd name="connsiteY2" fmla="*/ 0 h 379141"/>
            </a:gdLst>
            <a:ahLst/>
            <a:cxnLst>
              <a:cxn ang="0">
                <a:pos x="connsiteX0" y="connsiteY0"/>
              </a:cxn>
              <a:cxn ang="0">
                <a:pos x="connsiteX1" y="connsiteY1"/>
              </a:cxn>
              <a:cxn ang="0">
                <a:pos x="connsiteX2" y="connsiteY2"/>
              </a:cxn>
            </a:cxnLst>
            <a:rect l="l" t="t" r="r" b="b"/>
            <a:pathLst>
              <a:path w="100361" h="379141">
                <a:moveTo>
                  <a:pt x="0" y="379141"/>
                </a:moveTo>
                <a:cubicBezTo>
                  <a:pt x="2787" y="315950"/>
                  <a:pt x="5575" y="252760"/>
                  <a:pt x="22302" y="189570"/>
                </a:cubicBezTo>
                <a:cubicBezTo>
                  <a:pt x="39029" y="126380"/>
                  <a:pt x="69695" y="63190"/>
                  <a:pt x="100361" y="0"/>
                </a:cubicBezTo>
              </a:path>
            </a:pathLst>
          </a:custGeom>
          <a:ln w="3175">
            <a:tailEnd type="oval"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5" name="Полилиния 34"/>
          <p:cNvSpPr/>
          <p:nvPr/>
        </p:nvSpPr>
        <p:spPr>
          <a:xfrm>
            <a:off x="4367465" y="1764845"/>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tx1">
                <a:lumMod val="75000"/>
                <a:lumOff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Полилиния 35"/>
          <p:cNvSpPr/>
          <p:nvPr/>
        </p:nvSpPr>
        <p:spPr>
          <a:xfrm>
            <a:off x="4357686" y="1772039"/>
            <a:ext cx="387491" cy="103967"/>
          </a:xfrm>
          <a:custGeom>
            <a:avLst/>
            <a:gdLst>
              <a:gd name="connsiteX0" fmla="*/ 0 w 387491"/>
              <a:gd name="connsiteY0" fmla="*/ 78058 h 103967"/>
              <a:gd name="connsiteX1" fmla="*/ 89210 w 387491"/>
              <a:gd name="connsiteY1" fmla="*/ 22302 h 103967"/>
              <a:gd name="connsiteX2" fmla="*/ 189571 w 387491"/>
              <a:gd name="connsiteY2" fmla="*/ 0 h 103967"/>
              <a:gd name="connsiteX3" fmla="*/ 267630 w 387491"/>
              <a:gd name="connsiteY3" fmla="*/ 33454 h 103967"/>
              <a:gd name="connsiteX4" fmla="*/ 334537 w 387491"/>
              <a:gd name="connsiteY4" fmla="*/ 11151 h 103967"/>
              <a:gd name="connsiteX5" fmla="*/ 345688 w 387491"/>
              <a:gd name="connsiteY5" fmla="*/ 100361 h 103967"/>
              <a:gd name="connsiteX6" fmla="*/ 345688 w 387491"/>
              <a:gd name="connsiteY6" fmla="*/ 100361 h 10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91" h="103967">
                <a:moveTo>
                  <a:pt x="0" y="78058"/>
                </a:moveTo>
                <a:lnTo>
                  <a:pt x="89210" y="22302"/>
                </a:lnTo>
                <a:lnTo>
                  <a:pt x="189571" y="0"/>
                </a:lnTo>
                <a:lnTo>
                  <a:pt x="267630" y="33454"/>
                </a:lnTo>
                <a:lnTo>
                  <a:pt x="334537" y="11151"/>
                </a:lnTo>
                <a:cubicBezTo>
                  <a:pt x="357740" y="103967"/>
                  <a:pt x="387491" y="100361"/>
                  <a:pt x="345688" y="100361"/>
                </a:cubicBezTo>
                <a:lnTo>
                  <a:pt x="345688" y="100361"/>
                </a:lnTo>
              </a:path>
            </a:pathLst>
          </a:custGeom>
          <a:ln w="19050">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 name="Овал 37"/>
          <p:cNvSpPr/>
          <p:nvPr/>
        </p:nvSpPr>
        <p:spPr>
          <a:xfrm>
            <a:off x="4429124" y="1714494"/>
            <a:ext cx="214314" cy="142876"/>
          </a:xfrm>
          <a:prstGeom prst="ellipse">
            <a:avLst/>
          </a:prstGeom>
          <a:solidFill>
            <a:schemeClr val="bg1">
              <a:alpha val="46000"/>
            </a:schemeClr>
          </a:solidFill>
          <a:ln>
            <a:noFill/>
          </a:ln>
          <a:effectLst>
            <a:glow rad="228600">
              <a:srgbClr val="FFFF00">
                <a:alpha val="4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Арка 38"/>
          <p:cNvSpPr/>
          <p:nvPr/>
        </p:nvSpPr>
        <p:spPr>
          <a:xfrm>
            <a:off x="4286248" y="2304634"/>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a:off x="4286248" y="2376072"/>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a:off x="4286248" y="2447510"/>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2" name="Арка 41"/>
          <p:cNvSpPr/>
          <p:nvPr/>
        </p:nvSpPr>
        <p:spPr>
          <a:xfrm>
            <a:off x="4286248" y="2518948"/>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a:off x="4286248" y="2590386"/>
            <a:ext cx="571504" cy="571504"/>
          </a:xfrm>
          <a:prstGeom prst="blockArc">
            <a:avLst>
              <a:gd name="adj1" fmla="val 10800000"/>
              <a:gd name="adj2" fmla="val 0"/>
              <a:gd name="adj3" fmla="val 4048"/>
            </a:avLst>
          </a:prstGeom>
          <a:solidFill>
            <a:schemeClr val="bg1">
              <a:lumMod val="50000"/>
            </a:schemeClr>
          </a:solidFill>
          <a:ln>
            <a:noFill/>
          </a:ln>
          <a:scene3d>
            <a:camera prst="orthographicFront">
              <a:rot lat="4200000" lon="10799999" rev="10800000"/>
            </a:camera>
            <a:lightRig rig="freezing" dir="t">
              <a:rot lat="0" lon="0" rev="19800000"/>
            </a:lightRig>
          </a:scene3d>
          <a:sp3d prstMaterial="dkEdge">
            <a:bevelT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0" name="Арка 59"/>
          <p:cNvSpPr/>
          <p:nvPr/>
        </p:nvSpPr>
        <p:spPr>
          <a:xfrm>
            <a:off x="4143372" y="1876006"/>
            <a:ext cx="857256" cy="857256"/>
          </a:xfrm>
          <a:prstGeom prst="blockArc">
            <a:avLst>
              <a:gd name="adj1" fmla="val 21257953"/>
              <a:gd name="adj2" fmla="val 10515819"/>
              <a:gd name="adj3" fmla="val 15888"/>
            </a:avLst>
          </a:prstGeom>
          <a:solidFill>
            <a:schemeClr val="bg2">
              <a:lumMod val="25000"/>
            </a:schemeClr>
          </a:solidFill>
          <a:ln>
            <a:noFill/>
          </a:ln>
          <a:effectLst>
            <a:outerShdw blurRad="368300" dir="5100000" sx="115000" sy="115000" algn="t" rotWithShape="0">
              <a:prstClr val="black">
                <a:alpha val="34000"/>
              </a:prstClr>
            </a:outerShdw>
          </a:effectLst>
          <a:scene3d>
            <a:camera prst="orthographicFront">
              <a:rot lat="17699977" lon="0" rev="0"/>
            </a:camera>
            <a:lightRig rig="chilly" dir="t">
              <a:rot lat="0" lon="0" rev="18000000"/>
            </a:lightRig>
          </a:scene3d>
          <a:sp3d extrusionH="127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1" name="Полилиния 50"/>
          <p:cNvSpPr/>
          <p:nvPr/>
        </p:nvSpPr>
        <p:spPr>
          <a:xfrm>
            <a:off x="5073805" y="2631619"/>
            <a:ext cx="2713464" cy="1221058"/>
          </a:xfrm>
          <a:custGeom>
            <a:avLst/>
            <a:gdLst>
              <a:gd name="connsiteX0" fmla="*/ 0 w 2713464"/>
              <a:gd name="connsiteY0" fmla="*/ 656063 h 1221058"/>
              <a:gd name="connsiteX1" fmla="*/ 100361 w 2713464"/>
              <a:gd name="connsiteY1" fmla="*/ 499946 h 1221058"/>
              <a:gd name="connsiteX2" fmla="*/ 278780 w 2713464"/>
              <a:gd name="connsiteY2" fmla="*/ 622610 h 1221058"/>
              <a:gd name="connsiteX3" fmla="*/ 490654 w 2713464"/>
              <a:gd name="connsiteY3" fmla="*/ 1124414 h 1221058"/>
              <a:gd name="connsiteX4" fmla="*/ 724829 w 2713464"/>
              <a:gd name="connsiteY4" fmla="*/ 1202473 h 1221058"/>
              <a:gd name="connsiteX5" fmla="*/ 1226634 w 2713464"/>
              <a:gd name="connsiteY5" fmla="*/ 1057507 h 1221058"/>
              <a:gd name="connsiteX6" fmla="*/ 2118732 w 2713464"/>
              <a:gd name="connsiteY6" fmla="*/ 1135566 h 1221058"/>
              <a:gd name="connsiteX7" fmla="*/ 2419815 w 2713464"/>
              <a:gd name="connsiteY7" fmla="*/ 1113263 h 1221058"/>
              <a:gd name="connsiteX8" fmla="*/ 2676293 w 2713464"/>
              <a:gd name="connsiteY8" fmla="*/ 945995 h 1221058"/>
              <a:gd name="connsiteX9" fmla="*/ 2642839 w 2713464"/>
              <a:gd name="connsiteY9" fmla="*/ 700668 h 1221058"/>
              <a:gd name="connsiteX10" fmla="*/ 2397512 w 2713464"/>
              <a:gd name="connsiteY10" fmla="*/ 388434 h 1221058"/>
              <a:gd name="connsiteX11" fmla="*/ 2352907 w 2713464"/>
              <a:gd name="connsiteY11" fmla="*/ 53897 h 1221058"/>
              <a:gd name="connsiteX12" fmla="*/ 2185639 w 2713464"/>
              <a:gd name="connsiteY12" fmla="*/ 65049 h 1221058"/>
              <a:gd name="connsiteX13" fmla="*/ 2174488 w 2713464"/>
              <a:gd name="connsiteY13" fmla="*/ 187712 h 12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3464" h="1221058">
                <a:moveTo>
                  <a:pt x="0" y="656063"/>
                </a:moveTo>
                <a:cubicBezTo>
                  <a:pt x="26949" y="580792"/>
                  <a:pt x="53898" y="505521"/>
                  <a:pt x="100361" y="499946"/>
                </a:cubicBezTo>
                <a:cubicBezTo>
                  <a:pt x="146824" y="494371"/>
                  <a:pt x="213731" y="518532"/>
                  <a:pt x="278780" y="622610"/>
                </a:cubicBezTo>
                <a:cubicBezTo>
                  <a:pt x="343829" y="726688"/>
                  <a:pt x="416313" y="1027770"/>
                  <a:pt x="490654" y="1124414"/>
                </a:cubicBezTo>
                <a:cubicBezTo>
                  <a:pt x="564995" y="1221058"/>
                  <a:pt x="602166" y="1213624"/>
                  <a:pt x="724829" y="1202473"/>
                </a:cubicBezTo>
                <a:cubicBezTo>
                  <a:pt x="847492" y="1191322"/>
                  <a:pt x="994317" y="1068658"/>
                  <a:pt x="1226634" y="1057507"/>
                </a:cubicBezTo>
                <a:cubicBezTo>
                  <a:pt x="1458951" y="1046356"/>
                  <a:pt x="1919869" y="1126273"/>
                  <a:pt x="2118732" y="1135566"/>
                </a:cubicBezTo>
                <a:cubicBezTo>
                  <a:pt x="2317595" y="1144859"/>
                  <a:pt x="2326888" y="1144858"/>
                  <a:pt x="2419815" y="1113263"/>
                </a:cubicBezTo>
                <a:cubicBezTo>
                  <a:pt x="2512742" y="1081668"/>
                  <a:pt x="2639122" y="1014761"/>
                  <a:pt x="2676293" y="945995"/>
                </a:cubicBezTo>
                <a:cubicBezTo>
                  <a:pt x="2713464" y="877229"/>
                  <a:pt x="2689302" y="793595"/>
                  <a:pt x="2642839" y="700668"/>
                </a:cubicBezTo>
                <a:cubicBezTo>
                  <a:pt x="2596376" y="607741"/>
                  <a:pt x="2445834" y="496229"/>
                  <a:pt x="2397512" y="388434"/>
                </a:cubicBezTo>
                <a:cubicBezTo>
                  <a:pt x="2349190" y="280639"/>
                  <a:pt x="2388219" y="107795"/>
                  <a:pt x="2352907" y="53897"/>
                </a:cubicBezTo>
                <a:cubicBezTo>
                  <a:pt x="2317595" y="0"/>
                  <a:pt x="2215375" y="42747"/>
                  <a:pt x="2185639" y="65049"/>
                </a:cubicBezTo>
                <a:cubicBezTo>
                  <a:pt x="2155903" y="87351"/>
                  <a:pt x="2165195" y="137531"/>
                  <a:pt x="2174488" y="187712"/>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4" name="TextBox 53"/>
          <p:cNvSpPr txBox="1"/>
          <p:nvPr/>
        </p:nvSpPr>
        <p:spPr>
          <a:xfrm>
            <a:off x="4214810" y="3733394"/>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5  </a:t>
            </a:r>
            <a:r>
              <a:rPr lang="ru-RU" sz="1600" dirty="0" smtClean="0">
                <a:solidFill>
                  <a:schemeClr val="bg1">
                    <a:lumMod val="50000"/>
                  </a:schemeClr>
                </a:solidFill>
                <a:effectLst>
                  <a:outerShdw blurRad="38100" dist="38100" dir="2700000" algn="tl">
                    <a:srgbClr val="000000">
                      <a:alpha val="43137"/>
                    </a:srgbClr>
                  </a:outerShdw>
                </a:effectLst>
              </a:rPr>
              <a:t>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5" name="TextBox 54"/>
          <p:cNvSpPr txBox="1"/>
          <p:nvPr/>
        </p:nvSpPr>
        <p:spPr>
          <a:xfrm>
            <a:off x="6357950" y="3233328"/>
            <a:ext cx="714380" cy="338554"/>
          </a:xfrm>
          <a:prstGeom prst="rect">
            <a:avLst/>
          </a:prstGeom>
          <a:noFill/>
        </p:spPr>
        <p:txBody>
          <a:bodyPr wrap="square" rtlCol="0">
            <a:spAutoFit/>
            <a:scene3d>
              <a:camera prst="perspectiveContrastingLeftFacing"/>
              <a:lightRig rig="threePt" dir="t"/>
            </a:scene3d>
          </a:bodyPr>
          <a:lstStyle/>
          <a:p>
            <a:r>
              <a:rPr lang="ru-RU" sz="1600" b="1" dirty="0" smtClean="0">
                <a:solidFill>
                  <a:schemeClr val="bg1">
                    <a:lumMod val="50000"/>
                  </a:schemeClr>
                </a:solidFill>
                <a:effectLst>
                  <a:outerShdw blurRad="38100" dist="38100" dir="2700000" algn="tl">
                    <a:srgbClr val="000000">
                      <a:alpha val="43137"/>
                    </a:srgbClr>
                  </a:outerShdw>
                </a:effectLst>
              </a:rPr>
              <a:t>1</a:t>
            </a:r>
            <a:r>
              <a:rPr lang="ru-RU" sz="1600" dirty="0" smtClean="0">
                <a:solidFill>
                  <a:schemeClr val="bg1">
                    <a:lumMod val="50000"/>
                  </a:schemeClr>
                </a:solidFill>
                <a:effectLst>
                  <a:outerShdw blurRad="38100" dist="38100" dir="2700000" algn="tl">
                    <a:srgbClr val="000000">
                      <a:alpha val="43137"/>
                    </a:srgbClr>
                  </a:outerShdw>
                </a:effectLst>
              </a:rPr>
              <a:t>  Ом</a:t>
            </a:r>
            <a:endParaRPr lang="ru-RU" sz="1600" dirty="0">
              <a:solidFill>
                <a:schemeClr val="bg1">
                  <a:lumMod val="50000"/>
                </a:schemeClr>
              </a:solidFill>
              <a:effectLst>
                <a:outerShdw blurRad="38100" dist="38100" dir="2700000" algn="tl">
                  <a:srgbClr val="000000">
                    <a:alpha val="43137"/>
                  </a:srgbClr>
                </a:outerShdw>
              </a:effectLst>
            </a:endParaRPr>
          </a:p>
        </p:txBody>
      </p:sp>
      <p:sp>
        <p:nvSpPr>
          <p:cNvPr id="56" name="Скругленный прямоугольник 55"/>
          <p:cNvSpPr/>
          <p:nvPr/>
        </p:nvSpPr>
        <p:spPr>
          <a:xfrm>
            <a:off x="1643042" y="2786064"/>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1643042" y="3357568"/>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58" name="Скругленный прямоугольник 57"/>
          <p:cNvSpPr/>
          <p:nvPr/>
        </p:nvSpPr>
        <p:spPr>
          <a:xfrm rot="20130831">
            <a:off x="1486688" y="3987032"/>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кругленный прямоугольник 62"/>
          <p:cNvSpPr/>
          <p:nvPr/>
        </p:nvSpPr>
        <p:spPr>
          <a:xfrm rot="20130831">
            <a:off x="2585213" y="4129909"/>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2214545" y="3857634"/>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A</a:t>
            </a:r>
            <a:endParaRPr lang="ru-RU" sz="2400" dirty="0">
              <a:solidFill>
                <a:schemeClr val="bg1"/>
              </a:solidFill>
            </a:endParaRPr>
          </a:p>
        </p:txBody>
      </p:sp>
      <p:sp>
        <p:nvSpPr>
          <p:cNvPr id="66" name="Полилиния 65"/>
          <p:cNvSpPr/>
          <p:nvPr/>
        </p:nvSpPr>
        <p:spPr>
          <a:xfrm>
            <a:off x="2572215" y="2929054"/>
            <a:ext cx="1535151" cy="1709853"/>
          </a:xfrm>
          <a:custGeom>
            <a:avLst/>
            <a:gdLst>
              <a:gd name="connsiteX0" fmla="*/ 193287 w 1535151"/>
              <a:gd name="connsiteY0" fmla="*/ 1397619 h 1709853"/>
              <a:gd name="connsiteX1" fmla="*/ 70624 w 1535151"/>
              <a:gd name="connsiteY1" fmla="*/ 1486829 h 1709853"/>
              <a:gd name="connsiteX2" fmla="*/ 59473 w 1535151"/>
              <a:gd name="connsiteY2" fmla="*/ 1609492 h 1709853"/>
              <a:gd name="connsiteX3" fmla="*/ 427463 w 1535151"/>
              <a:gd name="connsiteY3" fmla="*/ 1698702 h 1709853"/>
              <a:gd name="connsiteX4" fmla="*/ 1152292 w 1535151"/>
              <a:gd name="connsiteY4" fmla="*/ 1654097 h 1709853"/>
              <a:gd name="connsiteX5" fmla="*/ 1375317 w 1535151"/>
              <a:gd name="connsiteY5" fmla="*/ 1364166 h 1709853"/>
              <a:gd name="connsiteX6" fmla="*/ 1308409 w 1535151"/>
              <a:gd name="connsiteY6" fmla="*/ 929268 h 1709853"/>
              <a:gd name="connsiteX7" fmla="*/ 1174595 w 1535151"/>
              <a:gd name="connsiteY7" fmla="*/ 327102 h 1709853"/>
              <a:gd name="connsiteX8" fmla="*/ 1297258 w 1535151"/>
              <a:gd name="connsiteY8" fmla="*/ 48322 h 1709853"/>
              <a:gd name="connsiteX9" fmla="*/ 1497980 w 1535151"/>
              <a:gd name="connsiteY9" fmla="*/ 37170 h 1709853"/>
              <a:gd name="connsiteX10" fmla="*/ 1520283 w 1535151"/>
              <a:gd name="connsiteY10" fmla="*/ 215590 h 170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5151" h="1709853">
                <a:moveTo>
                  <a:pt x="193287" y="1397619"/>
                </a:moveTo>
                <a:cubicBezTo>
                  <a:pt x="143106" y="1424568"/>
                  <a:pt x="92926" y="1451517"/>
                  <a:pt x="70624" y="1486829"/>
                </a:cubicBezTo>
                <a:cubicBezTo>
                  <a:pt x="48322" y="1522141"/>
                  <a:pt x="0" y="1574180"/>
                  <a:pt x="59473" y="1609492"/>
                </a:cubicBezTo>
                <a:cubicBezTo>
                  <a:pt x="118946" y="1644804"/>
                  <a:pt x="245327" y="1691268"/>
                  <a:pt x="427463" y="1698702"/>
                </a:cubicBezTo>
                <a:cubicBezTo>
                  <a:pt x="609599" y="1706136"/>
                  <a:pt x="994316" y="1709853"/>
                  <a:pt x="1152292" y="1654097"/>
                </a:cubicBezTo>
                <a:cubicBezTo>
                  <a:pt x="1310268" y="1598341"/>
                  <a:pt x="1349298" y="1484971"/>
                  <a:pt x="1375317" y="1364166"/>
                </a:cubicBezTo>
                <a:cubicBezTo>
                  <a:pt x="1401336" y="1243361"/>
                  <a:pt x="1341863" y="1102112"/>
                  <a:pt x="1308409" y="929268"/>
                </a:cubicBezTo>
                <a:cubicBezTo>
                  <a:pt x="1274955" y="756424"/>
                  <a:pt x="1176454" y="473926"/>
                  <a:pt x="1174595" y="327102"/>
                </a:cubicBezTo>
                <a:cubicBezTo>
                  <a:pt x="1172737" y="180278"/>
                  <a:pt x="1243361" y="96644"/>
                  <a:pt x="1297258" y="48322"/>
                </a:cubicBezTo>
                <a:cubicBezTo>
                  <a:pt x="1351156" y="0"/>
                  <a:pt x="1460809" y="9292"/>
                  <a:pt x="1497980" y="37170"/>
                </a:cubicBezTo>
                <a:cubicBezTo>
                  <a:pt x="1535151" y="65048"/>
                  <a:pt x="1527717" y="140319"/>
                  <a:pt x="1520283" y="21559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7" name="Прямоугольник 66"/>
          <p:cNvSpPr/>
          <p:nvPr/>
        </p:nvSpPr>
        <p:spPr>
          <a:xfrm>
            <a:off x="1643042" y="3357568"/>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0,75</a:t>
            </a:r>
            <a:r>
              <a:rPr lang="ru-RU" sz="2400" dirty="0" smtClean="0">
                <a:solidFill>
                  <a:srgbClr val="FF0000"/>
                </a:solidFill>
              </a:rPr>
              <a:t> </a:t>
            </a:r>
            <a:r>
              <a:rPr lang="ru-RU" sz="2400" dirty="0" smtClean="0"/>
              <a:t> </a:t>
            </a:r>
            <a:endParaRPr lang="ru-RU" sz="2400" dirty="0"/>
          </a:p>
        </p:txBody>
      </p:sp>
      <p:sp>
        <p:nvSpPr>
          <p:cNvPr id="68" name="Овал 67"/>
          <p:cNvSpPr/>
          <p:nvPr/>
        </p:nvSpPr>
        <p:spPr>
          <a:xfrm>
            <a:off x="2214546" y="3929072"/>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кругленный прямоугольник 68"/>
          <p:cNvSpPr/>
          <p:nvPr/>
        </p:nvSpPr>
        <p:spPr>
          <a:xfrm>
            <a:off x="4714877" y="3384522"/>
            <a:ext cx="1928826" cy="714380"/>
          </a:xfrm>
          <a:prstGeom prst="roundRect">
            <a:avLst/>
          </a:prstGeom>
          <a:solidFill>
            <a:schemeClr val="bg1">
              <a:lumMod val="50000"/>
            </a:schemeClr>
          </a:solidFill>
          <a:ln>
            <a:noFill/>
          </a:ln>
          <a:effectLst/>
          <a:scene3d>
            <a:camera prst="orthographicFront">
              <a:rot lat="18000000" lon="3422659" rev="18031778"/>
            </a:camera>
            <a:lightRig rig="soft" dir="t"/>
          </a:scene3d>
          <a:sp3d extrusionH="1016000"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4714877" y="3956026"/>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0,00</a:t>
            </a:r>
            <a:r>
              <a:rPr lang="ru-RU" sz="2400" dirty="0" smtClean="0">
                <a:solidFill>
                  <a:srgbClr val="FF0000"/>
                </a:solidFill>
              </a:rPr>
              <a:t> </a:t>
            </a:r>
            <a:r>
              <a:rPr lang="ru-RU" sz="2400" dirty="0" smtClean="0"/>
              <a:t> </a:t>
            </a:r>
            <a:endParaRPr lang="ru-RU" sz="2400" dirty="0"/>
          </a:p>
        </p:txBody>
      </p:sp>
      <p:sp>
        <p:nvSpPr>
          <p:cNvPr id="71" name="Скругленный прямоугольник 70"/>
          <p:cNvSpPr/>
          <p:nvPr/>
        </p:nvSpPr>
        <p:spPr>
          <a:xfrm rot="20130831">
            <a:off x="4558523" y="4585490"/>
            <a:ext cx="357190" cy="357190"/>
          </a:xfrm>
          <a:prstGeom prst="roundRect">
            <a:avLst>
              <a:gd name="adj" fmla="val 50000"/>
            </a:avLst>
          </a:prstGeom>
          <a:solidFill>
            <a:srgbClr val="C00000"/>
          </a:solidFill>
          <a:ln>
            <a:noFill/>
          </a:ln>
          <a:effectLst/>
          <a:scene3d>
            <a:camera prst="orthographicFront">
              <a:rot lat="21350542" lon="2707474" rev="357652"/>
            </a:camera>
            <a:lightRig rig="threePt" dir="t">
              <a:rot lat="0" lon="0" rev="186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Скругленный прямоугольник 71"/>
          <p:cNvSpPr/>
          <p:nvPr/>
        </p:nvSpPr>
        <p:spPr>
          <a:xfrm rot="20130831">
            <a:off x="5657048" y="4728367"/>
            <a:ext cx="357190" cy="357190"/>
          </a:xfrm>
          <a:prstGeom prst="roundRect">
            <a:avLst>
              <a:gd name="adj" fmla="val 50000"/>
            </a:avLst>
          </a:prstGeom>
          <a:solidFill>
            <a:schemeClr val="bg2">
              <a:lumMod val="25000"/>
            </a:schemeClr>
          </a:solidFill>
          <a:ln>
            <a:noFill/>
          </a:ln>
          <a:effectLst/>
          <a:scene3d>
            <a:camera prst="orthographicFront">
              <a:rot lat="21350542" lon="2707474" rev="357652"/>
            </a:camera>
            <a:lightRig rig="morning" dir="t">
              <a:rot lat="0" lon="0" rev="19800000"/>
            </a:lightRig>
          </a:scene3d>
          <a:sp3d prstMaterial="dkEdge">
            <a:bevelT w="101600" h="374650" prst="slope"/>
            <a:bevelB w="171450" h="12065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TextBox 72"/>
          <p:cNvSpPr txBox="1"/>
          <p:nvPr/>
        </p:nvSpPr>
        <p:spPr>
          <a:xfrm>
            <a:off x="5286380" y="4456092"/>
            <a:ext cx="571504" cy="461665"/>
          </a:xfrm>
          <a:prstGeom prst="rect">
            <a:avLst/>
          </a:prstGeom>
          <a:noFill/>
        </p:spPr>
        <p:txBody>
          <a:bodyPr wrap="square" rtlCol="0">
            <a:spAutoFit/>
            <a:scene3d>
              <a:camera prst="isometricOffAxis2Left"/>
              <a:lightRig rig="threePt" dir="t"/>
            </a:scene3d>
          </a:bodyPr>
          <a:lstStyle/>
          <a:p>
            <a:r>
              <a:rPr lang="en-US" sz="2400" dirty="0" smtClean="0">
                <a:solidFill>
                  <a:schemeClr val="bg1"/>
                </a:solidFill>
              </a:rPr>
              <a:t>V</a:t>
            </a:r>
            <a:endParaRPr lang="ru-RU" sz="2400" dirty="0">
              <a:solidFill>
                <a:schemeClr val="bg1"/>
              </a:solidFill>
            </a:endParaRPr>
          </a:p>
        </p:txBody>
      </p:sp>
      <p:sp>
        <p:nvSpPr>
          <p:cNvPr id="74" name="Прямоугольник 73"/>
          <p:cNvSpPr/>
          <p:nvPr/>
        </p:nvSpPr>
        <p:spPr>
          <a:xfrm>
            <a:off x="4714877" y="3956026"/>
            <a:ext cx="1571636" cy="571504"/>
          </a:xfrm>
          <a:prstGeom prst="rect">
            <a:avLst/>
          </a:prstGeom>
          <a:solidFill>
            <a:schemeClr val="tx1"/>
          </a:solidFill>
          <a:ln>
            <a:noFill/>
          </a:ln>
          <a:scene3d>
            <a:camera prst="orthographicFront">
              <a:rot lat="840000" lon="1504863" rev="0"/>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effectLst>
                  <a:glow rad="228600">
                    <a:schemeClr val="accent2">
                      <a:satMod val="175000"/>
                      <a:alpha val="40000"/>
                    </a:schemeClr>
                  </a:glow>
                </a:effectLst>
                <a:latin typeface="DigifaceWide" pitchFamily="2" charset="0"/>
              </a:rPr>
              <a:t>3,75</a:t>
            </a:r>
            <a:r>
              <a:rPr lang="ru-RU" sz="2400" dirty="0" smtClean="0">
                <a:solidFill>
                  <a:srgbClr val="FF0000"/>
                </a:solidFill>
              </a:rPr>
              <a:t> </a:t>
            </a:r>
            <a:r>
              <a:rPr lang="ru-RU" sz="2400" dirty="0" smtClean="0"/>
              <a:t> </a:t>
            </a:r>
            <a:endParaRPr lang="ru-RU" sz="2400" dirty="0"/>
          </a:p>
        </p:txBody>
      </p:sp>
      <p:sp>
        <p:nvSpPr>
          <p:cNvPr id="75" name="Овал 74"/>
          <p:cNvSpPr/>
          <p:nvPr/>
        </p:nvSpPr>
        <p:spPr>
          <a:xfrm>
            <a:off x="5286380" y="4527530"/>
            <a:ext cx="357190" cy="357190"/>
          </a:xfrm>
          <a:prstGeom prst="ellipse">
            <a:avLst/>
          </a:prstGeom>
          <a:solidFill>
            <a:schemeClr val="tx1">
              <a:lumMod val="85000"/>
              <a:lumOff val="15000"/>
            </a:schemeClr>
          </a:solidFill>
          <a:ln>
            <a:noFill/>
          </a:ln>
          <a:scene3d>
            <a:camera prst="orthographicFront">
              <a:rot lat="0" lon="1500000" rev="0"/>
            </a:camera>
            <a:lightRig rig="threePt" dir="t"/>
          </a:scene3d>
          <a:sp3d prstMaterial="clear">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олилиния 82"/>
          <p:cNvSpPr/>
          <p:nvPr/>
        </p:nvSpPr>
        <p:spPr>
          <a:xfrm>
            <a:off x="3886200" y="2971800"/>
            <a:ext cx="875371" cy="1975624"/>
          </a:xfrm>
          <a:custGeom>
            <a:avLst/>
            <a:gdLst>
              <a:gd name="connsiteX0" fmla="*/ 875371 w 875371"/>
              <a:gd name="connsiteY0" fmla="*/ 1756317 h 1975624"/>
              <a:gd name="connsiteX1" fmla="*/ 663498 w 875371"/>
              <a:gd name="connsiteY1" fmla="*/ 1856678 h 1975624"/>
              <a:gd name="connsiteX2" fmla="*/ 551985 w 875371"/>
              <a:gd name="connsiteY2" fmla="*/ 1957039 h 1975624"/>
              <a:gd name="connsiteX3" fmla="*/ 295507 w 875371"/>
              <a:gd name="connsiteY3" fmla="*/ 1912434 h 1975624"/>
              <a:gd name="connsiteX4" fmla="*/ 161693 w 875371"/>
              <a:gd name="connsiteY4" fmla="*/ 1577898 h 1975624"/>
              <a:gd name="connsiteX5" fmla="*/ 239751 w 875371"/>
              <a:gd name="connsiteY5" fmla="*/ 1165302 h 1975624"/>
              <a:gd name="connsiteX6" fmla="*/ 183995 w 875371"/>
              <a:gd name="connsiteY6" fmla="*/ 864220 h 1975624"/>
              <a:gd name="connsiteX7" fmla="*/ 27878 w 875371"/>
              <a:gd name="connsiteY7" fmla="*/ 551985 h 1975624"/>
              <a:gd name="connsiteX8" fmla="*/ 16727 w 875371"/>
              <a:gd name="connsiteY8" fmla="*/ 262054 h 1975624"/>
              <a:gd name="connsiteX9" fmla="*/ 39029 w 875371"/>
              <a:gd name="connsiteY9" fmla="*/ 50180 h 1975624"/>
              <a:gd name="connsiteX10" fmla="*/ 128239 w 875371"/>
              <a:gd name="connsiteY10" fmla="*/ 16727 h 1975624"/>
              <a:gd name="connsiteX11" fmla="*/ 206298 w 875371"/>
              <a:gd name="connsiteY11" fmla="*/ 27878 h 1975624"/>
              <a:gd name="connsiteX12" fmla="*/ 228600 w 875371"/>
              <a:gd name="connsiteY12" fmla="*/ 183995 h 197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371" h="1975624">
                <a:moveTo>
                  <a:pt x="875371" y="1756317"/>
                </a:moveTo>
                <a:cubicBezTo>
                  <a:pt x="796383" y="1789770"/>
                  <a:pt x="717396" y="1823224"/>
                  <a:pt x="663498" y="1856678"/>
                </a:cubicBezTo>
                <a:cubicBezTo>
                  <a:pt x="609600" y="1890132"/>
                  <a:pt x="613317" y="1947746"/>
                  <a:pt x="551985" y="1957039"/>
                </a:cubicBezTo>
                <a:cubicBezTo>
                  <a:pt x="490653" y="1966332"/>
                  <a:pt x="360556" y="1975624"/>
                  <a:pt x="295507" y="1912434"/>
                </a:cubicBezTo>
                <a:cubicBezTo>
                  <a:pt x="230458" y="1849244"/>
                  <a:pt x="170986" y="1702420"/>
                  <a:pt x="161693" y="1577898"/>
                </a:cubicBezTo>
                <a:cubicBezTo>
                  <a:pt x="152400" y="1453376"/>
                  <a:pt x="236034" y="1284248"/>
                  <a:pt x="239751" y="1165302"/>
                </a:cubicBezTo>
                <a:cubicBezTo>
                  <a:pt x="243468" y="1046356"/>
                  <a:pt x="219307" y="966439"/>
                  <a:pt x="183995" y="864220"/>
                </a:cubicBezTo>
                <a:cubicBezTo>
                  <a:pt x="148683" y="762001"/>
                  <a:pt x="55756" y="652346"/>
                  <a:pt x="27878" y="551985"/>
                </a:cubicBezTo>
                <a:cubicBezTo>
                  <a:pt x="0" y="451624"/>
                  <a:pt x="14869" y="345688"/>
                  <a:pt x="16727" y="262054"/>
                </a:cubicBezTo>
                <a:cubicBezTo>
                  <a:pt x="18585" y="178420"/>
                  <a:pt x="20444" y="91068"/>
                  <a:pt x="39029" y="50180"/>
                </a:cubicBezTo>
                <a:cubicBezTo>
                  <a:pt x="57614" y="9292"/>
                  <a:pt x="100361" y="20444"/>
                  <a:pt x="128239" y="16727"/>
                </a:cubicBezTo>
                <a:cubicBezTo>
                  <a:pt x="156117" y="13010"/>
                  <a:pt x="189571" y="0"/>
                  <a:pt x="206298" y="27878"/>
                </a:cubicBezTo>
                <a:cubicBezTo>
                  <a:pt x="223025" y="55756"/>
                  <a:pt x="228600" y="183995"/>
                  <a:pt x="228600" y="183995"/>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Полилиния 83"/>
          <p:cNvSpPr/>
          <p:nvPr/>
        </p:nvSpPr>
        <p:spPr>
          <a:xfrm>
            <a:off x="5051502" y="3135351"/>
            <a:ext cx="2168913" cy="2010937"/>
          </a:xfrm>
          <a:custGeom>
            <a:avLst/>
            <a:gdLst>
              <a:gd name="connsiteX0" fmla="*/ 769435 w 2168913"/>
              <a:gd name="connsiteY0" fmla="*/ 1760034 h 2010937"/>
              <a:gd name="connsiteX1" fmla="*/ 791737 w 2168913"/>
              <a:gd name="connsiteY1" fmla="*/ 1905000 h 2010937"/>
              <a:gd name="connsiteX2" fmla="*/ 992459 w 2168913"/>
              <a:gd name="connsiteY2" fmla="*/ 1971908 h 2010937"/>
              <a:gd name="connsiteX3" fmla="*/ 1505415 w 2168913"/>
              <a:gd name="connsiteY3" fmla="*/ 1949605 h 2010937"/>
              <a:gd name="connsiteX4" fmla="*/ 2107581 w 2168913"/>
              <a:gd name="connsiteY4" fmla="*/ 1603917 h 2010937"/>
              <a:gd name="connsiteX5" fmla="*/ 1873405 w 2168913"/>
              <a:gd name="connsiteY5" fmla="*/ 1224776 h 2010937"/>
              <a:gd name="connsiteX6" fmla="*/ 1951464 w 2168913"/>
              <a:gd name="connsiteY6" fmla="*/ 689517 h 2010937"/>
              <a:gd name="connsiteX7" fmla="*/ 1605776 w 2168913"/>
              <a:gd name="connsiteY7" fmla="*/ 466493 h 2010937"/>
              <a:gd name="connsiteX8" fmla="*/ 947854 w 2168913"/>
              <a:gd name="connsiteY8" fmla="*/ 455342 h 2010937"/>
              <a:gd name="connsiteX9" fmla="*/ 401444 w 2168913"/>
              <a:gd name="connsiteY9" fmla="*/ 410737 h 2010937"/>
              <a:gd name="connsiteX10" fmla="*/ 245327 w 2168913"/>
              <a:gd name="connsiteY10" fmla="*/ 198864 h 2010937"/>
              <a:gd name="connsiteX11" fmla="*/ 144966 w 2168913"/>
              <a:gd name="connsiteY11" fmla="*/ 9293 h 2010937"/>
              <a:gd name="connsiteX12" fmla="*/ 0 w 2168913"/>
              <a:gd name="connsiteY12" fmla="*/ 143108 h 201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8913" h="2010937">
                <a:moveTo>
                  <a:pt x="769435" y="1760034"/>
                </a:moveTo>
                <a:cubicBezTo>
                  <a:pt x="762000" y="1814861"/>
                  <a:pt x="754566" y="1869688"/>
                  <a:pt x="791737" y="1905000"/>
                </a:cubicBezTo>
                <a:cubicBezTo>
                  <a:pt x="828908" y="1940312"/>
                  <a:pt x="873513" y="1964474"/>
                  <a:pt x="992459" y="1971908"/>
                </a:cubicBezTo>
                <a:cubicBezTo>
                  <a:pt x="1111405" y="1979342"/>
                  <a:pt x="1319561" y="2010937"/>
                  <a:pt x="1505415" y="1949605"/>
                </a:cubicBezTo>
                <a:cubicBezTo>
                  <a:pt x="1691269" y="1888273"/>
                  <a:pt x="2046249" y="1724722"/>
                  <a:pt x="2107581" y="1603917"/>
                </a:cubicBezTo>
                <a:cubicBezTo>
                  <a:pt x="2168913" y="1483112"/>
                  <a:pt x="1899424" y="1377176"/>
                  <a:pt x="1873405" y="1224776"/>
                </a:cubicBezTo>
                <a:cubicBezTo>
                  <a:pt x="1847386" y="1072376"/>
                  <a:pt x="1996069" y="815897"/>
                  <a:pt x="1951464" y="689517"/>
                </a:cubicBezTo>
                <a:cubicBezTo>
                  <a:pt x="1906859" y="563137"/>
                  <a:pt x="1773044" y="505522"/>
                  <a:pt x="1605776" y="466493"/>
                </a:cubicBezTo>
                <a:cubicBezTo>
                  <a:pt x="1438508" y="427464"/>
                  <a:pt x="1148576" y="464635"/>
                  <a:pt x="947854" y="455342"/>
                </a:cubicBezTo>
                <a:cubicBezTo>
                  <a:pt x="747132" y="446049"/>
                  <a:pt x="518532" y="453483"/>
                  <a:pt x="401444" y="410737"/>
                </a:cubicBezTo>
                <a:cubicBezTo>
                  <a:pt x="284356" y="367991"/>
                  <a:pt x="288073" y="265771"/>
                  <a:pt x="245327" y="198864"/>
                </a:cubicBezTo>
                <a:cubicBezTo>
                  <a:pt x="202581" y="131957"/>
                  <a:pt x="185854" y="18586"/>
                  <a:pt x="144966" y="9293"/>
                </a:cubicBezTo>
                <a:cubicBezTo>
                  <a:pt x="104078" y="0"/>
                  <a:pt x="52039" y="71554"/>
                  <a:pt x="0" y="143108"/>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5" name="Полилиния 84"/>
          <p:cNvSpPr/>
          <p:nvPr/>
        </p:nvSpPr>
        <p:spPr>
          <a:xfrm>
            <a:off x="7225990" y="2408663"/>
            <a:ext cx="1304693" cy="791737"/>
          </a:xfrm>
          <a:custGeom>
            <a:avLst/>
            <a:gdLst>
              <a:gd name="connsiteX0" fmla="*/ 0 w 1304693"/>
              <a:gd name="connsiteY0" fmla="*/ 367991 h 791737"/>
              <a:gd name="connsiteX1" fmla="*/ 33454 w 1304693"/>
              <a:gd name="connsiteY1" fmla="*/ 223025 h 791737"/>
              <a:gd name="connsiteX2" fmla="*/ 111512 w 1304693"/>
              <a:gd name="connsiteY2" fmla="*/ 211874 h 791737"/>
              <a:gd name="connsiteX3" fmla="*/ 256478 w 1304693"/>
              <a:gd name="connsiteY3" fmla="*/ 312235 h 791737"/>
              <a:gd name="connsiteX4" fmla="*/ 256478 w 1304693"/>
              <a:gd name="connsiteY4" fmla="*/ 524108 h 791737"/>
              <a:gd name="connsiteX5" fmla="*/ 401444 w 1304693"/>
              <a:gd name="connsiteY5" fmla="*/ 758283 h 791737"/>
              <a:gd name="connsiteX6" fmla="*/ 713678 w 1304693"/>
              <a:gd name="connsiteY6" fmla="*/ 724830 h 791737"/>
              <a:gd name="connsiteX7" fmla="*/ 1025912 w 1304693"/>
              <a:gd name="connsiteY7" fmla="*/ 524108 h 791737"/>
              <a:gd name="connsiteX8" fmla="*/ 1226634 w 1304693"/>
              <a:gd name="connsiteY8" fmla="*/ 412596 h 791737"/>
              <a:gd name="connsiteX9" fmla="*/ 1226634 w 1304693"/>
              <a:gd name="connsiteY9" fmla="*/ 223025 h 791737"/>
              <a:gd name="connsiteX10" fmla="*/ 1159727 w 1304693"/>
              <a:gd name="connsiteY10" fmla="*/ 66908 h 791737"/>
              <a:gd name="connsiteX11" fmla="*/ 1304693 w 1304693"/>
              <a:gd name="connsiteY11" fmla="*/ 0 h 79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4693" h="791737">
                <a:moveTo>
                  <a:pt x="0" y="367991"/>
                </a:moveTo>
                <a:cubicBezTo>
                  <a:pt x="7434" y="308517"/>
                  <a:pt x="14869" y="249044"/>
                  <a:pt x="33454" y="223025"/>
                </a:cubicBezTo>
                <a:cubicBezTo>
                  <a:pt x="52039" y="197006"/>
                  <a:pt x="74341" y="197006"/>
                  <a:pt x="111512" y="211874"/>
                </a:cubicBezTo>
                <a:cubicBezTo>
                  <a:pt x="148683" y="226742"/>
                  <a:pt x="232317" y="260196"/>
                  <a:pt x="256478" y="312235"/>
                </a:cubicBezTo>
                <a:cubicBezTo>
                  <a:pt x="280639" y="364274"/>
                  <a:pt x="232317" y="449767"/>
                  <a:pt x="256478" y="524108"/>
                </a:cubicBezTo>
                <a:cubicBezTo>
                  <a:pt x="280639" y="598449"/>
                  <a:pt x="325244" y="724829"/>
                  <a:pt x="401444" y="758283"/>
                </a:cubicBezTo>
                <a:cubicBezTo>
                  <a:pt x="477644" y="791737"/>
                  <a:pt x="609600" y="763859"/>
                  <a:pt x="713678" y="724830"/>
                </a:cubicBezTo>
                <a:cubicBezTo>
                  <a:pt x="817756" y="685801"/>
                  <a:pt x="940419" y="576147"/>
                  <a:pt x="1025912" y="524108"/>
                </a:cubicBezTo>
                <a:cubicBezTo>
                  <a:pt x="1111405" y="472069"/>
                  <a:pt x="1193180" y="462776"/>
                  <a:pt x="1226634" y="412596"/>
                </a:cubicBezTo>
                <a:cubicBezTo>
                  <a:pt x="1260088" y="362416"/>
                  <a:pt x="1237785" y="280640"/>
                  <a:pt x="1226634" y="223025"/>
                </a:cubicBezTo>
                <a:cubicBezTo>
                  <a:pt x="1215483" y="165410"/>
                  <a:pt x="1146717" y="104079"/>
                  <a:pt x="1159727" y="66908"/>
                </a:cubicBezTo>
                <a:cubicBezTo>
                  <a:pt x="1172737" y="29737"/>
                  <a:pt x="1238715" y="14868"/>
                  <a:pt x="1304693" y="0"/>
                </a:cubicBezTo>
              </a:path>
            </a:pathLst>
          </a:custGeom>
          <a:ln w="38100" cap="rnd">
            <a:solidFill>
              <a:schemeClr val="tx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7" name="Скругленный прямоугольник 86"/>
          <p:cNvSpPr/>
          <p:nvPr/>
        </p:nvSpPr>
        <p:spPr>
          <a:xfrm rot="13206332">
            <a:off x="1355835"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Скругленный прямоугольник 87"/>
          <p:cNvSpPr/>
          <p:nvPr/>
        </p:nvSpPr>
        <p:spPr>
          <a:xfrm rot="13206332">
            <a:off x="427141" y="4471436"/>
            <a:ext cx="80299" cy="246580"/>
          </a:xfrm>
          <a:prstGeom prst="roundRect">
            <a:avLst/>
          </a:prstGeom>
          <a:solidFill>
            <a:schemeClr val="bg1">
              <a:lumMod val="50000"/>
            </a:schemeClr>
          </a:solidFill>
          <a:ln>
            <a:noFill/>
          </a:ln>
          <a:effectLst/>
          <a:scene3d>
            <a:camera prst="orthographicFront">
              <a:rot lat="20238779" lon="19899800" rev="18879302"/>
            </a:camera>
            <a:lightRig rig="twoPt" dir="t"/>
          </a:scene3d>
          <a:sp3d prstMaterial="dkEdge">
            <a:bevelT w="101600" h="19050" prst="coolSlant"/>
            <a:bevelB w="44450" h="444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Скругленный прямоугольник 88"/>
          <p:cNvSpPr/>
          <p:nvPr/>
        </p:nvSpPr>
        <p:spPr>
          <a:xfrm>
            <a:off x="505985" y="4214824"/>
            <a:ext cx="857256" cy="428628"/>
          </a:xfrm>
          <a:prstGeom prst="roundRect">
            <a:avLst/>
          </a:prstGeom>
          <a:solidFill>
            <a:schemeClr val="tx1">
              <a:lumMod val="50000"/>
              <a:lumOff val="50000"/>
            </a:schemeClr>
          </a:solidFill>
          <a:ln>
            <a:noFill/>
          </a:ln>
          <a:scene3d>
            <a:camera prst="orthographicFront">
              <a:rot lat="17699952" lon="21599987" rev="21599983"/>
            </a:camera>
            <a:lightRig rig="flood" dir="t">
              <a:rot lat="0" lon="0" rev="1800000"/>
            </a:lightRig>
          </a:scene3d>
          <a:sp3d extrusionH="82550" prstMaterial="dkEdge">
            <a:bevelT w="63500" prst="cross"/>
            <a:bevelB w="69850" h="1651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Кольцо 89"/>
          <p:cNvSpPr/>
          <p:nvPr/>
        </p:nvSpPr>
        <p:spPr>
          <a:xfrm>
            <a:off x="791737" y="4214824"/>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1" name="Шестиугольник 90"/>
          <p:cNvSpPr/>
          <p:nvPr/>
        </p:nvSpPr>
        <p:spPr>
          <a:xfrm>
            <a:off x="791737" y="4214824"/>
            <a:ext cx="285752" cy="285752"/>
          </a:xfrm>
          <a:prstGeom prst="hexagon">
            <a:avLst/>
          </a:prstGeom>
          <a:solidFill>
            <a:schemeClr val="tx1">
              <a:lumMod val="75000"/>
              <a:lumOff val="25000"/>
            </a:schemeClr>
          </a:solidFill>
          <a:ln>
            <a:noFill/>
          </a:ln>
          <a:scene3d>
            <a:camera prst="orthographicFront">
              <a:rot lat="17699985" lon="0" rev="0"/>
            </a:camera>
            <a:lightRig rig="threePt" dir="t"/>
          </a:scene3d>
          <a:sp3d extrusionH="5080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Кольцо 91"/>
          <p:cNvSpPr/>
          <p:nvPr/>
        </p:nvSpPr>
        <p:spPr>
          <a:xfrm>
            <a:off x="791737" y="4143386"/>
            <a:ext cx="285752" cy="285752"/>
          </a:xfrm>
          <a:prstGeom prst="donut">
            <a:avLst>
              <a:gd name="adj" fmla="val 35872"/>
            </a:avLst>
          </a:prstGeom>
          <a:solidFill>
            <a:schemeClr val="tx1">
              <a:lumMod val="75000"/>
              <a:lumOff val="25000"/>
            </a:schemeClr>
          </a:solidFill>
          <a:ln>
            <a:noFill/>
          </a:ln>
          <a:scene3d>
            <a:camera prst="orthographicFront">
              <a:rot lat="17699985" lon="0" rev="0"/>
            </a:camera>
            <a:lightRig rig="threePt" dir="t"/>
          </a:scene3d>
          <a:sp3d extrusionH="19050" prstMaterial="metal">
            <a:bevelT w="635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93" name="Группа 92"/>
          <p:cNvGrpSpPr/>
          <p:nvPr/>
        </p:nvGrpSpPr>
        <p:grpSpPr>
          <a:xfrm>
            <a:off x="648861" y="3857634"/>
            <a:ext cx="571504" cy="1000132"/>
            <a:chOff x="2214546" y="642924"/>
            <a:chExt cx="571504" cy="1000132"/>
          </a:xfrm>
        </p:grpSpPr>
        <p:sp>
          <p:nvSpPr>
            <p:cNvPr id="94" name="Овал 93"/>
            <p:cNvSpPr/>
            <p:nvPr/>
          </p:nvSpPr>
          <p:spPr>
            <a:xfrm>
              <a:off x="2214546" y="642924"/>
              <a:ext cx="142876" cy="142876"/>
            </a:xfrm>
            <a:prstGeom prst="ellipse">
              <a:avLst/>
            </a:prstGeom>
            <a:solidFill>
              <a:schemeClr val="tx1">
                <a:lumMod val="75000"/>
                <a:lumOff val="25000"/>
              </a:schemeClr>
            </a:solidFill>
            <a:ln>
              <a:noFill/>
            </a:ln>
            <a:scene3d>
              <a:camera prst="orthographicFront">
                <a:rot lat="18232689" lon="1475421" rev="21356961"/>
              </a:camera>
              <a:lightRig rig="threePt" dir="t"/>
            </a:scene3d>
            <a:sp3d extrusionH="101600" prstMaterial="dkEdge">
              <a:bevelT w="50800" h="63500"/>
              <a:bevelB w="38100" h="304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5" name="Прямая соединительная линия 94"/>
            <p:cNvCxnSpPr/>
            <p:nvPr/>
          </p:nvCxnSpPr>
          <p:spPr>
            <a:xfrm rot="16200000" flipH="1">
              <a:off x="2321703" y="1178709"/>
              <a:ext cx="571504" cy="35719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96" name="Полилиния 95"/>
          <p:cNvSpPr/>
          <p:nvPr/>
        </p:nvSpPr>
        <p:spPr>
          <a:xfrm>
            <a:off x="70624" y="1728439"/>
            <a:ext cx="1408771" cy="2891883"/>
          </a:xfrm>
          <a:custGeom>
            <a:avLst/>
            <a:gdLst>
              <a:gd name="connsiteX0" fmla="*/ 1044498 w 1408771"/>
              <a:gd name="connsiteY0" fmla="*/ 0 h 2891883"/>
              <a:gd name="connsiteX1" fmla="*/ 1312127 w 1408771"/>
              <a:gd name="connsiteY1" fmla="*/ 144966 h 2891883"/>
              <a:gd name="connsiteX2" fmla="*/ 1345581 w 1408771"/>
              <a:gd name="connsiteY2" fmla="*/ 423746 h 2891883"/>
              <a:gd name="connsiteX3" fmla="*/ 932986 w 1408771"/>
              <a:gd name="connsiteY3" fmla="*/ 1204332 h 2891883"/>
              <a:gd name="connsiteX4" fmla="*/ 977591 w 1408771"/>
              <a:gd name="connsiteY4" fmla="*/ 1761893 h 2891883"/>
              <a:gd name="connsiteX5" fmla="*/ 152400 w 1408771"/>
              <a:gd name="connsiteY5" fmla="*/ 2297151 h 2891883"/>
              <a:gd name="connsiteX6" fmla="*/ 63191 w 1408771"/>
              <a:gd name="connsiteY6" fmla="*/ 2575932 h 2891883"/>
              <a:gd name="connsiteX7" fmla="*/ 197005 w 1408771"/>
              <a:gd name="connsiteY7" fmla="*/ 2843561 h 2891883"/>
              <a:gd name="connsiteX8" fmla="*/ 364274 w 1408771"/>
              <a:gd name="connsiteY8" fmla="*/ 2865863 h 289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771" h="2891883">
                <a:moveTo>
                  <a:pt x="1044498" y="0"/>
                </a:moveTo>
                <a:cubicBezTo>
                  <a:pt x="1153222" y="37171"/>
                  <a:pt x="1261947" y="74342"/>
                  <a:pt x="1312127" y="144966"/>
                </a:cubicBezTo>
                <a:cubicBezTo>
                  <a:pt x="1362307" y="215590"/>
                  <a:pt x="1408771" y="247185"/>
                  <a:pt x="1345581" y="423746"/>
                </a:cubicBezTo>
                <a:cubicBezTo>
                  <a:pt x="1282391" y="600307"/>
                  <a:pt x="994318" y="981308"/>
                  <a:pt x="932986" y="1204332"/>
                </a:cubicBezTo>
                <a:cubicBezTo>
                  <a:pt x="871654" y="1427356"/>
                  <a:pt x="1107689" y="1579757"/>
                  <a:pt x="977591" y="1761893"/>
                </a:cubicBezTo>
                <a:cubicBezTo>
                  <a:pt x="847493" y="1944029"/>
                  <a:pt x="304800" y="2161478"/>
                  <a:pt x="152400" y="2297151"/>
                </a:cubicBezTo>
                <a:cubicBezTo>
                  <a:pt x="0" y="2432824"/>
                  <a:pt x="55757" y="2484864"/>
                  <a:pt x="63191" y="2575932"/>
                </a:cubicBezTo>
                <a:cubicBezTo>
                  <a:pt x="70625" y="2667000"/>
                  <a:pt x="146825" y="2795239"/>
                  <a:pt x="197005" y="2843561"/>
                </a:cubicBezTo>
                <a:cubicBezTo>
                  <a:pt x="247185" y="2891883"/>
                  <a:pt x="305729" y="2878873"/>
                  <a:pt x="364274" y="2865863"/>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7" name="Полилиния 96"/>
          <p:cNvSpPr/>
          <p:nvPr/>
        </p:nvSpPr>
        <p:spPr>
          <a:xfrm>
            <a:off x="1460810" y="4148254"/>
            <a:ext cx="1057507" cy="695092"/>
          </a:xfrm>
          <a:custGeom>
            <a:avLst/>
            <a:gdLst>
              <a:gd name="connsiteX0" fmla="*/ 0 w 1057507"/>
              <a:gd name="connsiteY0" fmla="*/ 434897 h 695092"/>
              <a:gd name="connsiteX1" fmla="*/ 111512 w 1057507"/>
              <a:gd name="connsiteY1" fmla="*/ 412595 h 695092"/>
              <a:gd name="connsiteX2" fmla="*/ 301083 w 1057507"/>
              <a:gd name="connsiteY2" fmla="*/ 524107 h 695092"/>
              <a:gd name="connsiteX3" fmla="*/ 680224 w 1057507"/>
              <a:gd name="connsiteY3" fmla="*/ 680224 h 695092"/>
              <a:gd name="connsiteX4" fmla="*/ 1014761 w 1057507"/>
              <a:gd name="connsiteY4" fmla="*/ 613317 h 695092"/>
              <a:gd name="connsiteX5" fmla="*/ 936702 w 1057507"/>
              <a:gd name="connsiteY5" fmla="*/ 390292 h 695092"/>
              <a:gd name="connsiteX6" fmla="*/ 356839 w 1057507"/>
              <a:gd name="connsiteY6" fmla="*/ 289931 h 695092"/>
              <a:gd name="connsiteX7" fmla="*/ 100361 w 1057507"/>
              <a:gd name="connsiteY7" fmla="*/ 200722 h 695092"/>
              <a:gd name="connsiteX8" fmla="*/ 78058 w 1057507"/>
              <a:gd name="connsiteY8" fmla="*/ 78058 h 695092"/>
              <a:gd name="connsiteX9" fmla="*/ 234175 w 1057507"/>
              <a:gd name="connsiteY9" fmla="*/ 0 h 6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507" h="695092">
                <a:moveTo>
                  <a:pt x="0" y="434897"/>
                </a:moveTo>
                <a:cubicBezTo>
                  <a:pt x="30666" y="416312"/>
                  <a:pt x="61332" y="397727"/>
                  <a:pt x="111512" y="412595"/>
                </a:cubicBezTo>
                <a:cubicBezTo>
                  <a:pt x="161693" y="427463"/>
                  <a:pt x="206298" y="479502"/>
                  <a:pt x="301083" y="524107"/>
                </a:cubicBezTo>
                <a:cubicBezTo>
                  <a:pt x="395868" y="568712"/>
                  <a:pt x="561278" y="665356"/>
                  <a:pt x="680224" y="680224"/>
                </a:cubicBezTo>
                <a:cubicBezTo>
                  <a:pt x="799170" y="695092"/>
                  <a:pt x="972015" y="661639"/>
                  <a:pt x="1014761" y="613317"/>
                </a:cubicBezTo>
                <a:cubicBezTo>
                  <a:pt x="1057507" y="564995"/>
                  <a:pt x="1046356" y="444190"/>
                  <a:pt x="936702" y="390292"/>
                </a:cubicBezTo>
                <a:cubicBezTo>
                  <a:pt x="827048" y="336394"/>
                  <a:pt x="496229" y="321526"/>
                  <a:pt x="356839" y="289931"/>
                </a:cubicBezTo>
                <a:cubicBezTo>
                  <a:pt x="217449" y="258336"/>
                  <a:pt x="146824" y="236034"/>
                  <a:pt x="100361" y="200722"/>
                </a:cubicBezTo>
                <a:cubicBezTo>
                  <a:pt x="53898" y="165410"/>
                  <a:pt x="55756" y="111512"/>
                  <a:pt x="78058" y="78058"/>
                </a:cubicBezTo>
                <a:cubicBezTo>
                  <a:pt x="100360" y="44604"/>
                  <a:pt x="167267" y="22302"/>
                  <a:pt x="234175" y="0"/>
                </a:cubicBezTo>
              </a:path>
            </a:pathLst>
          </a:custGeom>
          <a:ln w="38100" cap="rnd">
            <a:solidFill>
              <a:schemeClr val="bg2">
                <a:lumMod val="2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 name="Скругленный прямоугольник 97">
            <a:hlinkClick r:id="" action="ppaction://hlinkshowjump?jump=nextslide" highlightClick="1"/>
          </p:cNvPr>
          <p:cNvSpPr/>
          <p:nvPr/>
        </p:nvSpPr>
        <p:spPr>
          <a:xfrm>
            <a:off x="7500958" y="4786328"/>
            <a:ext cx="157163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60000"/>
                    <a:lumOff val="40000"/>
                  </a:schemeClr>
                </a:solidFill>
              </a:rPr>
              <a:t>продолжить</a:t>
            </a:r>
            <a:endParaRPr lang="ru-RU" dirty="0">
              <a:solidFill>
                <a:schemeClr val="tx2">
                  <a:lumMod val="60000"/>
                  <a:lumOff val="40000"/>
                </a:schemeClr>
              </a:solidFill>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3300000">
                                      <p:cBhvr>
                                        <p:cTn id="6" dur="100" fill="hold"/>
                                        <p:tgtEl>
                                          <p:spTgt spid="9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par>
                                <p:cTn id="12" presetID="6" presetClass="emph" presetSubtype="0" accel="50000" decel="50000" fill="hold" grpId="1" nodeType="withEffect">
                                  <p:stCondLst>
                                    <p:cond delay="0"/>
                                  </p:stCondLst>
                                  <p:childTnLst>
                                    <p:animScale>
                                      <p:cBhvr>
                                        <p:cTn id="13" dur="100" fill="hold"/>
                                        <p:tgtEl>
                                          <p:spTgt spid="19"/>
                                        </p:tgtEl>
                                      </p:cBhvr>
                                      <p:by x="120000" y="120000"/>
                                    </p:animScale>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
                                        <p:tgtEl>
                                          <p:spTgt spid="3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6" presetClass="emph" presetSubtype="0" accel="50000" decel="50000" fill="hold" grpId="1" nodeType="withEffect">
                                  <p:stCondLst>
                                    <p:cond delay="0"/>
                                  </p:stCondLst>
                                  <p:childTnLst>
                                    <p:animScale>
                                      <p:cBhvr>
                                        <p:cTn id="20" dur="100" fill="hold"/>
                                        <p:tgtEl>
                                          <p:spTgt spid="38"/>
                                        </p:tgtEl>
                                      </p:cBhvr>
                                      <p:by x="300000" y="300000"/>
                                    </p:animScale>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42"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3300000">
                                      <p:cBhvr>
                                        <p:cTn id="33" dur="100" fill="hold"/>
                                        <p:tgtEl>
                                          <p:spTgt spid="9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par>
                                <p:cTn id="34" presetID="1" presetClass="exit" presetSubtype="0" fill="hold" grpId="1" nodeType="withEffect">
                                  <p:stCondLst>
                                    <p:cond delay="0"/>
                                  </p:stCondLst>
                                  <p:childTnLst>
                                    <p:set>
                                      <p:cBhvr>
                                        <p:cTn id="35" dur="1" fill="hold">
                                          <p:stCondLst>
                                            <p:cond delay="0"/>
                                          </p:stCondLst>
                                        </p:cTn>
                                        <p:tgtEl>
                                          <p:spTgt spid="8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67"/>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3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81" grpId="0" animBg="1"/>
      <p:bldP spid="81" grpId="1" animBg="1"/>
      <p:bldP spid="19" grpId="0" animBg="1"/>
      <p:bldP spid="19" grpId="1" animBg="1"/>
      <p:bldP spid="19" grpId="2" animBg="1"/>
      <p:bldP spid="36" grpId="0" animBg="1"/>
      <p:bldP spid="36" grpId="1" animBg="1"/>
      <p:bldP spid="38" grpId="0" animBg="1"/>
      <p:bldP spid="38" grpId="1" animBg="1"/>
      <p:bldP spid="38" grpId="2" animBg="1"/>
      <p:bldP spid="67" grpId="0" animBg="1"/>
      <p:bldP spid="67" grpId="1" animBg="1"/>
      <p:bldP spid="74" grpId="0" animBg="1"/>
      <p:bldP spid="74" grpId="1" animBg="1"/>
      <p:bldP spid="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TextBox 68"/>
          <p:cNvSpPr txBox="1"/>
          <p:nvPr/>
        </p:nvSpPr>
        <p:spPr>
          <a:xfrm>
            <a:off x="5929322" y="2251548"/>
            <a:ext cx="3143272" cy="2677656"/>
          </a:xfrm>
          <a:prstGeom prst="rect">
            <a:avLst/>
          </a:prstGeom>
          <a:noFill/>
        </p:spPr>
        <p:txBody>
          <a:bodyPr wrap="square" rtlCol="0">
            <a:spAutoFit/>
            <a:scene3d>
              <a:camera prst="orthographicFront"/>
              <a:lightRig rig="threePt" dir="t"/>
            </a:scene3d>
            <a:sp3d extrusionH="57150">
              <a:bevelT w="38100" h="38100"/>
            </a:sp3d>
          </a:bodyPr>
          <a:lstStyle/>
          <a:p>
            <a:r>
              <a:rPr lang="ru-RU" sz="2800" b="1" dirty="0" smtClean="0">
                <a:solidFill>
                  <a:srgbClr val="FF0000"/>
                </a:solidFill>
                <a:effectLst>
                  <a:outerShdw blurRad="38100" dist="38100" dir="2700000" algn="tl">
                    <a:srgbClr val="000000">
                      <a:alpha val="43137"/>
                    </a:srgbClr>
                  </a:outerShdw>
                </a:effectLst>
              </a:rPr>
              <a:t>Полное напряжение в последовательной цепи равно сумме напряжений на всех её участках.</a:t>
            </a:r>
            <a:endParaRPr lang="ru-RU" sz="2800" b="1" dirty="0">
              <a:solidFill>
                <a:srgbClr val="FF0000"/>
              </a:solidFill>
              <a:effectLst>
                <a:outerShdw blurRad="38100" dist="38100" dir="2700000" algn="tl">
                  <a:srgbClr val="000000">
                    <a:alpha val="43137"/>
                  </a:srgbClr>
                </a:outerShdw>
              </a:effectLst>
            </a:endParaRPr>
          </a:p>
        </p:txBody>
      </p:sp>
      <p:cxnSp>
        <p:nvCxnSpPr>
          <p:cNvPr id="7" name="Прямая соединительная линия 6"/>
          <p:cNvCxnSpPr/>
          <p:nvPr/>
        </p:nvCxnSpPr>
        <p:spPr>
          <a:xfrm rot="5400000">
            <a:off x="2701216" y="1235433"/>
            <a:ext cx="883450" cy="99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3146475" y="1234447"/>
            <a:ext cx="352988" cy="19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3321977" y="1222832"/>
            <a:ext cx="2320798" cy="12607"/>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31682" y="1631558"/>
            <a:ext cx="794222" cy="198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endCxn id="16" idx="2"/>
          </p:cNvCxnSpPr>
          <p:nvPr/>
        </p:nvCxnSpPr>
        <p:spPr>
          <a:xfrm>
            <a:off x="427801" y="3437410"/>
            <a:ext cx="1321989"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20" idx="2"/>
          </p:cNvCxnSpPr>
          <p:nvPr/>
        </p:nvCxnSpPr>
        <p:spPr>
          <a:xfrm rot="10800000">
            <a:off x="2463949" y="3441612"/>
            <a:ext cx="1107124"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4540880" y="2326317"/>
            <a:ext cx="2205381"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1749790" y="3088624"/>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rot="5400000">
            <a:off x="-277182" y="2734645"/>
            <a:ext cx="1411951" cy="1984"/>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6" idx="5"/>
            <a:endCxn id="16" idx="1"/>
          </p:cNvCxnSpPr>
          <p:nvPr/>
        </p:nvCxnSpPr>
        <p:spPr>
          <a:xfrm rot="5400000" flipH="1">
            <a:off x="1857270" y="3189119"/>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6" idx="3"/>
            <a:endCxn id="16" idx="7"/>
          </p:cNvCxnSpPr>
          <p:nvPr/>
        </p:nvCxnSpPr>
        <p:spPr>
          <a:xfrm rot="5400000" flipH="1" flipV="1">
            <a:off x="1857270" y="3189119"/>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3571073" y="3088624"/>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p:cNvCxnSpPr>
            <a:stCxn id="20" idx="5"/>
            <a:endCxn id="20" idx="1"/>
          </p:cNvCxnSpPr>
          <p:nvPr/>
        </p:nvCxnSpPr>
        <p:spPr>
          <a:xfrm rot="5400000" flipH="1">
            <a:off x="3678553" y="3189119"/>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20" idx="3"/>
            <a:endCxn id="20" idx="7"/>
          </p:cNvCxnSpPr>
          <p:nvPr/>
        </p:nvCxnSpPr>
        <p:spPr>
          <a:xfrm rot="5400000" flipH="1" flipV="1">
            <a:off x="3678553" y="3189119"/>
            <a:ext cx="499200" cy="5049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flipV="1">
            <a:off x="4285233" y="3437410"/>
            <a:ext cx="1357543" cy="4202"/>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999305" y="865642"/>
            <a:ext cx="714160" cy="70597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chemeClr val="accent1">
                    <a:lumMod val="75000"/>
                  </a:schemeClr>
                </a:solidFill>
              </a:rPr>
              <a:t>А</a:t>
            </a:r>
            <a:endParaRPr lang="ru-RU" sz="4800" b="1" dirty="0">
              <a:solidFill>
                <a:schemeClr val="accent1">
                  <a:lumMod val="75000"/>
                </a:schemeClr>
              </a:solidFill>
            </a:endParaRPr>
          </a:p>
        </p:txBody>
      </p:sp>
      <p:cxnSp>
        <p:nvCxnSpPr>
          <p:cNvPr id="25" name="Прямая соединительная линия 24"/>
          <p:cNvCxnSpPr/>
          <p:nvPr/>
        </p:nvCxnSpPr>
        <p:spPr>
          <a:xfrm>
            <a:off x="427801" y="1222832"/>
            <a:ext cx="571504" cy="1588"/>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Группа 52"/>
          <p:cNvGrpSpPr/>
          <p:nvPr/>
        </p:nvGrpSpPr>
        <p:grpSpPr>
          <a:xfrm>
            <a:off x="1213619" y="3365972"/>
            <a:ext cx="1714512" cy="1491794"/>
            <a:chOff x="1213619" y="3365972"/>
            <a:chExt cx="1714512" cy="1491794"/>
          </a:xfrm>
        </p:grpSpPr>
        <p:cxnSp>
          <p:nvCxnSpPr>
            <p:cNvPr id="14" name="Прямая соединительная линия 13"/>
            <p:cNvCxnSpPr/>
            <p:nvPr/>
          </p:nvCxnSpPr>
          <p:spPr>
            <a:xfrm rot="5400000">
              <a:off x="750264" y="3972203"/>
              <a:ext cx="1071570" cy="1984"/>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a:off x="1785123" y="4151790"/>
              <a:ext cx="714160" cy="705976"/>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lumMod val="60000"/>
                      <a:lumOff val="40000"/>
                    </a:schemeClr>
                  </a:solidFill>
                </a:rPr>
                <a:t>V</a:t>
              </a:r>
              <a:endParaRPr lang="ru-RU" sz="4800" b="1" dirty="0">
                <a:solidFill>
                  <a:schemeClr val="tx2">
                    <a:lumMod val="60000"/>
                    <a:lumOff val="40000"/>
                  </a:schemeClr>
                </a:solidFill>
              </a:endParaRPr>
            </a:p>
          </p:txBody>
        </p:sp>
        <p:cxnSp>
          <p:nvCxnSpPr>
            <p:cNvPr id="38" name="Прямая соединительная линия 37"/>
            <p:cNvCxnSpPr/>
            <p:nvPr/>
          </p:nvCxnSpPr>
          <p:spPr>
            <a:xfrm>
              <a:off x="1285057" y="4508980"/>
              <a:ext cx="500066" cy="1588"/>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5400000">
              <a:off x="2321900" y="3972203"/>
              <a:ext cx="1071570" cy="1984"/>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499503" y="4508980"/>
              <a:ext cx="357190" cy="1588"/>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Овал 48"/>
            <p:cNvSpPr/>
            <p:nvPr/>
          </p:nvSpPr>
          <p:spPr>
            <a:xfrm>
              <a:off x="1213619" y="3365972"/>
              <a:ext cx="142876" cy="1428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2785255" y="3365972"/>
              <a:ext cx="142876" cy="1428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5" name="Группа 64"/>
          <p:cNvGrpSpPr/>
          <p:nvPr/>
        </p:nvGrpSpPr>
        <p:grpSpPr>
          <a:xfrm>
            <a:off x="3142445" y="3365972"/>
            <a:ext cx="1714512" cy="1491794"/>
            <a:chOff x="3142445" y="3365972"/>
            <a:chExt cx="1714512" cy="1491794"/>
          </a:xfrm>
        </p:grpSpPr>
        <p:sp>
          <p:nvSpPr>
            <p:cNvPr id="36" name="Овал 35"/>
            <p:cNvSpPr/>
            <p:nvPr/>
          </p:nvSpPr>
          <p:spPr>
            <a:xfrm>
              <a:off x="3571073" y="4151790"/>
              <a:ext cx="714160" cy="705976"/>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lumMod val="60000"/>
                      <a:lumOff val="40000"/>
                    </a:schemeClr>
                  </a:solidFill>
                </a:rPr>
                <a:t>V</a:t>
              </a:r>
              <a:endParaRPr lang="ru-RU" sz="4800" b="1" dirty="0">
                <a:solidFill>
                  <a:schemeClr val="tx2">
                    <a:lumMod val="60000"/>
                    <a:lumOff val="40000"/>
                  </a:schemeClr>
                </a:solidFill>
              </a:endParaRPr>
            </a:p>
          </p:txBody>
        </p:sp>
        <p:cxnSp>
          <p:nvCxnSpPr>
            <p:cNvPr id="42" name="Прямая соединительная линия 41"/>
            <p:cNvCxnSpPr/>
            <p:nvPr/>
          </p:nvCxnSpPr>
          <p:spPr>
            <a:xfrm rot="5400000">
              <a:off x="2679090" y="3972203"/>
              <a:ext cx="1071570" cy="1984"/>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5400000">
              <a:off x="4250726" y="3972203"/>
              <a:ext cx="1071570" cy="1984"/>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3213883" y="4508980"/>
              <a:ext cx="357190" cy="1588"/>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4285453" y="4508980"/>
              <a:ext cx="500066" cy="1588"/>
            </a:xfrm>
            <a:prstGeom prst="line">
              <a:avLst/>
            </a:prstGeom>
            <a:ln w="38100"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3142445" y="3365972"/>
              <a:ext cx="142876" cy="1428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4714081" y="3365972"/>
              <a:ext cx="142876" cy="1428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4" name="Прямоугольник 53"/>
          <p:cNvSpPr/>
          <p:nvPr/>
        </p:nvSpPr>
        <p:spPr>
          <a:xfrm>
            <a:off x="2500298" y="1643056"/>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effectLst/>
                <a:latin typeface="DigifaceWide" pitchFamily="2" charset="0"/>
              </a:rPr>
              <a:t>4,5 </a:t>
            </a:r>
            <a:r>
              <a:rPr lang="ru-RU" sz="2400" dirty="0" smtClean="0">
                <a:solidFill>
                  <a:srgbClr val="FF0000"/>
                </a:solidFill>
                <a:effectLst/>
                <a:latin typeface="DigifaceWide" pitchFamily="2" charset="0"/>
              </a:rPr>
              <a:t>В</a:t>
            </a:r>
            <a:r>
              <a:rPr lang="ru-RU" sz="1600" dirty="0" smtClean="0">
                <a:solidFill>
                  <a:srgbClr val="FF0000"/>
                </a:solidFill>
                <a:effectLst/>
              </a:rPr>
              <a:t> </a:t>
            </a:r>
            <a:r>
              <a:rPr lang="ru-RU" sz="1600" dirty="0" smtClean="0">
                <a:effectLst/>
              </a:rPr>
              <a:t> </a:t>
            </a:r>
            <a:endParaRPr lang="ru-RU" sz="1600" dirty="0">
              <a:effectLst/>
            </a:endParaRPr>
          </a:p>
        </p:txBody>
      </p:sp>
      <p:sp>
        <p:nvSpPr>
          <p:cNvPr id="55" name="Прямоугольник 54"/>
          <p:cNvSpPr/>
          <p:nvPr/>
        </p:nvSpPr>
        <p:spPr>
          <a:xfrm>
            <a:off x="214282" y="4429138"/>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effectLst/>
                <a:latin typeface="DigifaceWide" pitchFamily="2" charset="0"/>
              </a:rPr>
              <a:t>3</a:t>
            </a:r>
            <a:r>
              <a:rPr lang="en-US" sz="2400" dirty="0" smtClean="0">
                <a:solidFill>
                  <a:srgbClr val="FF0000"/>
                </a:solidFill>
                <a:effectLst/>
                <a:latin typeface="DigifaceWide" pitchFamily="2" charset="0"/>
              </a:rPr>
              <a:t>,</a:t>
            </a:r>
            <a:r>
              <a:rPr lang="ru-RU" sz="2400" dirty="0" smtClean="0">
                <a:solidFill>
                  <a:srgbClr val="FF0000"/>
                </a:solidFill>
                <a:effectLst/>
                <a:latin typeface="DigifaceWide" pitchFamily="2" charset="0"/>
              </a:rPr>
              <a:t>75</a:t>
            </a:r>
            <a:r>
              <a:rPr lang="en-US" sz="2400" dirty="0" smtClean="0">
                <a:solidFill>
                  <a:srgbClr val="FF0000"/>
                </a:solidFill>
                <a:effectLst/>
                <a:latin typeface="DigifaceWide" pitchFamily="2" charset="0"/>
              </a:rPr>
              <a:t> </a:t>
            </a:r>
            <a:r>
              <a:rPr lang="ru-RU" sz="2400" dirty="0" smtClean="0">
                <a:solidFill>
                  <a:srgbClr val="FF0000"/>
                </a:solidFill>
                <a:effectLst/>
                <a:latin typeface="DigifaceWide" pitchFamily="2" charset="0"/>
              </a:rPr>
              <a:t>В</a:t>
            </a:r>
            <a:r>
              <a:rPr lang="ru-RU" sz="1600" dirty="0" smtClean="0">
                <a:solidFill>
                  <a:srgbClr val="FF0000"/>
                </a:solidFill>
                <a:effectLst/>
              </a:rPr>
              <a:t> </a:t>
            </a:r>
            <a:r>
              <a:rPr lang="ru-RU" sz="1600" dirty="0" smtClean="0">
                <a:effectLst/>
              </a:rPr>
              <a:t> </a:t>
            </a:r>
            <a:endParaRPr lang="ru-RU" sz="1600" dirty="0">
              <a:effectLst/>
            </a:endParaRPr>
          </a:p>
        </p:txBody>
      </p:sp>
      <p:sp>
        <p:nvSpPr>
          <p:cNvPr id="56" name="Прямоугольник 55"/>
          <p:cNvSpPr/>
          <p:nvPr/>
        </p:nvSpPr>
        <p:spPr>
          <a:xfrm>
            <a:off x="4286248" y="4429138"/>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effectLst/>
                <a:latin typeface="DigifaceWide" pitchFamily="2" charset="0"/>
              </a:rPr>
              <a:t>0</a:t>
            </a:r>
            <a:r>
              <a:rPr lang="en-US" sz="2400" dirty="0" smtClean="0">
                <a:solidFill>
                  <a:srgbClr val="FF0000"/>
                </a:solidFill>
                <a:effectLst/>
                <a:latin typeface="DigifaceWide" pitchFamily="2" charset="0"/>
              </a:rPr>
              <a:t>,</a:t>
            </a:r>
            <a:r>
              <a:rPr lang="ru-RU" sz="2400" dirty="0" smtClean="0">
                <a:solidFill>
                  <a:srgbClr val="FF0000"/>
                </a:solidFill>
                <a:effectLst/>
                <a:latin typeface="DigifaceWide" pitchFamily="2" charset="0"/>
              </a:rPr>
              <a:t>75</a:t>
            </a:r>
            <a:r>
              <a:rPr lang="en-US" sz="2400" dirty="0" smtClean="0">
                <a:solidFill>
                  <a:srgbClr val="FF0000"/>
                </a:solidFill>
                <a:effectLst/>
                <a:latin typeface="DigifaceWide" pitchFamily="2" charset="0"/>
              </a:rPr>
              <a:t> </a:t>
            </a:r>
            <a:r>
              <a:rPr lang="ru-RU" sz="2400" dirty="0" smtClean="0">
                <a:solidFill>
                  <a:srgbClr val="FF0000"/>
                </a:solidFill>
                <a:effectLst/>
                <a:latin typeface="DigifaceWide" pitchFamily="2" charset="0"/>
              </a:rPr>
              <a:t>В</a:t>
            </a:r>
            <a:r>
              <a:rPr lang="ru-RU" sz="1600" dirty="0" smtClean="0">
                <a:solidFill>
                  <a:srgbClr val="FF0000"/>
                </a:solidFill>
                <a:effectLst/>
              </a:rPr>
              <a:t> </a:t>
            </a:r>
            <a:r>
              <a:rPr lang="ru-RU" sz="1600" dirty="0" smtClean="0">
                <a:effectLst/>
              </a:rPr>
              <a:t> </a:t>
            </a:r>
            <a:endParaRPr lang="ru-RU" sz="1600" dirty="0">
              <a:effectLst/>
            </a:endParaRPr>
          </a:p>
        </p:txBody>
      </p:sp>
      <p:sp>
        <p:nvSpPr>
          <p:cNvPr id="57" name="Прямоугольник 56"/>
          <p:cNvSpPr/>
          <p:nvPr/>
        </p:nvSpPr>
        <p:spPr>
          <a:xfrm>
            <a:off x="714348" y="1571618"/>
            <a:ext cx="1714512" cy="571504"/>
          </a:xfrm>
          <a:prstGeom prst="rect">
            <a:avLst/>
          </a:prstGeom>
          <a:noFill/>
          <a:ln>
            <a:noFill/>
          </a:ln>
          <a:scene3d>
            <a:camera prst="orthographicFront">
              <a:rot lat="21545597" lon="4673" rev="25337"/>
            </a:camera>
            <a:lightRig rig="glow" dir="t"/>
          </a:scene3d>
          <a:sp3d prstMaterial="dkEdge">
            <a:bevelT w="381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75000"/>
                  </a:schemeClr>
                </a:solidFill>
                <a:effectLst/>
                <a:latin typeface="DigifaceWide" pitchFamily="2" charset="0"/>
              </a:rPr>
              <a:t>0</a:t>
            </a:r>
            <a:r>
              <a:rPr lang="en-US" sz="2400" dirty="0" smtClean="0">
                <a:solidFill>
                  <a:schemeClr val="accent1">
                    <a:lumMod val="75000"/>
                  </a:schemeClr>
                </a:solidFill>
                <a:effectLst/>
                <a:latin typeface="DigifaceWide" pitchFamily="2" charset="0"/>
              </a:rPr>
              <a:t>,</a:t>
            </a:r>
            <a:r>
              <a:rPr lang="ru-RU" sz="2400" dirty="0" smtClean="0">
                <a:solidFill>
                  <a:schemeClr val="accent1">
                    <a:lumMod val="75000"/>
                  </a:schemeClr>
                </a:solidFill>
                <a:effectLst/>
                <a:latin typeface="DigifaceWide" pitchFamily="2" charset="0"/>
              </a:rPr>
              <a:t>7</a:t>
            </a:r>
            <a:r>
              <a:rPr lang="en-US" sz="2400" dirty="0" smtClean="0">
                <a:solidFill>
                  <a:schemeClr val="accent1">
                    <a:lumMod val="75000"/>
                  </a:schemeClr>
                </a:solidFill>
                <a:effectLst/>
                <a:latin typeface="DigifaceWide" pitchFamily="2" charset="0"/>
              </a:rPr>
              <a:t>5 </a:t>
            </a:r>
            <a:r>
              <a:rPr lang="ru-RU" sz="2400" dirty="0" smtClean="0">
                <a:solidFill>
                  <a:schemeClr val="accent1">
                    <a:lumMod val="75000"/>
                  </a:schemeClr>
                </a:solidFill>
                <a:effectLst/>
                <a:latin typeface="DigifaceWide" pitchFamily="2" charset="0"/>
              </a:rPr>
              <a:t>А</a:t>
            </a:r>
            <a:r>
              <a:rPr lang="ru-RU" sz="1600" dirty="0" smtClean="0">
                <a:solidFill>
                  <a:schemeClr val="accent1">
                    <a:lumMod val="75000"/>
                  </a:schemeClr>
                </a:solidFill>
                <a:effectLst/>
              </a:rPr>
              <a:t>  </a:t>
            </a:r>
            <a:endParaRPr lang="ru-RU" sz="1600" dirty="0">
              <a:solidFill>
                <a:schemeClr val="accent1">
                  <a:lumMod val="75000"/>
                </a:schemeClr>
              </a:solidFill>
              <a:effectLst/>
            </a:endParaRPr>
          </a:p>
        </p:txBody>
      </p:sp>
      <p:sp>
        <p:nvSpPr>
          <p:cNvPr id="58" name="TextBox 57"/>
          <p:cNvSpPr txBox="1"/>
          <p:nvPr/>
        </p:nvSpPr>
        <p:spPr>
          <a:xfrm>
            <a:off x="0" y="0"/>
            <a:ext cx="9144000" cy="400110"/>
          </a:xfrm>
          <a:prstGeom prst="rect">
            <a:avLst/>
          </a:prstGeom>
          <a:solidFill>
            <a:srgbClr val="C00000"/>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0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Распределение напряжений в последовательной электрической цепи</a:t>
            </a:r>
            <a:endParaRPr lang="ru-RU" sz="20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9" name="TextBox 58"/>
          <p:cNvSpPr txBox="1"/>
          <p:nvPr/>
        </p:nvSpPr>
        <p:spPr>
          <a:xfrm>
            <a:off x="6000760" y="1214428"/>
            <a:ext cx="2714644" cy="707886"/>
          </a:xfrm>
          <a:prstGeom prst="rect">
            <a:avLst/>
          </a:prstGeom>
          <a:noFill/>
        </p:spPr>
        <p:txBody>
          <a:bodyPr wrap="square" rtlCol="0">
            <a:spAutoFit/>
          </a:bodyPr>
          <a:lstStyle/>
          <a:p>
            <a:r>
              <a:rPr lang="en-US" sz="4000" b="1" dirty="0" smtClean="0">
                <a:solidFill>
                  <a:schemeClr val="accent1">
                    <a:lumMod val="50000"/>
                  </a:schemeClr>
                </a:solidFill>
              </a:rPr>
              <a:t>U</a:t>
            </a:r>
            <a:r>
              <a:rPr lang="en-US" sz="4000" b="1" baseline="-25000" dirty="0" smtClean="0">
                <a:solidFill>
                  <a:schemeClr val="accent1">
                    <a:lumMod val="50000"/>
                  </a:schemeClr>
                </a:solidFill>
              </a:rPr>
              <a:t>1</a:t>
            </a:r>
            <a:r>
              <a:rPr lang="en-US" sz="4000" b="1" dirty="0" smtClean="0">
                <a:solidFill>
                  <a:schemeClr val="accent1">
                    <a:lumMod val="50000"/>
                  </a:schemeClr>
                </a:solidFill>
              </a:rPr>
              <a:t> = 3,75  B</a:t>
            </a:r>
            <a:endParaRPr lang="ru-RU" sz="4000" b="1" dirty="0">
              <a:solidFill>
                <a:schemeClr val="accent1">
                  <a:lumMod val="50000"/>
                </a:schemeClr>
              </a:solidFill>
            </a:endParaRPr>
          </a:p>
        </p:txBody>
      </p:sp>
      <p:sp>
        <p:nvSpPr>
          <p:cNvPr id="60" name="TextBox 59"/>
          <p:cNvSpPr txBox="1"/>
          <p:nvPr/>
        </p:nvSpPr>
        <p:spPr>
          <a:xfrm>
            <a:off x="6000760" y="1928808"/>
            <a:ext cx="2714644" cy="707886"/>
          </a:xfrm>
          <a:prstGeom prst="rect">
            <a:avLst/>
          </a:prstGeom>
          <a:noFill/>
        </p:spPr>
        <p:txBody>
          <a:bodyPr wrap="square" rtlCol="0">
            <a:spAutoFit/>
          </a:bodyPr>
          <a:lstStyle/>
          <a:p>
            <a:r>
              <a:rPr lang="en-US" sz="4000" b="1" dirty="0" smtClean="0">
                <a:solidFill>
                  <a:schemeClr val="accent1">
                    <a:lumMod val="50000"/>
                  </a:schemeClr>
                </a:solidFill>
              </a:rPr>
              <a:t>U</a:t>
            </a:r>
            <a:r>
              <a:rPr lang="en-US" sz="4000" b="1" baseline="-25000" dirty="0" smtClean="0">
                <a:solidFill>
                  <a:schemeClr val="accent1">
                    <a:lumMod val="50000"/>
                  </a:schemeClr>
                </a:solidFill>
              </a:rPr>
              <a:t>2</a:t>
            </a:r>
            <a:r>
              <a:rPr lang="en-US" sz="4000" b="1" dirty="0" smtClean="0">
                <a:solidFill>
                  <a:schemeClr val="accent1">
                    <a:lumMod val="50000"/>
                  </a:schemeClr>
                </a:solidFill>
              </a:rPr>
              <a:t> = 0,75  B</a:t>
            </a:r>
            <a:endParaRPr lang="ru-RU" sz="4000" b="1" dirty="0">
              <a:solidFill>
                <a:schemeClr val="accent1">
                  <a:lumMod val="50000"/>
                </a:schemeClr>
              </a:solidFill>
            </a:endParaRPr>
          </a:p>
        </p:txBody>
      </p:sp>
      <p:sp>
        <p:nvSpPr>
          <p:cNvPr id="61" name="TextBox 60"/>
          <p:cNvSpPr txBox="1"/>
          <p:nvPr/>
        </p:nvSpPr>
        <p:spPr>
          <a:xfrm>
            <a:off x="6143636" y="2643188"/>
            <a:ext cx="2714644" cy="707886"/>
          </a:xfrm>
          <a:prstGeom prst="rect">
            <a:avLst/>
          </a:prstGeom>
          <a:noFill/>
        </p:spPr>
        <p:txBody>
          <a:bodyPr wrap="square" rtlCol="0">
            <a:spAutoFit/>
          </a:bodyPr>
          <a:lstStyle/>
          <a:p>
            <a:r>
              <a:rPr lang="en-US" sz="4000" b="1" dirty="0" smtClean="0">
                <a:solidFill>
                  <a:schemeClr val="accent1">
                    <a:lumMod val="50000"/>
                  </a:schemeClr>
                </a:solidFill>
              </a:rPr>
              <a:t>U = 4,50  B</a:t>
            </a:r>
            <a:endParaRPr lang="ru-RU" sz="4000" b="1" dirty="0">
              <a:solidFill>
                <a:schemeClr val="accent1">
                  <a:lumMod val="50000"/>
                </a:schemeClr>
              </a:solidFill>
            </a:endParaRPr>
          </a:p>
        </p:txBody>
      </p:sp>
      <p:sp>
        <p:nvSpPr>
          <p:cNvPr id="62" name="TextBox 61"/>
          <p:cNvSpPr txBox="1"/>
          <p:nvPr/>
        </p:nvSpPr>
        <p:spPr>
          <a:xfrm>
            <a:off x="6000760" y="3429006"/>
            <a:ext cx="3143240" cy="769441"/>
          </a:xfrm>
          <a:prstGeom prst="rect">
            <a:avLst/>
          </a:prstGeom>
          <a:solidFill>
            <a:srgbClr val="C00000"/>
          </a:solidFill>
          <a:ln w="38100">
            <a:noFill/>
          </a:ln>
        </p:spPr>
        <p:txBody>
          <a:bodyPr wrap="square" rtlCol="0">
            <a:spAutoFit/>
          </a:bodyPr>
          <a:lstStyle/>
          <a:p>
            <a:r>
              <a:rPr lang="ru-RU"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 = U</a:t>
            </a:r>
            <a:r>
              <a:rPr lang="en-US" sz="44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U</a:t>
            </a:r>
            <a:r>
              <a:rPr lang="en-US" sz="4400" b="1" spc="50" baseline="-25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ru-RU"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3" name="TextBox 62"/>
          <p:cNvSpPr txBox="1"/>
          <p:nvPr/>
        </p:nvSpPr>
        <p:spPr>
          <a:xfrm>
            <a:off x="1571604" y="2643188"/>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en-US" sz="2000" b="1" baseline="-25000" dirty="0" smtClean="0">
                <a:solidFill>
                  <a:schemeClr val="accent1">
                    <a:lumMod val="50000"/>
                  </a:schemeClr>
                </a:solidFill>
              </a:rPr>
              <a:t>1</a:t>
            </a:r>
            <a:r>
              <a:rPr lang="en-US" sz="2000" b="1" dirty="0" smtClean="0">
                <a:solidFill>
                  <a:schemeClr val="accent1">
                    <a:lumMod val="50000"/>
                  </a:schemeClr>
                </a:solidFill>
              </a:rPr>
              <a:t> </a:t>
            </a:r>
            <a:endParaRPr lang="ru-RU" sz="2000" b="1" dirty="0">
              <a:solidFill>
                <a:schemeClr val="accent1">
                  <a:lumMod val="50000"/>
                </a:schemeClr>
              </a:solidFill>
            </a:endParaRPr>
          </a:p>
        </p:txBody>
      </p:sp>
      <p:sp>
        <p:nvSpPr>
          <p:cNvPr id="64" name="TextBox 63"/>
          <p:cNvSpPr txBox="1"/>
          <p:nvPr/>
        </p:nvSpPr>
        <p:spPr>
          <a:xfrm>
            <a:off x="3286116" y="2643188"/>
            <a:ext cx="1357322" cy="400110"/>
          </a:xfrm>
          <a:prstGeom prst="rect">
            <a:avLst/>
          </a:prstGeom>
          <a:noFill/>
        </p:spPr>
        <p:txBody>
          <a:bodyPr wrap="square" rtlCol="0">
            <a:spAutoFit/>
          </a:bodyPr>
          <a:lstStyle/>
          <a:p>
            <a:r>
              <a:rPr lang="en-US" sz="2000" b="1" dirty="0" smtClean="0">
                <a:solidFill>
                  <a:schemeClr val="accent1">
                    <a:lumMod val="50000"/>
                  </a:schemeClr>
                </a:solidFill>
                <a:latin typeface="Century Schoolbook" pitchFamily="18" charset="0"/>
              </a:rPr>
              <a:t>R</a:t>
            </a:r>
            <a:r>
              <a:rPr lang="ru-RU" sz="2000" b="1" baseline="-25000" dirty="0" smtClean="0">
                <a:solidFill>
                  <a:schemeClr val="accent1">
                    <a:lumMod val="50000"/>
                  </a:schemeClr>
                </a:solidFill>
              </a:rPr>
              <a:t>2</a:t>
            </a:r>
            <a:endParaRPr lang="ru-RU" sz="2000" b="1" dirty="0">
              <a:solidFill>
                <a:schemeClr val="accent1">
                  <a:lumMod val="50000"/>
                </a:schemeClr>
              </a:solidFill>
            </a:endParaRPr>
          </a:p>
        </p:txBody>
      </p:sp>
      <p:cxnSp>
        <p:nvCxnSpPr>
          <p:cNvPr id="66" name="Прямая соединительная линия 65"/>
          <p:cNvCxnSpPr/>
          <p:nvPr/>
        </p:nvCxnSpPr>
        <p:spPr>
          <a:xfrm rot="10800000">
            <a:off x="1714484" y="1214428"/>
            <a:ext cx="500063"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rot="10800000">
            <a:off x="2571736" y="1214428"/>
            <a:ext cx="571503" cy="158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rot="10800000">
            <a:off x="2071670" y="1071552"/>
            <a:ext cx="500066" cy="142876"/>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rot="5400000" flipH="1" flipV="1">
            <a:off x="2143107" y="1142990"/>
            <a:ext cx="142876" cy="1"/>
          </a:xfrm>
          <a:prstGeom prst="line">
            <a:avLst/>
          </a:prstGeom>
          <a:ln w="381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Заголовок 1"/>
          <p:cNvSpPr txBox="1">
            <a:spLocks/>
          </p:cNvSpPr>
          <p:nvPr/>
        </p:nvSpPr>
        <p:spPr>
          <a:xfrm>
            <a:off x="5929322" y="1643056"/>
            <a:ext cx="2928958" cy="928694"/>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0" i="0" u="none" strike="noStrike" kern="1200" cap="none" spc="0" normalizeH="0" baseline="0" noProof="0" dirty="0" smtClean="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rPr>
              <a:t>Вывод:</a:t>
            </a:r>
            <a:endParaRPr kumimoji="0" lang="ru-RU" sz="54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istral"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2000"/>
                                        <p:tgtEl>
                                          <p:spTgt spid="55"/>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20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1000" fill="hold"/>
                                        <p:tgtEl>
                                          <p:spTgt spid="65"/>
                                        </p:tgtEl>
                                        <p:attrNameLst>
                                          <p:attrName>ppt_x</p:attrName>
                                        </p:attrNameLst>
                                      </p:cBhvr>
                                      <p:tavLst>
                                        <p:tav tm="0">
                                          <p:val>
                                            <p:strVal val="#ppt_x"/>
                                          </p:val>
                                        </p:tav>
                                        <p:tav tm="100000">
                                          <p:val>
                                            <p:strVal val="#ppt_x"/>
                                          </p:val>
                                        </p:tav>
                                      </p:tavLst>
                                    </p:anim>
                                    <p:anim calcmode="lin" valueType="num">
                                      <p:cBhvr additive="base">
                                        <p:cTn id="22" dur="10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2000"/>
                                        <p:tgtEl>
                                          <p:spTgt spid="5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20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20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59"/>
                                        </p:tgtEl>
                                      </p:cBhvr>
                                    </p:animEffect>
                                    <p:set>
                                      <p:cBhvr>
                                        <p:cTn id="47" dur="1" fill="hold">
                                          <p:stCondLst>
                                            <p:cond delay="1999"/>
                                          </p:stCondLst>
                                        </p:cTn>
                                        <p:tgtEl>
                                          <p:spTgt spid="5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60"/>
                                        </p:tgtEl>
                                      </p:cBhvr>
                                    </p:animEffect>
                                    <p:set>
                                      <p:cBhvr>
                                        <p:cTn id="50" dur="1" fill="hold">
                                          <p:stCondLst>
                                            <p:cond delay="1999"/>
                                          </p:stCondLst>
                                        </p:cTn>
                                        <p:tgtEl>
                                          <p:spTgt spid="6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61"/>
                                        </p:tgtEl>
                                      </p:cBhvr>
                                    </p:animEffect>
                                    <p:set>
                                      <p:cBhvr>
                                        <p:cTn id="53" dur="1" fill="hold">
                                          <p:stCondLst>
                                            <p:cond delay="1999"/>
                                          </p:stCondLst>
                                        </p:cTn>
                                        <p:tgtEl>
                                          <p:spTgt spid="61"/>
                                        </p:tgtEl>
                                        <p:attrNameLst>
                                          <p:attrName>style.visibility</p:attrName>
                                        </p:attrNameLst>
                                      </p:cBhvr>
                                      <p:to>
                                        <p:strVal val="hidden"/>
                                      </p:to>
                                    </p:set>
                                  </p:childTnLst>
                                </p:cTn>
                              </p:par>
                              <p:par>
                                <p:cTn id="54" presetID="0" presetClass="path" presetSubtype="0" accel="50000" decel="50000" fill="hold" grpId="1" nodeType="withEffect">
                                  <p:stCondLst>
                                    <p:cond delay="0"/>
                                  </p:stCondLst>
                                  <p:childTnLst>
                                    <p:animMotion origin="layout" path="M 0 0 L 0 -0.48997 " pathEditMode="relative" ptsTypes="AA">
                                      <p:cBhvr>
                                        <p:cTn id="55" dur="2000" fill="hold"/>
                                        <p:tgtEl>
                                          <p:spTgt spid="62"/>
                                        </p:tgtEl>
                                        <p:attrNameLst>
                                          <p:attrName>ppt_x</p:attrName>
                                          <p:attrName>ppt_y</p:attrName>
                                        </p:attrNameLst>
                                      </p:cBhvr>
                                    </p:animMotion>
                                  </p:childTnLst>
                                </p:cTn>
                              </p:par>
                              <p:par>
                                <p:cTn id="56" presetID="2" presetClass="entr" presetSubtype="4"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2000" fill="hold"/>
                                        <p:tgtEl>
                                          <p:spTgt spid="67"/>
                                        </p:tgtEl>
                                        <p:attrNameLst>
                                          <p:attrName>ppt_x</p:attrName>
                                        </p:attrNameLst>
                                      </p:cBhvr>
                                      <p:tavLst>
                                        <p:tav tm="0">
                                          <p:val>
                                            <p:strVal val="#ppt_x"/>
                                          </p:val>
                                        </p:tav>
                                        <p:tav tm="100000">
                                          <p:val>
                                            <p:strVal val="#ppt_x"/>
                                          </p:val>
                                        </p:tav>
                                      </p:tavLst>
                                    </p:anim>
                                    <p:anim calcmode="lin" valueType="num">
                                      <p:cBhvr additive="base">
                                        <p:cTn id="59" dur="2000" fill="hold"/>
                                        <p:tgtEl>
                                          <p:spTgt spid="6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00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2000" fill="hold"/>
                                        <p:tgtEl>
                                          <p:spTgt spid="69"/>
                                        </p:tgtEl>
                                        <p:attrNameLst>
                                          <p:attrName>ppt_x</p:attrName>
                                        </p:attrNameLst>
                                      </p:cBhvr>
                                      <p:tavLst>
                                        <p:tav tm="0">
                                          <p:val>
                                            <p:strVal val="#ppt_x"/>
                                          </p:val>
                                        </p:tav>
                                        <p:tav tm="100000">
                                          <p:val>
                                            <p:strVal val="#ppt_x"/>
                                          </p:val>
                                        </p:tav>
                                      </p:tavLst>
                                    </p:anim>
                                    <p:anim calcmode="lin" valueType="num">
                                      <p:cBhvr additive="base">
                                        <p:cTn id="63" dur="20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55" grpId="0"/>
      <p:bldP spid="56" grpId="0"/>
      <p:bldP spid="59" grpId="0"/>
      <p:bldP spid="59" grpId="1"/>
      <p:bldP spid="60" grpId="0"/>
      <p:bldP spid="60" grpId="1"/>
      <p:bldP spid="61" grpId="0"/>
      <p:bldP spid="61" grpId="1"/>
      <p:bldP spid="62" grpId="0" animBg="1"/>
      <p:bldP spid="62" grpId="1" animBg="1"/>
      <p:bldP spid="6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4095</TotalTime>
  <Words>2743</Words>
  <Application>Microsoft Office PowerPoint</Application>
  <PresentationFormat>Экран (16:9)</PresentationFormat>
  <Paragraphs>415</Paragraphs>
  <Slides>29</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Соединения проводников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Последовательное  соединение проводников</dc:title>
  <dc:creator>Акимов</dc:creator>
  <cp:lastModifiedBy>ринат</cp:lastModifiedBy>
  <cp:revision>385</cp:revision>
  <dcterms:created xsi:type="dcterms:W3CDTF">2009-10-21T20:46:11Z</dcterms:created>
  <dcterms:modified xsi:type="dcterms:W3CDTF">2014-08-12T12:25:12Z</dcterms:modified>
</cp:coreProperties>
</file>