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4" r:id="rId2"/>
    <p:sldId id="280" r:id="rId3"/>
    <p:sldId id="282" r:id="rId4"/>
    <p:sldId id="283" r:id="rId5"/>
    <p:sldId id="285" r:id="rId6"/>
    <p:sldId id="295" r:id="rId7"/>
    <p:sldId id="296" r:id="rId8"/>
    <p:sldId id="300" r:id="rId9"/>
    <p:sldId id="267" r:id="rId10"/>
    <p:sldId id="290" r:id="rId11"/>
    <p:sldId id="260" r:id="rId12"/>
    <p:sldId id="263" r:id="rId13"/>
    <p:sldId id="256" r:id="rId14"/>
    <p:sldId id="276" r:id="rId15"/>
    <p:sldId id="261" r:id="rId16"/>
    <p:sldId id="298" r:id="rId17"/>
    <p:sldId id="301" r:id="rId18"/>
    <p:sldId id="277" r:id="rId19"/>
    <p:sldId id="30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5B95E-DE3B-4447-83D8-8ABE9A60FD6C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86364-D095-42F4-ACD1-8040691164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FF7A5-E5B7-4578-8531-92071A23172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88D7-B869-431C-A3E6-9B93384A1363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0A2E-BAE6-410B-A2AF-728606119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88D7-B869-431C-A3E6-9B93384A1363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0A2E-BAE6-410B-A2AF-728606119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88D7-B869-431C-A3E6-9B93384A1363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0A2E-BAE6-410B-A2AF-728606119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5BA6DC3-FDAB-46B8-BE4C-EBDDEFA74FF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88D7-B869-431C-A3E6-9B93384A1363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0A2E-BAE6-410B-A2AF-728606119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88D7-B869-431C-A3E6-9B93384A1363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0A2E-BAE6-410B-A2AF-728606119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88D7-B869-431C-A3E6-9B93384A1363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0A2E-BAE6-410B-A2AF-728606119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88D7-B869-431C-A3E6-9B93384A1363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0A2E-BAE6-410B-A2AF-728606119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88D7-B869-431C-A3E6-9B93384A1363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0A2E-BAE6-410B-A2AF-728606119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88D7-B869-431C-A3E6-9B93384A1363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0A2E-BAE6-410B-A2AF-728606119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88D7-B869-431C-A3E6-9B93384A1363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0A2E-BAE6-410B-A2AF-728606119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388D7-B869-431C-A3E6-9B93384A1363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0A2E-BAE6-410B-A2AF-728606119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388D7-B869-431C-A3E6-9B93384A1363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80A2E-BAE6-410B-A2AF-7286061197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10" Type="http://schemas.openxmlformats.org/officeDocument/2006/relationships/image" Target="../media/image21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5.png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14546" y="1571612"/>
            <a:ext cx="6786610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Современные образовательные технологии на уроках русского языка и </a:t>
            </a:r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литературы </a:t>
            </a:r>
            <a:endParaRPr lang="ru-RU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(из опыта работы)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714356"/>
            <a:ext cx="9001156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Второй Всероссийский фестиваль передового педагогического опыта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"Современные методы и приемы обучения"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февраль - май 2014 года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00298" y="5286388"/>
            <a:ext cx="60722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err="1" smtClean="0"/>
              <a:t>Электронное</a:t>
            </a:r>
            <a:r>
              <a:rPr lang="en-US" sz="1600" dirty="0" smtClean="0"/>
              <a:t> </a:t>
            </a:r>
            <a:r>
              <a:rPr lang="en-US" sz="1600" dirty="0" err="1" smtClean="0"/>
              <a:t>периодическое</a:t>
            </a:r>
            <a:r>
              <a:rPr lang="en-US" sz="1600" dirty="0" smtClean="0"/>
              <a:t> </a:t>
            </a:r>
            <a:r>
              <a:rPr lang="en-US" sz="1600" dirty="0" err="1" smtClean="0"/>
              <a:t>издание</a:t>
            </a:r>
            <a:r>
              <a:rPr lang="en-US" sz="1600" dirty="0" smtClean="0"/>
              <a:t> НАУКОГРАД</a:t>
            </a:r>
            <a:endParaRPr lang="ru-RU" sz="1600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643174" y="3643314"/>
            <a:ext cx="5429288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Решетняк</a:t>
            </a:r>
            <a:r>
              <a:rPr kumimoji="0" lang="ru-RU" b="1" i="1" u="none" strike="noStrike" cap="none" normalizeH="0" baseline="0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 Лариса Анатольевна</a:t>
            </a:r>
            <a:endParaRPr kumimoji="0" lang="en-US" b="1" i="1" u="none" strike="noStrike" cap="none" normalizeH="0" baseline="0" smtClean="0">
              <a:ln>
                <a:solidFill>
                  <a:schemeClr val="tx2">
                    <a:lumMod val="75000"/>
                  </a:schemeClr>
                </a:solidFill>
              </a:ln>
              <a:solidFill>
                <a:srgbClr val="C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1" i="1" u="none" strike="noStrike" cap="none" normalizeH="0" baseline="0" dirty="0" smtClean="0">
              <a:ln>
                <a:solidFill>
                  <a:schemeClr val="tx2">
                    <a:lumMod val="75000"/>
                  </a:schemeClr>
                </a:solidFill>
              </a:ln>
              <a:solidFill>
                <a:srgbClr val="C0000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учитель русского языка и литературы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Муниципальное образовательное бюджетное учреждение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средняя общеобразовательная школа № 3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с углубленным изучением математики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Республика Карелия, г. Костомукша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99592" y="692696"/>
            <a:ext cx="5832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Способствует развитию творческого мышления и работа над созданием школьной газеты и различных альманахов.</a:t>
            </a:r>
            <a:endParaRPr lang="ru-RU" dirty="0"/>
          </a:p>
        </p:txBody>
      </p:sp>
      <p:pic>
        <p:nvPicPr>
          <p:cNvPr id="1026" name="Picture 2" descr="C:\Users\new\Pictures\рис к през\Рисунок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60481">
            <a:off x="5391639" y="1171847"/>
            <a:ext cx="1651372" cy="2248899"/>
          </a:xfrm>
          <a:prstGeom prst="rect">
            <a:avLst/>
          </a:prstGeom>
          <a:noFill/>
        </p:spPr>
      </p:pic>
      <p:pic>
        <p:nvPicPr>
          <p:cNvPr id="1028" name="Picture 4" descr="C:\Users\new\Pictures\рис к през\Рисунок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015784">
            <a:off x="2380112" y="1389065"/>
            <a:ext cx="1620143" cy="2318341"/>
          </a:xfrm>
          <a:prstGeom prst="rect">
            <a:avLst/>
          </a:prstGeom>
          <a:noFill/>
        </p:spPr>
      </p:pic>
      <p:pic>
        <p:nvPicPr>
          <p:cNvPr id="1029" name="Picture 5" descr="C:\Users\new\Pictures\рис к през\Рисунок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90158">
            <a:off x="5292080" y="3212976"/>
            <a:ext cx="1531328" cy="2226444"/>
          </a:xfrm>
          <a:prstGeom prst="rect">
            <a:avLst/>
          </a:prstGeom>
          <a:noFill/>
        </p:spPr>
      </p:pic>
      <p:pic>
        <p:nvPicPr>
          <p:cNvPr id="1031" name="Picture 7" descr="C:\Users\new\Pictures\рис к през\Рисунок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808679">
            <a:off x="7118614" y="702077"/>
            <a:ext cx="1584176" cy="2266874"/>
          </a:xfrm>
          <a:prstGeom prst="rect">
            <a:avLst/>
          </a:prstGeom>
          <a:noFill/>
        </p:spPr>
      </p:pic>
      <p:pic>
        <p:nvPicPr>
          <p:cNvPr id="1032" name="Picture 8" descr="C:\Users\new\Pictures\рис к през\Рисунок5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929013">
            <a:off x="6881882" y="3262711"/>
            <a:ext cx="1783570" cy="2442468"/>
          </a:xfrm>
          <a:prstGeom prst="rect">
            <a:avLst/>
          </a:prstGeom>
          <a:noFill/>
        </p:spPr>
      </p:pic>
      <p:pic>
        <p:nvPicPr>
          <p:cNvPr id="1033" name="Picture 9" descr="C:\Users\new\Pictures\рис к през\Рисунок6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20774353">
            <a:off x="638657" y="1848521"/>
            <a:ext cx="1510617" cy="2226444"/>
          </a:xfrm>
          <a:prstGeom prst="rect">
            <a:avLst/>
          </a:prstGeom>
          <a:noFill/>
        </p:spPr>
      </p:pic>
      <p:pic>
        <p:nvPicPr>
          <p:cNvPr id="19" name="Picture 6" descr="C:\Users\new\Pictures\рис к през\Рисунок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20832160">
            <a:off x="1763688" y="3501008"/>
            <a:ext cx="1546833" cy="2098427"/>
          </a:xfrm>
          <a:prstGeom prst="rect">
            <a:avLst/>
          </a:prstGeom>
          <a:noFill/>
        </p:spPr>
      </p:pic>
      <p:pic>
        <p:nvPicPr>
          <p:cNvPr id="20" name="Picture 3" descr="C:\Users\new\Pictures\рис к през\Рисунок8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19872" y="3284984"/>
            <a:ext cx="1530151" cy="21895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3140968"/>
            <a:ext cx="5338936" cy="1152128"/>
          </a:xfrm>
        </p:spPr>
        <p:txBody>
          <a:bodyPr>
            <a:noAutofit/>
          </a:bodyPr>
          <a:lstStyle/>
          <a:p>
            <a:pPr marL="0" indent="-533400">
              <a:lnSpc>
                <a:spcPct val="80000"/>
              </a:lnSpc>
              <a:spcBef>
                <a:spcPts val="0"/>
              </a:spcBef>
              <a:buNone/>
            </a:pPr>
            <a:r>
              <a:rPr lang="ru-RU" sz="2000" dirty="0"/>
              <a:t>Проектный метод основывается на концепции </a:t>
            </a:r>
            <a:r>
              <a:rPr lang="ru-RU" sz="2000" dirty="0" err="1"/>
              <a:t>деятельностного</a:t>
            </a:r>
            <a:r>
              <a:rPr lang="ru-RU" sz="2000" dirty="0"/>
              <a:t> подхода и позволяет организовать обучение, в котором обучающиеся получают знания в процессе планирования и выполнения творческих заданий – проектов.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980728"/>
            <a:ext cx="626469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Проектные и  исследовательские методы в обучении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146" name="Picture 2" descr="C:\Users\new\Pictures\рис к през\Рисунок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71946" y="3501008"/>
            <a:ext cx="3056191" cy="2294384"/>
          </a:xfrm>
          <a:prstGeom prst="rect">
            <a:avLst/>
          </a:prstGeom>
          <a:noFill/>
        </p:spPr>
      </p:pic>
      <p:pic>
        <p:nvPicPr>
          <p:cNvPr id="6147" name="Picture 3" descr="C:\Users\new\Pictures\рис к през\Рисунок3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5577" y="1196752"/>
            <a:ext cx="2027084" cy="15289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83568" y="692696"/>
            <a:ext cx="8003232" cy="1512168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smtClean="0"/>
              <a:t>Проекты могут быть представлены как одним человеком, так и группой учеников. Есть работы, которые выполняются всем классом. Результаты могут быть оформлены в виде докладов, презентаций, клипов, сайтов проекта. Традиционно мои ребята принимают активное участие в деятельности школьного научного общества, выступают на различных конференциях: «Будущее Карелии», «Память и время» и др.</a:t>
            </a:r>
            <a:endParaRPr lang="ru-RU" sz="2000" dirty="0"/>
          </a:p>
        </p:txBody>
      </p:sp>
      <p:pic>
        <p:nvPicPr>
          <p:cNvPr id="6" name="Picture 2" descr="C:\Users\new\Pictures\рис к през\Рисунок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140968"/>
            <a:ext cx="2362200" cy="1466850"/>
          </a:xfrm>
          <a:prstGeom prst="rect">
            <a:avLst/>
          </a:prstGeom>
          <a:noFill/>
        </p:spPr>
      </p:pic>
      <p:pic>
        <p:nvPicPr>
          <p:cNvPr id="7170" name="Picture 2" descr="C:\Users\new\Pictures\рис к през\Рисунок3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3068960"/>
            <a:ext cx="2428875" cy="1447800"/>
          </a:xfrm>
          <a:prstGeom prst="rect">
            <a:avLst/>
          </a:prstGeom>
          <a:noFill/>
        </p:spPr>
      </p:pic>
      <p:pic>
        <p:nvPicPr>
          <p:cNvPr id="7171" name="Picture 3" descr="C:\Users\new\Pictures\рис к през\Рисунок2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2564904"/>
            <a:ext cx="287655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5724128" y="836712"/>
            <a:ext cx="27363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Проектная деятельность позволяет </a:t>
            </a:r>
            <a:r>
              <a:rPr lang="ru-RU" dirty="0" smtClean="0"/>
              <a:t>попробовать </a:t>
            </a:r>
            <a:r>
              <a:rPr lang="ru-RU" dirty="0"/>
              <a:t>свои силы, приложить свои знания, принести пользу, показать публично достигнутый результат. </a:t>
            </a:r>
            <a:r>
              <a:rPr lang="ru-RU" dirty="0" smtClean="0"/>
              <a:t>Проектный метод предполагает большую самостоятельность ученика, увеличивается степень ответственности за порученное</a:t>
            </a:r>
            <a:endParaRPr lang="ru-RU" dirty="0"/>
          </a:p>
        </p:txBody>
      </p:sp>
      <p:pic>
        <p:nvPicPr>
          <p:cNvPr id="4099" name="Picture 3" descr="C:\Users\new\Pictures\рис к през\Рисунок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908720"/>
            <a:ext cx="2646363" cy="2047875"/>
          </a:xfrm>
          <a:prstGeom prst="rect">
            <a:avLst/>
          </a:prstGeom>
          <a:noFill/>
        </p:spPr>
      </p:pic>
      <p:pic>
        <p:nvPicPr>
          <p:cNvPr id="4101" name="Picture 5" descr="C:\Users\new\Pictures\рис к през\Рисунок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068960"/>
            <a:ext cx="3312368" cy="2450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WordArt 4"/>
          <p:cNvSpPr>
            <a:spLocks noChangeArrowheads="1" noChangeShapeType="1" noTextEdit="1"/>
          </p:cNvSpPr>
          <p:nvPr/>
        </p:nvSpPr>
        <p:spPr bwMode="auto">
          <a:xfrm>
            <a:off x="1043608" y="7029400"/>
            <a:ext cx="5975945" cy="8640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sz="2000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04664"/>
            <a:ext cx="8335873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Технологии формирования критического мышления 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1700808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Развитие критического мышления через чтение и письмо используется  в работе с учебными текстами (приемы «кластер», </a:t>
            </a:r>
            <a:r>
              <a:rPr lang="ru-RU" dirty="0" smtClean="0"/>
              <a:t>«</a:t>
            </a:r>
            <a:r>
              <a:rPr lang="ru-RU" dirty="0" err="1" smtClean="0"/>
              <a:t>фишбоун</a:t>
            </a:r>
            <a:r>
              <a:rPr lang="ru-RU" dirty="0" smtClean="0"/>
              <a:t>», «шесть шляп», </a:t>
            </a:r>
            <a:r>
              <a:rPr lang="ru-RU" dirty="0"/>
              <a:t>«</a:t>
            </a:r>
            <a:r>
              <a:rPr lang="ru-RU" dirty="0" err="1" smtClean="0"/>
              <a:t>синквейн</a:t>
            </a:r>
            <a:r>
              <a:rPr lang="ru-RU" dirty="0" smtClean="0"/>
              <a:t>» </a:t>
            </a:r>
            <a:r>
              <a:rPr lang="ru-RU" dirty="0"/>
              <a:t> и др.).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5536" y="2564904"/>
            <a:ext cx="3384376" cy="132343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FF00"/>
                </a:solidFill>
              </a:rPr>
              <a:t>Имя прилагательное</a:t>
            </a:r>
          </a:p>
          <a:p>
            <a:pPr algn="ctr"/>
            <a:r>
              <a:rPr lang="ru-RU" sz="1600" b="1" dirty="0" smtClean="0">
                <a:solidFill>
                  <a:srgbClr val="FFFF00"/>
                </a:solidFill>
              </a:rPr>
              <a:t>Красивое, выразительное.</a:t>
            </a:r>
          </a:p>
          <a:p>
            <a:pPr algn="ctr"/>
            <a:r>
              <a:rPr lang="ru-RU" sz="1600" b="1" dirty="0" smtClean="0">
                <a:solidFill>
                  <a:srgbClr val="FFFF00"/>
                </a:solidFill>
              </a:rPr>
              <a:t>Описывает, рисует, впечатляет.</a:t>
            </a:r>
          </a:p>
          <a:p>
            <a:pPr algn="ctr"/>
            <a:r>
              <a:rPr lang="ru-RU" sz="1600" b="1" dirty="0" smtClean="0">
                <a:solidFill>
                  <a:srgbClr val="FFFF00"/>
                </a:solidFill>
              </a:rPr>
              <a:t>Делает речь яркой.</a:t>
            </a:r>
          </a:p>
          <a:p>
            <a:pPr algn="ctr"/>
            <a:r>
              <a:rPr lang="ru-RU" sz="1600" b="1" dirty="0" smtClean="0">
                <a:solidFill>
                  <a:srgbClr val="FFFF00"/>
                </a:solidFill>
              </a:rPr>
              <a:t>Важно!</a:t>
            </a:r>
            <a:endParaRPr lang="ru-RU" sz="1600" b="1" dirty="0">
              <a:solidFill>
                <a:srgbClr val="FFFF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300192" y="2420888"/>
            <a:ext cx="2664296" cy="323165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1200" dirty="0"/>
              <a:t>Каждая команда выберет ключевое слово и в кластере покажет, какие понятия связаны с ним и как соотносятся между собой.</a:t>
            </a:r>
            <a:br>
              <a:rPr lang="ru-RU" sz="1200" dirty="0"/>
            </a:br>
            <a:r>
              <a:rPr lang="ru-RU" sz="1200" dirty="0" smtClean="0"/>
              <a:t>Предлагаю </a:t>
            </a:r>
            <a:r>
              <a:rPr lang="ru-RU" sz="1200" dirty="0"/>
              <a:t>выбрать из списка своё ключевое понятие:</a:t>
            </a:r>
            <a:br>
              <a:rPr lang="ru-RU" sz="1200" dirty="0"/>
            </a:br>
            <a:r>
              <a:rPr lang="ru-RU" sz="1200" b="1" dirty="0" smtClean="0"/>
              <a:t>искусство</a:t>
            </a:r>
            <a:endParaRPr lang="ru-RU" sz="1200" dirty="0"/>
          </a:p>
          <a:p>
            <a:r>
              <a:rPr lang="ru-RU" sz="1200" b="1" dirty="0"/>
              <a:t>литература</a:t>
            </a:r>
            <a:endParaRPr lang="ru-RU" sz="1200" dirty="0"/>
          </a:p>
          <a:p>
            <a:r>
              <a:rPr lang="ru-RU" sz="1200" b="1" dirty="0"/>
              <a:t>лирика</a:t>
            </a:r>
            <a:endParaRPr lang="ru-RU" sz="1200" dirty="0"/>
          </a:p>
          <a:p>
            <a:r>
              <a:rPr lang="ru-RU" sz="1200" b="1" dirty="0"/>
              <a:t>лексика</a:t>
            </a:r>
            <a:endParaRPr lang="ru-RU" sz="1200" dirty="0"/>
          </a:p>
          <a:p>
            <a:r>
              <a:rPr lang="ru-RU" sz="1200" b="1" dirty="0"/>
              <a:t>лингвистика</a:t>
            </a:r>
            <a:endParaRPr lang="ru-RU" sz="1200" dirty="0"/>
          </a:p>
          <a:p>
            <a:r>
              <a:rPr lang="ru-RU" sz="1200" b="1" dirty="0"/>
              <a:t>морфология</a:t>
            </a:r>
            <a:endParaRPr lang="ru-RU" sz="1200" dirty="0"/>
          </a:p>
          <a:p>
            <a:r>
              <a:rPr lang="ru-RU" sz="1200" b="1" dirty="0"/>
              <a:t>композиция</a:t>
            </a:r>
            <a:endParaRPr lang="ru-RU" sz="1200" dirty="0"/>
          </a:p>
          <a:p>
            <a:r>
              <a:rPr lang="ru-RU" sz="1200" b="1" i="1" dirty="0"/>
              <a:t>Главные критерии:</a:t>
            </a:r>
            <a:endParaRPr lang="ru-RU" sz="1200" dirty="0"/>
          </a:p>
          <a:p>
            <a:r>
              <a:rPr lang="ru-RU" sz="1200" b="1" i="1" dirty="0"/>
              <a:t>количество понятий</a:t>
            </a:r>
            <a:endParaRPr lang="ru-RU" sz="1200" dirty="0"/>
          </a:p>
          <a:p>
            <a:r>
              <a:rPr lang="ru-RU" sz="1200" b="1" i="1" dirty="0"/>
              <a:t>логическая законченность</a:t>
            </a:r>
            <a:endParaRPr lang="ru-RU" sz="1200" dirty="0"/>
          </a:p>
          <a:p>
            <a:r>
              <a:rPr lang="ru-RU" sz="1200" b="1" i="1" dirty="0"/>
              <a:t>грамотность</a:t>
            </a:r>
            <a:endParaRPr lang="ru-RU" sz="1200" dirty="0"/>
          </a:p>
        </p:txBody>
      </p:sp>
      <p:pic>
        <p:nvPicPr>
          <p:cNvPr id="8194" name="Picture 2" descr="C:\Users\new\Pictures\рис к през\Рисунок3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356992"/>
            <a:ext cx="3168352" cy="2309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7944" y="2132856"/>
            <a:ext cx="4690864" cy="2044824"/>
          </a:xfrm>
        </p:spPr>
        <p:txBody>
          <a:bodyPr>
            <a:normAutofit fontScale="70000" lnSpcReduction="20000"/>
          </a:bodyPr>
          <a:lstStyle/>
          <a:p>
            <a:r>
              <a:rPr lang="ru-RU" sz="2900" dirty="0"/>
              <a:t>Действительно ли русский язык является языком межнационального и международного общения?</a:t>
            </a:r>
          </a:p>
          <a:p>
            <a:r>
              <a:rPr lang="ru-RU" sz="2900" dirty="0"/>
              <a:t>Зависит ли развитие языка от воли, способностей одного человека?</a:t>
            </a:r>
          </a:p>
          <a:p>
            <a:r>
              <a:rPr lang="ru-RU" sz="2900" dirty="0"/>
              <a:t>Хорошо говорить по-русски – хорошо?</a:t>
            </a:r>
          </a:p>
          <a:p>
            <a:r>
              <a:rPr lang="ru-RU" sz="2900" dirty="0"/>
              <a:t>Нуждается ли русский язык в защите?</a:t>
            </a:r>
          </a:p>
          <a:p>
            <a:pPr>
              <a:buFont typeface="Wingdings" pitchFamily="2" charset="2"/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04664"/>
            <a:ext cx="842897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Дебаты как педагогическая технология</a:t>
            </a:r>
          </a:p>
        </p:txBody>
      </p:sp>
      <p:pic>
        <p:nvPicPr>
          <p:cNvPr id="9218" name="Picture 2" descr="C:\Users\new\Pictures\рис к през\Рисунок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276872"/>
            <a:ext cx="2304256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404664"/>
            <a:ext cx="799288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Тестовые технологии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372200" y="1340768"/>
            <a:ext cx="1925826" cy="174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67544" y="1340768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Помимо привычных тестов на бумажном носителе использую интерактивные тесты.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3068960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Интересны </a:t>
            </a:r>
            <a:r>
              <a:rPr lang="ru-RU" dirty="0" err="1" smtClean="0"/>
              <a:t>флеш</a:t>
            </a:r>
            <a:r>
              <a:rPr lang="ru-RU" dirty="0" smtClean="0"/>
              <a:t> – тесты, которые позволяют вписывать ответ.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9552" y="4797152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работе использую и электронные учебные пособия.</a:t>
            </a:r>
            <a:endParaRPr lang="ru-RU" dirty="0"/>
          </a:p>
        </p:txBody>
      </p:sp>
      <p:pic>
        <p:nvPicPr>
          <p:cNvPr id="10" name="Picture 4" descr="C:\Users\new\Pictures\рис к през\Рисунок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005064"/>
            <a:ext cx="1872208" cy="1369052"/>
          </a:xfrm>
          <a:prstGeom prst="rect">
            <a:avLst/>
          </a:prstGeom>
          <a:noFill/>
        </p:spPr>
      </p:pic>
      <p:pic>
        <p:nvPicPr>
          <p:cNvPr id="11" name="Picture 5" descr="C:\Users\new\Pictures\рис к през\Рисунок2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4077072"/>
            <a:ext cx="1000125" cy="1440160"/>
          </a:xfrm>
          <a:prstGeom prst="rect">
            <a:avLst/>
          </a:prstGeom>
          <a:noFill/>
        </p:spPr>
      </p:pic>
      <p:pic>
        <p:nvPicPr>
          <p:cNvPr id="10242" name="Picture 2" descr="C:\Users\new\Pictures\рис к през\Рисунок1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4" y="3212976"/>
            <a:ext cx="2302929" cy="1628403"/>
          </a:xfrm>
          <a:prstGeom prst="rect">
            <a:avLst/>
          </a:prstGeom>
          <a:noFill/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059832" y="1412776"/>
            <a:ext cx="2405873" cy="1375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340768"/>
            <a:ext cx="813690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Информационно-коммуникативные технологии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636912"/>
            <a:ext cx="8352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Компьютерные информационные технологии дают возможность подготовить презентацию иллюстративного и информационного материала, </a:t>
            </a:r>
            <a:r>
              <a:rPr lang="ru-RU" dirty="0" smtClean="0"/>
              <a:t>слайды-иллюстрации, репродукции, портреты, раздаточный </a:t>
            </a:r>
            <a:r>
              <a:rPr lang="ru-RU" dirty="0"/>
              <a:t>и </a:t>
            </a:r>
            <a:r>
              <a:rPr lang="ru-RU" dirty="0" smtClean="0"/>
              <a:t>справочный материал . Ученики </a:t>
            </a:r>
            <a:r>
              <a:rPr lang="ru-RU" dirty="0"/>
              <a:t>за урок могут </a:t>
            </a:r>
            <a:r>
              <a:rPr lang="ru-RU" dirty="0" smtClean="0"/>
              <a:t>просмотреть </a:t>
            </a:r>
            <a:r>
              <a:rPr lang="ru-RU" dirty="0"/>
              <a:t>отрывки из фильмов, прослушать аудиозаписи, побывать на экскурсии в музеях, театрах, на концертах.</a:t>
            </a:r>
          </a:p>
        </p:txBody>
      </p:sp>
      <p:pic>
        <p:nvPicPr>
          <p:cNvPr id="63492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88224" y="764704"/>
            <a:ext cx="2279250" cy="1271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 descr="C:\Users\new\Pictures\рис к през\Рисунок3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764704"/>
            <a:ext cx="1740024" cy="1152766"/>
          </a:xfrm>
          <a:prstGeom prst="rect">
            <a:avLst/>
          </a:prstGeom>
          <a:noFill/>
        </p:spPr>
      </p:pic>
      <p:pic>
        <p:nvPicPr>
          <p:cNvPr id="5124" name="Picture 4" descr="C:\Users\new\Pictures\рис к през\Рисунок4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4149080"/>
            <a:ext cx="2533650" cy="1731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8229600" cy="1143000"/>
          </a:xfrm>
        </p:spPr>
        <p:txBody>
          <a:bodyPr/>
          <a:lstStyle/>
          <a:p>
            <a:r>
              <a:rPr lang="ru-RU" sz="2400"/>
              <a:t/>
            </a:r>
            <a:br>
              <a:rPr lang="ru-RU" sz="2400"/>
            </a:br>
            <a:endParaRPr lang="ru-RU" sz="240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92442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ru-RU" sz="1800"/>
              <a:t>- </a:t>
            </a:r>
            <a:r>
              <a:rPr lang="ru-RU" sz="1800" b="1"/>
              <a:t>повышение эффективности обучения (развитие интеллекта школьников и навыков самостоятельной работы по поиску информации; разнообразие форм учебной деятельности учащихся на уроке);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ru-RU" sz="1800" b="1"/>
              <a:t>- осуществление индивидуального подхода в обучении (работа самостоятельно с оптимальной для себя скоростью);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ru-RU" sz="1800" b="1"/>
              <a:t>- расширение объёма предъявляемой учебной информации;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ru-RU" sz="1800" b="1"/>
              <a:t>- обеспечение гибкости управления учебным процессом (отслеживание процесса и результата своей работы);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ru-RU" sz="1800" b="1"/>
              <a:t>- улучшение организации урока (дидактический материал всегда имеется в достаточном количестве);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ru-RU" sz="1800" b="1"/>
              <a:t>- повышение качества контроля знаний учащихся и разнообразие его формы;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ru-RU" sz="1800" b="1"/>
              <a:t>- включение учащихся в коллективную деятельность в парах, в группах;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ru-RU" sz="1800" b="1"/>
              <a:t>- повышение интереса ребенка к изучению предмета и к учению в целом), - улучшение качества образования, активизация творческого потенциала ученика и учителя, включение школьников и педагогов в современное пространство информационного общества, самореализация и саморазвитие личности ученика. </a:t>
            </a:r>
          </a:p>
          <a:p>
            <a:pPr marL="0" indent="0">
              <a:lnSpc>
                <a:spcPct val="80000"/>
              </a:lnSpc>
            </a:pPr>
            <a:endParaRPr lang="ru-RU" sz="1800" b="1"/>
          </a:p>
        </p:txBody>
      </p:sp>
      <p:sp>
        <p:nvSpPr>
          <p:cNvPr id="41988" name="WordArt 4"/>
          <p:cNvSpPr>
            <a:spLocks noChangeArrowheads="1" noChangeShapeType="1" noTextEdit="1"/>
          </p:cNvSpPr>
          <p:nvPr/>
        </p:nvSpPr>
        <p:spPr bwMode="auto">
          <a:xfrm>
            <a:off x="1116013" y="549275"/>
            <a:ext cx="7272337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Итоги использования современных технологий таковы: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836712"/>
            <a:ext cx="8640960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600" b="1" dirty="0" smtClean="0"/>
              <a:t>                                      СПИСОК ИСПОЛЬЗОВАННЫХ ИСТОЧНИКОВ</a:t>
            </a:r>
            <a:endParaRPr lang="ru-RU" sz="1600" dirty="0" smtClean="0"/>
          </a:p>
          <a:p>
            <a:r>
              <a:rPr lang="ru-RU" sz="1600" dirty="0" smtClean="0"/>
              <a:t>1.Атутов П.Р. Технология и современное образование / П.Р. </a:t>
            </a:r>
            <a:r>
              <a:rPr lang="ru-RU" sz="1600" dirty="0" err="1" smtClean="0"/>
              <a:t>Атутов</a:t>
            </a:r>
            <a:r>
              <a:rPr lang="ru-RU" sz="1600" dirty="0" smtClean="0"/>
              <a:t> // Педагогика. - 1996. - № 2.</a:t>
            </a:r>
          </a:p>
          <a:p>
            <a:r>
              <a:rPr lang="ru-RU" sz="1600" dirty="0" smtClean="0"/>
              <a:t>2.Белкин А.С. </a:t>
            </a:r>
            <a:r>
              <a:rPr lang="ru-RU" sz="1600" dirty="0" err="1" smtClean="0"/>
              <a:t>Витагенное</a:t>
            </a:r>
            <a:r>
              <a:rPr lang="ru-RU" sz="1600" dirty="0" smtClean="0"/>
              <a:t> обучение с голографическим методом проекций / А.С. Белкин // Школьные технологии. - 1998. - № 3.</a:t>
            </a:r>
          </a:p>
          <a:p>
            <a:r>
              <a:rPr lang="ru-RU" sz="1600" dirty="0" smtClean="0"/>
              <a:t>3.Беспалько В.П. Педагогика и прогрессивные технологии обучения / В.П. Беспалько. — М., 1995.</a:t>
            </a:r>
          </a:p>
          <a:p>
            <a:r>
              <a:rPr lang="ru-RU" sz="1600" dirty="0" smtClean="0"/>
              <a:t>4. Кларин М.В. Инновации в мировой педагогике / М.В. Кларин. — Рига Эксперимент, 1995.</a:t>
            </a:r>
          </a:p>
          <a:p>
            <a:r>
              <a:rPr lang="ru-RU" sz="1600" dirty="0" smtClean="0"/>
              <a:t>5. Кудрявцев В.Т. Проблемное обучение: истоки, сущность перспективы / В.Т. Кудрявцев. — М.: Знание, 1991.</a:t>
            </a:r>
          </a:p>
          <a:p>
            <a:r>
              <a:rPr lang="ru-RU" sz="1600" dirty="0" smtClean="0"/>
              <a:t>6. </a:t>
            </a:r>
            <a:r>
              <a:rPr lang="ru-RU" sz="1600" dirty="0" err="1" smtClean="0"/>
              <a:t>Матюнин</a:t>
            </a:r>
            <a:r>
              <a:rPr lang="ru-RU" sz="1600" dirty="0" smtClean="0"/>
              <a:t> Б.Г. Нетрадиционная педагогика / Б.Г. </a:t>
            </a:r>
            <a:r>
              <a:rPr lang="ru-RU" sz="1600" dirty="0" err="1" smtClean="0"/>
              <a:t>Матюнин</a:t>
            </a:r>
            <a:r>
              <a:rPr lang="ru-RU" sz="1600" dirty="0" smtClean="0"/>
              <a:t>. — М., 1995.</a:t>
            </a:r>
          </a:p>
          <a:p>
            <a:r>
              <a:rPr lang="ru-RU" sz="1600" dirty="0" smtClean="0"/>
              <a:t>7. Педагогические технологии: Учебное пособие для студентов педагогических специальностей / Под общей ред. B.C. </a:t>
            </a:r>
            <a:r>
              <a:rPr lang="ru-RU" sz="1600" dirty="0" err="1" smtClean="0"/>
              <a:t>Кукушина</a:t>
            </a:r>
            <a:r>
              <a:rPr lang="ru-RU" sz="1600" dirty="0" smtClean="0"/>
              <a:t>. — Москва: ИКЦ «</a:t>
            </a:r>
            <a:r>
              <a:rPr lang="ru-RU" sz="1600" dirty="0" err="1" smtClean="0"/>
              <a:t>МарТ</a:t>
            </a:r>
            <a:r>
              <a:rPr lang="ru-RU" sz="1600" dirty="0" smtClean="0"/>
              <a:t>», 2004. — 336 с.</a:t>
            </a:r>
          </a:p>
          <a:p>
            <a:r>
              <a:rPr lang="ru-RU" sz="1600" dirty="0" smtClean="0"/>
              <a:t>8. Орлов, А.А. Введение в педагогическую деятельность: учеб.- метод. пособие для студ. </a:t>
            </a:r>
            <a:r>
              <a:rPr lang="ru-RU" sz="1600" dirty="0" err="1" smtClean="0"/>
              <a:t>высш</a:t>
            </a:r>
            <a:r>
              <a:rPr lang="ru-RU" sz="1600" dirty="0" smtClean="0"/>
              <a:t>. </a:t>
            </a:r>
            <a:r>
              <a:rPr lang="ru-RU" sz="1600" dirty="0" err="1" smtClean="0"/>
              <a:t>пед</a:t>
            </a:r>
            <a:r>
              <a:rPr lang="ru-RU" sz="1600" dirty="0" smtClean="0"/>
              <a:t>. учеб. заведений / А.А. Орлов.- М.: Академия, 2004. – 281с</a:t>
            </a:r>
          </a:p>
          <a:p>
            <a:r>
              <a:rPr lang="ru-RU" sz="1600" dirty="0" smtClean="0"/>
              <a:t>9. </a:t>
            </a:r>
            <a:r>
              <a:rPr lang="ru-RU" sz="1600" dirty="0" err="1" smtClean="0"/>
              <a:t>Селевко</a:t>
            </a:r>
            <a:r>
              <a:rPr lang="ru-RU" sz="1600" dirty="0" smtClean="0"/>
              <a:t> Г.К. Современные образовательные технологии / Г.К. </a:t>
            </a:r>
            <a:r>
              <a:rPr lang="ru-RU" sz="1600" dirty="0" err="1" smtClean="0"/>
              <a:t>Селевко</a:t>
            </a:r>
            <a:r>
              <a:rPr lang="ru-RU" sz="1600" dirty="0" smtClean="0"/>
              <a:t>. — М.: Народное образование, 1998.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764704"/>
            <a:ext cx="77048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Активные методы 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обучения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1916832"/>
            <a:ext cx="75608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Активные методы обучения </a:t>
            </a:r>
            <a:r>
              <a:rPr lang="ru-RU" dirty="0" smtClean="0">
                <a:solidFill>
                  <a:srgbClr val="C00000"/>
                </a:solidFill>
              </a:rPr>
              <a:t>– </a:t>
            </a:r>
            <a:r>
              <a:rPr lang="ru-RU" b="1" dirty="0" smtClean="0"/>
              <a:t>это система методов, обеспечивающих активность и разнообразие мыслительной и практической деятельности учащихся в процессе освоения учебного материала. </a:t>
            </a:r>
          </a:p>
          <a:p>
            <a:endParaRPr lang="ru-RU" b="1" dirty="0" smtClean="0"/>
          </a:p>
          <a:p>
            <a:r>
              <a:rPr lang="ru-RU" b="1" dirty="0" smtClean="0"/>
              <a:t>Особенностью активных методов обучения является то, что их реализация возможна лишь через совместную деятельность педагога и учащихся.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1844824"/>
            <a:ext cx="5112568" cy="720080"/>
          </a:xfrm>
        </p:spPr>
        <p:txBody>
          <a:bodyPr>
            <a:normAutofit fontScale="32500" lnSpcReduction="20000"/>
          </a:bodyPr>
          <a:lstStyle/>
          <a:p>
            <a:pPr algn="l">
              <a:spcAft>
                <a:spcPts val="0"/>
              </a:spcAft>
            </a:pPr>
            <a:r>
              <a:rPr lang="ru-RU" sz="6000" b="1" dirty="0" smtClean="0">
                <a:solidFill>
                  <a:srgbClr val="C00000"/>
                </a:solidFill>
                <a:effectLst/>
                <a:latin typeface="Book Antiqua" pitchFamily="18" charset="0"/>
                <a:ea typeface="Times New Roman"/>
                <a:cs typeface="Times New Roman"/>
              </a:rPr>
              <a:t>Активный метод работы над темой</a:t>
            </a:r>
            <a:endParaRPr lang="ru-RU" sz="6000" b="1" dirty="0">
              <a:solidFill>
                <a:srgbClr val="C00000"/>
              </a:solidFill>
              <a:latin typeface="Book Antiqua" pitchFamily="18" charset="0"/>
              <a:ea typeface="Times New Roman"/>
              <a:cs typeface="Times New Roman"/>
            </a:endParaRPr>
          </a:p>
          <a:p>
            <a:pPr algn="l">
              <a:spcAft>
                <a:spcPts val="0"/>
              </a:spcAft>
            </a:pPr>
            <a:r>
              <a:rPr lang="ru-RU" sz="5800" dirty="0" smtClean="0">
                <a:effectLst/>
                <a:latin typeface="Georgia" pitchFamily="18" charset="0"/>
                <a:ea typeface="Times New Roman"/>
                <a:cs typeface="Times New Roman"/>
              </a:rPr>
              <a:t> </a:t>
            </a:r>
            <a:endParaRPr lang="ru-RU" sz="5800" dirty="0">
              <a:latin typeface="Georgia" pitchFamily="18" charset="0"/>
              <a:ea typeface="Times New Roman"/>
              <a:cs typeface="Times New Roman"/>
            </a:endParaRPr>
          </a:p>
          <a:p>
            <a:pPr algn="l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07904" y="620688"/>
            <a:ext cx="447327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Метод </a:t>
            </a:r>
            <a:r>
              <a:rPr lang="ru-RU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«Автобусная</a:t>
            </a:r>
          </a:p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остановка»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467544" y="2204864"/>
            <a:ext cx="7704856" cy="3600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</a:rPr>
              <a:t> 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Times New Roman"/>
              <a:cs typeface="Times New Roman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Book Antiqua" pitchFamily="18" charset="0"/>
                <a:ea typeface="Times New Roman"/>
                <a:cs typeface="Times New Roman"/>
              </a:rPr>
              <a:t>Цель: научиться обсуждать и анализировать заданную тему в малых группах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Book Antiqua" pitchFamily="18" charset="0"/>
                <a:ea typeface="Times New Roman"/>
                <a:cs typeface="Times New Roman"/>
              </a:rPr>
              <a:t>.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/>
                <a:ea typeface="Times New Roman"/>
                <a:cs typeface="Times New Roman"/>
              </a:rPr>
              <a:t>Группы: 5-7 человек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Times New Roman"/>
              <a:cs typeface="Times New Roman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/>
                <a:ea typeface="Times New Roman"/>
                <a:cs typeface="Times New Roman"/>
              </a:rPr>
              <a:t>Численность: весь класс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Times New Roman"/>
              <a:cs typeface="Times New Roman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/>
                <a:ea typeface="Times New Roman"/>
                <a:cs typeface="Times New Roman"/>
              </a:rPr>
              <a:t>Время: 20-25 мин.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Times New Roman"/>
              <a:cs typeface="Times New Roman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/>
                <a:ea typeface="Times New Roman"/>
                <a:cs typeface="Times New Roman"/>
              </a:rPr>
              <a:t>Материал: листы большого формата (ватман, плакат,), фломастеры.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 Antiqua" pitchFamily="18" charset="0"/>
                <a:ea typeface="Times New Roman"/>
                <a:cs typeface="Times New Roman"/>
              </a:rPr>
              <a:t>Учитель определяет количество обсуждаемых вопросов новой темы (оптимально 4-5). Участники разбиваются на группы по числу вопросов (5-7 человек в каждой).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Times New Roman"/>
              <a:cs typeface="Times New Roman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6" descr="http://www.uniqueteachingresources.com/images/SchoolBusClipArt5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140968"/>
            <a:ext cx="1256928" cy="1118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99592" y="980728"/>
            <a:ext cx="1656184" cy="1243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70691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8892480" cy="6336704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/>
                <a:ea typeface="Times New Roman"/>
                <a:cs typeface="Times New Roman"/>
              </a:rPr>
              <a:t> </a:t>
            </a:r>
            <a:endParaRPr lang="ru-RU" sz="2200" dirty="0">
              <a:solidFill>
                <a:schemeClr val="tx1"/>
              </a:solidFill>
              <a:ea typeface="Times New Roman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2200" dirty="0" smtClean="0">
                <a:solidFill>
                  <a:schemeClr val="tx1"/>
                </a:solidFill>
                <a:effectLst/>
                <a:latin typeface="Book Antiqua" pitchFamily="18" charset="0"/>
                <a:ea typeface="Times New Roman"/>
                <a:cs typeface="Times New Roman"/>
              </a:rPr>
              <a:t> </a:t>
            </a:r>
            <a:endParaRPr lang="ru-RU" sz="2200" dirty="0">
              <a:solidFill>
                <a:schemeClr val="tx1"/>
              </a:solidFill>
              <a:latin typeface="Book Antiqua" pitchFamily="18" charset="0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dirty="0" smtClean="0">
                <a:solidFill>
                  <a:schemeClr val="tx1"/>
                </a:solidFill>
                <a:effectLst/>
                <a:latin typeface="Book Antiqua" pitchFamily="18" charset="0"/>
                <a:ea typeface="Times New Roman"/>
                <a:cs typeface="Times New Roman"/>
              </a:rPr>
              <a:t>    Группы распределяются по автобусным остановкам. На каждой остановке (на стене или на столе) расположен лист большого формата с записанным на нем вопросом по теме. 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solidFill>
                  <a:schemeClr val="tx1"/>
                </a:solidFill>
                <a:effectLst/>
                <a:latin typeface="Book Antiqua" pitchFamily="18" charset="0"/>
                <a:ea typeface="Times New Roman"/>
                <a:cs typeface="Times New Roman"/>
              </a:rPr>
              <a:t>     Учитель ставит задачу группам – записать на листе основные моменты новой темы, относящиеся к вопросу. В течение 5 минут в группах обсуждаются поставленные вопросы и записываются ключевые моменты. Затем по команде учителя группы переходят по часовой стрелке к следующей автобусной остановке. Знакомятся с имеющимися записями и, при необходимости, дополняют их в течение 3 минут. </a:t>
            </a:r>
          </a:p>
          <a:p>
            <a:pPr>
              <a:spcAft>
                <a:spcPts val="0"/>
              </a:spcAft>
            </a:pPr>
            <a:r>
              <a:rPr lang="ru-RU" sz="2000" dirty="0" smtClean="0">
                <a:solidFill>
                  <a:schemeClr val="tx1"/>
                </a:solidFill>
                <a:effectLst/>
                <a:latin typeface="Book Antiqua" pitchFamily="18" charset="0"/>
                <a:ea typeface="Times New Roman"/>
                <a:cs typeface="Times New Roman"/>
              </a:rPr>
              <a:t>      Когда группа возвращается к своей первой остановке, она презентует результаты работы по своему вопросу. В завершении учитель резюмирует сказанное всеми группами, при необходимости вносит коррективы и подводит итоги работы.</a:t>
            </a:r>
            <a:endParaRPr lang="ru-RU" sz="2000" dirty="0">
              <a:solidFill>
                <a:schemeClr val="tx1"/>
              </a:solidFill>
              <a:latin typeface="Book Antiqua" pitchFamily="18" charset="0"/>
              <a:ea typeface="Times New Roman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43466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429000"/>
            <a:ext cx="8208912" cy="1152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+mj-lt"/>
              </a:rPr>
              <a:t>Ученикам по очереди предлагается написать положительные и отрицательные впечатления от занятия на </a:t>
            </a:r>
            <a:r>
              <a:rPr lang="ru-RU" sz="2000" dirty="0" err="1" smtClean="0">
                <a:latin typeface="+mj-lt"/>
              </a:rPr>
              <a:t>стикерах</a:t>
            </a:r>
            <a:r>
              <a:rPr lang="ru-RU" sz="2000" dirty="0" smtClean="0">
                <a:latin typeface="+mj-lt"/>
              </a:rPr>
              <a:t> и приклеить их к солнышку и тучке соответственно.  </a:t>
            </a:r>
            <a:endParaRPr lang="ru-RU" sz="2000" dirty="0">
              <a:latin typeface="+mj-lt"/>
            </a:endParaRPr>
          </a:p>
        </p:txBody>
      </p:sp>
      <p:pic>
        <p:nvPicPr>
          <p:cNvPr id="3074" name="Picture 2" descr="Мультфильм, подмигивание Солнцу с очки - векторные иллюстрации. Фото со стока - 8528699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8829">
            <a:off x="7723836" y="610751"/>
            <a:ext cx="1139932" cy="10544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Зло штормовые облака С молния  Фото со стока - 915241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37239">
            <a:off x="994802" y="532895"/>
            <a:ext cx="1016522" cy="111399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195736" y="47667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Метод </a:t>
            </a:r>
            <a:b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«Солнце и туча»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03648" y="1844824"/>
            <a:ext cx="62180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+mj-lt"/>
              </a:rPr>
              <a:t>Активный метод перехода к повседневности</a:t>
            </a:r>
            <a:endParaRPr lang="ru-RU" sz="24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204864"/>
            <a:ext cx="8280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Цель: подведение итогов занятия</a:t>
            </a:r>
          </a:p>
          <a:p>
            <a:r>
              <a:rPr lang="ru-RU" sz="2000" dirty="0"/>
              <a:t>Численность: весь класс</a:t>
            </a:r>
          </a:p>
          <a:p>
            <a:r>
              <a:rPr lang="ru-RU" sz="2000" dirty="0"/>
              <a:t>Материал: 2 листа ватмана, на одном нарисовано солнце, на другом – туча, </a:t>
            </a:r>
            <a:r>
              <a:rPr lang="ru-RU" sz="2000" dirty="0" err="1"/>
              <a:t>стикеры</a:t>
            </a:r>
            <a:r>
              <a:rPr lang="ru-RU" sz="2000" dirty="0"/>
              <a:t>, фломастеры.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7544" y="450912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Аналогичен этому метод «Дерево», где в зависимости от впечатления, полученного на уроке наклеиваются листочки на дерево, нарисованное на доске.</a:t>
            </a:r>
            <a:endParaRPr lang="ru-RU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020272" y="4509120"/>
            <a:ext cx="1262757" cy="1042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3040105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47664" y="476672"/>
            <a:ext cx="556530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Игровые технологии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141277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Игра ставит </a:t>
            </a:r>
            <a:r>
              <a:rPr lang="ru-RU" dirty="0"/>
              <a:t>ученика в условия поиска, пробуждает интерес к победе, а отсюда стремление быть быстрым, собранным, ловким, находчивым, уметь четко выполнять задания, соблюдать правила игры. 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7544" y="4653136"/>
            <a:ext cx="1613611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164288" y="4629328"/>
            <a:ext cx="1649177" cy="1103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467544" y="2348880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Дидактические игры являются познавательными и развивающими.</a:t>
            </a:r>
          </a:p>
          <a:p>
            <a:r>
              <a:rPr lang="ru-RU" dirty="0" smtClean="0"/>
              <a:t>Ролевые игры развивают фантазию, воображение и речь, имеют большое значение в нравственном воспитании. </a:t>
            </a:r>
            <a:endParaRPr lang="ru-RU" dirty="0"/>
          </a:p>
        </p:txBody>
      </p:sp>
      <p:pic>
        <p:nvPicPr>
          <p:cNvPr id="5125" name="Picture 5" descr="C:\Users\new\Pictures\рис к през\Рисунок1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874070" y="3429000"/>
            <a:ext cx="3354113" cy="19613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88840"/>
            <a:ext cx="8496944" cy="243773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000" b="1" dirty="0" smtClean="0"/>
              <a:t>      </a:t>
            </a:r>
            <a:r>
              <a:rPr lang="ru-RU" sz="1800" dirty="0"/>
              <a:t>Уроки с игровой состязательной основой: урок-игра, урок-"домино", проверочный </a:t>
            </a:r>
            <a:r>
              <a:rPr lang="ru-RU" sz="1800" dirty="0" smtClean="0"/>
              <a:t>кроссворд</a:t>
            </a:r>
            <a:r>
              <a:rPr lang="ru-RU" sz="1800" dirty="0"/>
              <a:t>, урок в форме игры "Лото", урок </a:t>
            </a:r>
            <a:r>
              <a:rPr lang="ru-RU" sz="1800" dirty="0" smtClean="0"/>
              <a:t>типа</a:t>
            </a:r>
            <a:r>
              <a:rPr lang="ru-RU" sz="1800" dirty="0"/>
              <a:t>:"Следствие ведут знатоки", </a:t>
            </a:r>
            <a:r>
              <a:rPr lang="ru-RU" sz="1800" dirty="0" smtClean="0"/>
              <a:t>урок - деловая </a:t>
            </a:r>
            <a:r>
              <a:rPr lang="ru-RU" sz="1800" dirty="0"/>
              <a:t>игра, </a:t>
            </a:r>
            <a:r>
              <a:rPr lang="ru-RU" sz="1800" dirty="0" smtClean="0"/>
              <a:t>игра - обобщение</a:t>
            </a:r>
            <a:r>
              <a:rPr lang="ru-RU" sz="1800" dirty="0"/>
              <a:t>, урок типа КВН, урок:"Что? Где? Когда?", урок-эстафета, конкурс, игра, дуэль, соревнование и т.д. </a:t>
            </a:r>
          </a:p>
          <a:p>
            <a:pPr>
              <a:spcBef>
                <a:spcPts val="0"/>
              </a:spcBef>
              <a:buNone/>
            </a:pPr>
            <a:r>
              <a:rPr lang="ru-RU" sz="2000" b="1" dirty="0" smtClean="0"/>
              <a:t>        </a:t>
            </a:r>
            <a:endParaRPr lang="ru-RU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5576" y="476672"/>
            <a:ext cx="2520280" cy="1520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395536" y="3717032"/>
            <a:ext cx="48965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+mj-lt"/>
                <a:cs typeface="Times New Roman" pitchFamily="18" charset="0"/>
              </a:rPr>
              <a:t>На уроках русского языка используются самые различные интерактивные методы и </a:t>
            </a:r>
            <a:r>
              <a:rPr lang="ru-RU" dirty="0" smtClean="0">
                <a:latin typeface="+mj-lt"/>
                <a:cs typeface="Times New Roman" pitchFamily="18" charset="0"/>
              </a:rPr>
              <a:t>приёмы. </a:t>
            </a:r>
            <a:r>
              <a:rPr lang="ru-RU" dirty="0">
                <a:latin typeface="+mj-lt"/>
                <a:cs typeface="Times New Roman" pitchFamily="18" charset="0"/>
              </a:rPr>
              <a:t>Это могут быть весёлые стихи, облегчающие усвоение правописания, лингвистические сказки (сказка о суффиксах </a:t>
            </a:r>
            <a:r>
              <a:rPr lang="ru-RU" dirty="0" smtClean="0">
                <a:latin typeface="+mj-lt"/>
                <a:cs typeface="Times New Roman" pitchFamily="18" charset="0"/>
              </a:rPr>
              <a:t>частей речи, </a:t>
            </a:r>
            <a:r>
              <a:rPr lang="ru-RU" dirty="0">
                <a:latin typeface="+mj-lt"/>
                <a:cs typeface="Times New Roman" pitchFamily="18" charset="0"/>
              </a:rPr>
              <a:t>о приставках </a:t>
            </a:r>
            <a:r>
              <a:rPr lang="ru-RU" dirty="0" smtClean="0">
                <a:latin typeface="+mj-lt"/>
                <a:cs typeface="Times New Roman" pitchFamily="18" charset="0"/>
              </a:rPr>
              <a:t> и т.д.)</a:t>
            </a:r>
            <a:endParaRPr lang="ru-RU" dirty="0">
              <a:latin typeface="+mj-lt"/>
              <a:cs typeface="Times New Roman" pitchFamily="18" charset="0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5436096" y="3501008"/>
            <a:ext cx="3024336" cy="1872208"/>
          </a:xfrm>
          <a:prstGeom prst="rect">
            <a:avLst/>
          </a:prstGeom>
          <a:solidFill>
            <a:srgbClr val="CCCCFF"/>
          </a:solidFill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Игра «Редактор»</a:t>
            </a:r>
            <a:b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Задание. Замените подчёркнутые наречия синонимичными фразеологизмами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Шёл </a:t>
            </a:r>
            <a:r>
              <a:rPr kumimoji="0" lang="ru-RU" sz="2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медленно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пёс Барбос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 вот что говорил </a:t>
            </a:r>
            <a:r>
              <a:rPr kumimoji="0" lang="ru-RU" sz="2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невнятно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«Мы жили с котом </a:t>
            </a:r>
            <a:r>
              <a:rPr kumimoji="0" lang="ru-RU" sz="2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дружно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Но</a:t>
            </a: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внезапно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он закон нарушил».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Теперь уйду я </a:t>
            </a:r>
            <a:r>
              <a:rPr kumimoji="0" lang="ru-RU" sz="26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далеко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Никогда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передам привета.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 дружбу </a:t>
            </a:r>
            <a:r>
              <a:rPr kumimoji="0" lang="ru-RU" sz="2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дорого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цените,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Необдуманно </a:t>
            </a: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лишних слов не говорите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Для справок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: душа в душу, на край света, черепашьим шагом, с бухты-барахты, во веки вечные, себе под нос, как снег на голову, на вес золота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067944" y="242088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Технология развивающего обучения предполагает взаимодействие педагога и учащихся на основе коллективно-распределительной деятельности, поиске различных способов решения учебных задач посредством организации учебного диалога в исследовательской и поисковой деятельности обучающихся.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620688"/>
            <a:ext cx="86044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Технология развивающего обучения </a:t>
            </a:r>
          </a:p>
        </p:txBody>
      </p:sp>
      <p:pic>
        <p:nvPicPr>
          <p:cNvPr id="1027" name="Picture 3" descr="C:\Users\new\Pictures\рис к през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708920"/>
            <a:ext cx="1872208" cy="13807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Блок-схема: перфолента 10"/>
          <p:cNvSpPr/>
          <p:nvPr/>
        </p:nvSpPr>
        <p:spPr>
          <a:xfrm flipV="1">
            <a:off x="539552" y="980728"/>
            <a:ext cx="7992888" cy="3329608"/>
          </a:xfrm>
          <a:prstGeom prst="flowChartPunchedTap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199B7-A4AC-4017-8706-42395DA764D9}" type="datetime6">
              <a:rPr lang="ru-RU"/>
              <a:pPr/>
              <a:t>май 14</a:t>
            </a:fld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D54AA-BF0E-4247-9D87-6AE3850299C6}" type="slidenum">
              <a:rPr lang="ru-RU"/>
              <a:pPr/>
              <a:t>9</a:t>
            </a:fld>
            <a:endParaRPr lang="ru-RU" sz="140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7363544" cy="80317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Georgia" pitchFamily="18" charset="0"/>
              </a:rPr>
              <a:t>Творческая мастерская</a:t>
            </a:r>
            <a:endParaRPr lang="ru-RU" sz="2400" b="1" dirty="0">
              <a:latin typeface="Georgia" pitchFamily="18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24744"/>
            <a:ext cx="5400600" cy="1584002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None/>
            </a:pPr>
            <a:r>
              <a:rPr lang="ru-RU" sz="2000" dirty="0" smtClean="0">
                <a:latin typeface="Georgia" pitchFamily="18" charset="0"/>
              </a:rPr>
              <a:t>          Попытайтесь</a:t>
            </a:r>
            <a:r>
              <a:rPr lang="ru-RU" sz="2000" dirty="0">
                <a:latin typeface="Georgia" pitchFamily="18" charset="0"/>
              </a:rPr>
              <a:t>, используя </a:t>
            </a:r>
            <a:r>
              <a:rPr lang="ru-RU" sz="2000" dirty="0" err="1">
                <a:latin typeface="Georgia" pitchFamily="18" charset="0"/>
              </a:rPr>
              <a:t>художестенно</a:t>
            </a:r>
            <a:r>
              <a:rPr lang="ru-RU" sz="2000" dirty="0">
                <a:latin typeface="Georgia" pitchFamily="18" charset="0"/>
              </a:rPr>
              <a:t> – выразительные средства, написать миниатюру (прозаическую / поэтическую), выбрав для себя близкое сочетание, понятный образ.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292080" y="1988840"/>
            <a:ext cx="3289176" cy="1944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Цветок добра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Огонь любви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Молчанье звёзд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Музыка души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Пожар горизонта </a:t>
            </a:r>
          </a:p>
        </p:txBody>
      </p:sp>
      <p:pic>
        <p:nvPicPr>
          <p:cNvPr id="9" name="Picture 4" descr="C:\Users\new\Pictures\рис к през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9483" y="4005064"/>
            <a:ext cx="1920213" cy="144016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1105</Words>
  <Application>Microsoft Office PowerPoint</Application>
  <PresentationFormat>Экран (4:3)</PresentationFormat>
  <Paragraphs>126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Игровые технологии</vt:lpstr>
      <vt:lpstr>Слайд 7</vt:lpstr>
      <vt:lpstr>Слайд 8</vt:lpstr>
      <vt:lpstr>Творческая мастерская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 </vt:lpstr>
      <vt:lpstr>Слайд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технология -</dc:title>
  <dc:creator>new</dc:creator>
  <cp:lastModifiedBy>Admin</cp:lastModifiedBy>
  <cp:revision>80</cp:revision>
  <dcterms:created xsi:type="dcterms:W3CDTF">2014-03-17T08:26:37Z</dcterms:created>
  <dcterms:modified xsi:type="dcterms:W3CDTF">2014-05-07T19:45:29Z</dcterms:modified>
</cp:coreProperties>
</file>