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36"/>
  </p:handoutMasterIdLst>
  <p:sldIdLst>
    <p:sldId id="256" r:id="rId2"/>
    <p:sldId id="257" r:id="rId3"/>
    <p:sldId id="258" r:id="rId4"/>
    <p:sldId id="259" r:id="rId5"/>
    <p:sldId id="309" r:id="rId6"/>
    <p:sldId id="308" r:id="rId7"/>
    <p:sldId id="260" r:id="rId8"/>
    <p:sldId id="299" r:id="rId9"/>
    <p:sldId id="262" r:id="rId10"/>
    <p:sldId id="263" r:id="rId11"/>
    <p:sldId id="264" r:id="rId12"/>
    <p:sldId id="286" r:id="rId13"/>
    <p:sldId id="287" r:id="rId14"/>
    <p:sldId id="288" r:id="rId15"/>
    <p:sldId id="289" r:id="rId16"/>
    <p:sldId id="300" r:id="rId17"/>
    <p:sldId id="298" r:id="rId18"/>
    <p:sldId id="267" r:id="rId19"/>
    <p:sldId id="268" r:id="rId20"/>
    <p:sldId id="290" r:id="rId21"/>
    <p:sldId id="304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00CC00"/>
    <a:srgbClr val="FFDA8F"/>
    <a:srgbClr val="3399FF"/>
    <a:srgbClr val="90BFBE"/>
    <a:srgbClr val="33CCFF"/>
    <a:srgbClr val="0066FF"/>
    <a:srgbClr val="92B38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03" autoAdjust="0"/>
    <p:restoredTop sz="94695" autoAdjust="0"/>
  </p:normalViewPr>
  <p:slideViewPr>
    <p:cSldViewPr>
      <p:cViewPr>
        <p:scale>
          <a:sx n="66" d="100"/>
          <a:sy n="66" d="100"/>
        </p:scale>
        <p:origin x="-2850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90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2F2C688-21E0-4ACE-A10B-5F466608420E}" type="datetimeFigureOut">
              <a:rPr lang="ru-RU"/>
              <a:pPr>
                <a:defRPr/>
              </a:pPr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D72BE21-01AE-4773-B265-8B725AA2BF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814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814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5DB6-0559-4F84-9E31-1C418401DE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C5055-E70F-4197-B8C7-1590CACA9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064E6-DF75-4412-8A37-2FA047B34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3A722-807A-4F63-9803-26AB191A8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43BA1-A7ED-422A-8EC5-34BDD42FC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271CD-E97A-45EA-B4B4-FC5920780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30A3-3E6E-4822-89F5-4BBD951B2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1E62-45F5-44F4-9BEA-EAC0B422B3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FA151-CE57-425A-AC79-917DE2E1D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E69DB-CA4C-42D3-8AB8-DB398D6735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6A54F-CDCC-414F-9DF7-805E7A9FF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4F33-53F6-468C-9301-406DF5AD8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CFE8C-A254-4F43-BFC2-1D3A0C32E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712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2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12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C576AF1-99A1-427E-9D68-DD90CBB4B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4" r:id="rId1"/>
    <p:sldLayoutId id="2147483763" r:id="rId2"/>
    <p:sldLayoutId id="2147483762" r:id="rId3"/>
    <p:sldLayoutId id="2147483761" r:id="rId4"/>
    <p:sldLayoutId id="2147483760" r:id="rId5"/>
    <p:sldLayoutId id="2147483759" r:id="rId6"/>
    <p:sldLayoutId id="2147483758" r:id="rId7"/>
    <p:sldLayoutId id="2147483757" r:id="rId8"/>
    <p:sldLayoutId id="2147483756" r:id="rId9"/>
    <p:sldLayoutId id="2147483755" r:id="rId10"/>
    <p:sldLayoutId id="2147483754" r:id="rId11"/>
    <p:sldLayoutId id="2147483753" r:id="rId12"/>
    <p:sldLayoutId id="214748375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292080" y="4714884"/>
            <a:ext cx="3851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Разработали преподаватели:</a:t>
            </a:r>
          </a:p>
          <a:p>
            <a:pPr algn="r"/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Белякова Светлана Евгеньевна</a:t>
            </a:r>
            <a:b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Иванова Людмила Алексеевна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5572140"/>
            <a:ext cx="15443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Санкт-Петербург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2013 г.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3714752"/>
            <a:ext cx="54726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Дисциплины: « Математика»,  « Информатика».</a:t>
            </a:r>
            <a:b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Форма урока - работа в группах</a:t>
            </a:r>
            <a:r>
              <a:rPr lang="ru-RU" sz="11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Проведён  в группе  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I  </a:t>
            </a: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курса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2276872"/>
            <a:ext cx="771378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Интегрированный урок  по теме:</a:t>
            </a:r>
          </a:p>
          <a:p>
            <a:pPr algn="ctr"/>
            <a:endParaRPr lang="ru-RU" sz="1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« Пространственные тела</a:t>
            </a:r>
            <a:r>
              <a:rPr lang="ru-RU" sz="4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» 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14298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Санкт-Петербургское государственное бюджетное профессиональное образовательное  учреждение 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«Академия индустрии красоты «ЛОКОН»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214290"/>
            <a:ext cx="900115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Всероссийский фестиваль передового педагогического опыта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"Современные методы и приемы обучения"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февраль - май 2014 года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6143644"/>
            <a:ext cx="71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Электронное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периодическое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издание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НАУКОГРАД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8640"/>
            <a:ext cx="8352928" cy="6453336"/>
          </a:xfrm>
        </p:spPr>
        <p:txBody>
          <a:bodyPr/>
          <a:lstStyle/>
          <a:p>
            <a:pPr marL="0" indent="363538" algn="ctr" eaLnBrk="1" hangingPunct="1">
              <a:spcBef>
                <a:spcPts val="0"/>
              </a:spcBef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8</a:t>
            </a:r>
          </a:p>
          <a:p>
            <a:pPr marL="0" indent="363538" eaLnBrk="1" hangingPunct="1">
              <a:spcBef>
                <a:spcPts val="0"/>
              </a:spcBef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В  прямоугольном параллелепипеде стороны основания равны 5 и 12 , а диагональ параллелепипеда образует с плоскостью основания угол, равный 45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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. Вычислите площадь боковой поверхности и объём параллелепипеда.</a:t>
            </a:r>
          </a:p>
          <a:p>
            <a:pPr marL="0" indent="363538" algn="ctr" eaLnBrk="1" hangingPunct="1">
              <a:spcBef>
                <a:spcPts val="0"/>
              </a:spcBef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9</a:t>
            </a:r>
          </a:p>
          <a:p>
            <a:pPr marL="0" indent="363538" eaLnBrk="1" hangingPunct="1">
              <a:spcBef>
                <a:spcPts val="0"/>
              </a:spcBef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В цилиндре площадь осевого сечения </a:t>
            </a:r>
            <a:r>
              <a:rPr lang="ru-RU" sz="2200" dirty="0" err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равнва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120 дм</a:t>
            </a:r>
            <a:r>
              <a:rPr lang="ru-RU" sz="2200" baseline="300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, а высота цилиндра равна 12 дм. Найдите площадь поверхности и объём цилиндра.</a:t>
            </a: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10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Радиус цилиндра равен 4 см.Площадь боковой поверхности равна 120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 см</a:t>
            </a:r>
            <a:r>
              <a:rPr lang="ru-RU" sz="2200" baseline="30000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. Найдите высоту и объём цилиндра.</a:t>
            </a:r>
          </a:p>
          <a:p>
            <a:pPr marL="0" indent="363538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11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Образующая конуса равна 13 см, а радиус основания равен 5 см. Вычислите площадь боковой поверхности и объём конуса.</a:t>
            </a:r>
          </a:p>
          <a:p>
            <a:pPr marL="0" indent="363538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12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Прямоугольный треугольник с катетами 6 и 8 см вращается вокруг большего катета.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Найдите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площадь и объём конуса.</a:t>
            </a:r>
          </a:p>
          <a:p>
            <a:pPr eaLnBrk="1" hangingPunct="1">
              <a:buFont typeface="Wingdings" pitchFamily="2" charset="2"/>
              <a:buNone/>
            </a:pPr>
            <a:endParaRPr lang="ru-RU" sz="2200" b="1" i="1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ru-RU" sz="2200" b="1" i="1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Дополнительные задачи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13</a:t>
            </a:r>
          </a:p>
          <a:p>
            <a:pPr marL="0" indent="174625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Сторона основания правильной шестиугольной пирамиды равна 12 см, а боковое ребро равно 15 см. Найдите площадь боковой поверхности и высоту пирамиды.</a:t>
            </a: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14</a:t>
            </a:r>
          </a:p>
          <a:p>
            <a:pPr marL="0" indent="174625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Стороны оснований правильной усеченной четырёхугольной пирамиды равны 4 и 10 см. Боковое ребро равно 7 см. Вычислите площадь боковой  и полной поверхности пирамиды.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endParaRPr lang="ru-RU" sz="2200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3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Задания для выполнения дома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2304479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Индивидуальные задания на карточках. </a:t>
            </a:r>
          </a:p>
          <a:p>
            <a:pPr marL="0" indent="36353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Выполнить модели пространственных тел  из любых материалов и защитить их.</a:t>
            </a:r>
            <a:endParaRPr lang="ru-RU" sz="2000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51520" y="260648"/>
            <a:ext cx="8569325" cy="633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>
              <a:tabLst>
                <a:tab pos="68580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Практическая работа</a:t>
            </a:r>
          </a:p>
          <a:p>
            <a:pPr marL="342900" indent="-342900" algn="ctr">
              <a:tabLst>
                <a:tab pos="685800" algn="l"/>
              </a:tabLst>
            </a:pPr>
            <a:endParaRPr lang="ru-RU" sz="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algn="ctr">
              <a:tabLst>
                <a:tab pos="685800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itchFamily="18" charset="0"/>
              </a:rPr>
              <a:t>Тема: «Пространственные тела»</a:t>
            </a:r>
          </a:p>
          <a:p>
            <a:pPr marL="342900" indent="-342900" algn="ctr">
              <a:tabLst>
                <a:tab pos="685800" algn="l"/>
              </a:tabLst>
            </a:pPr>
            <a:endParaRPr lang="ru-RU" sz="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algn="ctr">
              <a:tabLst>
                <a:tab pos="685800" algn="l"/>
              </a:tabLst>
            </a:pPr>
            <a:r>
              <a:rPr lang="ru-RU" sz="2400" b="1" i="1" dirty="0">
                <a:solidFill>
                  <a:srgbClr val="000000"/>
                </a:solidFill>
                <a:latin typeface="Times New Roman" pitchFamily="18" charset="0"/>
              </a:rPr>
              <a:t>Рекомендации к выполнению практической работы на ПК:</a:t>
            </a:r>
            <a:endParaRPr lang="en-US" sz="2400" b="1" i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 algn="ctr">
              <a:tabLst>
                <a:tab pos="685800" algn="l"/>
              </a:tabLst>
            </a:pPr>
            <a:endParaRPr lang="ru-RU" sz="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Открыть текстовый редактор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MS Word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Набрать текст «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Пространственные тела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» (тип, размер, написание шрифта выбрать произвольно).</a:t>
            </a:r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Набрать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название геометрического тела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, указанного в задаче.</a:t>
            </a:r>
          </a:p>
          <a:p>
            <a:pPr marL="342900" indent="-342900">
              <a:buFontTx/>
              <a:buAutoNum type="arabicPeriod"/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Выполнить 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</a:rPr>
              <a:t>чертёж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геометрического тела в редакторе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</a:rPr>
              <a:t>MS Word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или в графическом редакторе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</a:rPr>
              <a:t>Paint</a:t>
            </a:r>
            <a:endParaRPr lang="ru-RU" sz="22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 а. Если </a:t>
            </a:r>
            <a:r>
              <a:rPr lang="ru-RU" sz="2200" b="1" dirty="0">
                <a:solidFill>
                  <a:srgbClr val="000000"/>
                </a:solidFill>
                <a:latin typeface="Times New Roman" pitchFamily="18" charset="0"/>
              </a:rPr>
              <a:t>чертёж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выполнен в редакторе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</a:rPr>
              <a:t>Paint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, не забыт</a:t>
            </a:r>
          </a:p>
          <a:p>
            <a:pPr marL="342900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    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скопировать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его на лист в редактор </a:t>
            </a:r>
            <a:r>
              <a:rPr lang="en-US" sz="2200" b="1" dirty="0">
                <a:solidFill>
                  <a:srgbClr val="000000"/>
                </a:solidFill>
                <a:latin typeface="Times New Roman" pitchFamily="18" charset="0"/>
              </a:rPr>
              <a:t>MS Word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;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b.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При выполнении чертежа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видимые линии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проводим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сплошной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линией, а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невидимые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пунктирной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(не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правильное изображение является ошибкой);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c.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Все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вершины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обозначить буквами; 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en-US" sz="2200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sz="2200" b="1" i="1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sz="2200" b="1" i="1" dirty="0">
                <a:solidFill>
                  <a:srgbClr val="000000"/>
                </a:solidFill>
                <a:latin typeface="Times New Roman" pitchFamily="18" charset="0"/>
              </a:rPr>
              <a:t>Индекс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ставить, используя соответствующие инструменты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на панели инструментов (не правильная установка индекса</a:t>
            </a:r>
          </a:p>
          <a:p>
            <a:pPr marL="800100" lvl="1" indent="-342900">
              <a:tabLst>
                <a:tab pos="685800" algn="l"/>
              </a:tabLst>
            </a:pP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          является ошибкой)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548680"/>
            <a:ext cx="8229600" cy="5976391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AutoNum type="arabicPeriod" startAt="5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Выполнить решение задачи;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000000"/>
              </a:buClr>
              <a:buFontTx/>
              <a:buAutoNum type="alphaLcPeriod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Решение должно быть оформлено:</a:t>
            </a:r>
            <a:endParaRPr lang="en-US" sz="2200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1371600" lvl="2" indent="-4572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Дано: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Найти: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Решение: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Char char="•"/>
            </a:pP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Ответ:</a:t>
            </a:r>
            <a:endParaRPr lang="en-US" sz="2200" b="1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marL="990600" lvl="1" indent="-533400" eaLnBrk="1" hangingPunct="1">
              <a:lnSpc>
                <a:spcPct val="90000"/>
              </a:lnSpc>
              <a:buClr>
                <a:srgbClr val="000000"/>
              </a:buClr>
              <a:buFontTx/>
              <a:buAutoNum type="alphaLcPeriod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При оформлении решения использовать </a:t>
            </a:r>
            <a:r>
              <a:rPr lang="ru-RU" sz="2200" b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Редактор Формул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 или команду </a:t>
            </a: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Вставка </a:t>
            </a: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  <a:sym typeface="Symbol" pitchFamily="18" charset="2"/>
              </a:rPr>
              <a:t></a:t>
            </a: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Символ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(можно использовать знаки с клавиатуры);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000000"/>
              </a:buClr>
              <a:buFontTx/>
              <a:buAutoNum type="alphaLcPeriod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Тип, размер, написание шрифта и символов  выбрать произвольно;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AutoNum type="arabicPeriod" startAt="5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В низу листа указать фамилии тех, кто выполнял работу, и дать самооценку вклада каждого участника группы при выполнении устного задания и задания на ПК (оценкой);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AutoNum type="arabicPeriod" startAt="5"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Сохранить результат работы в файле с именем « Математика Фамилии», в папке группы;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558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Критерии оценок.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229600" cy="561662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Чтобы получить: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Оценку «3»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-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необходимо правильно построить геометрическое  тело, правильно использовать интерфейс программ при оформлении работы и верно применить соответствующие формулы. 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Оценку «4»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- необходимо правильно построить </a:t>
            </a:r>
            <a:r>
              <a:rPr lang="ru-RU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геометрич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  фигуру,  правильно использовать интерфейс программ при оформлении работы и при решении допускается одна арифметическая ошибка или неточности в чертеже или оформлении, но задача решена, верно.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Оценку «5»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- правильно построить геометрическое  тело, правильно использовать интерфейс программ при оформлении работы и верно решить задачу.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0"/>
          <p:cNvSpPr>
            <a:spLocks noChangeArrowheads="1" noChangeShapeType="1" noTextEdit="1"/>
          </p:cNvSpPr>
          <p:nvPr/>
        </p:nvSpPr>
        <p:spPr bwMode="auto">
          <a:xfrm>
            <a:off x="611560" y="2636912"/>
            <a:ext cx="7920880" cy="648072"/>
          </a:xfrm>
          <a:prstGeom prst="rect">
            <a:avLst/>
          </a:prstGeom>
        </p:spPr>
        <p:txBody>
          <a:bodyPr vert="horz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ru-RU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Итоги урока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Group 2"/>
          <p:cNvGraphicFramePr>
            <a:graphicFrameLocks noGrp="1"/>
          </p:cNvGraphicFramePr>
          <p:nvPr>
            <p:ph type="tbl" idx="1"/>
          </p:nvPr>
        </p:nvGraphicFramePr>
        <p:xfrm>
          <a:off x="0" y="0"/>
          <a:ext cx="9143999" cy="6866805"/>
        </p:xfrm>
        <a:graphic>
          <a:graphicData uri="http://schemas.openxmlformats.org/drawingml/2006/table">
            <a:tbl>
              <a:tblPr/>
              <a:tblGrid>
                <a:gridCol w="403909"/>
                <a:gridCol w="2069367"/>
                <a:gridCol w="1619194"/>
                <a:gridCol w="1506219"/>
                <a:gridCol w="1642282"/>
                <a:gridCol w="1903028"/>
              </a:tblGrid>
              <a:tr h="320102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 групп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Устная работа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Практическая работа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самооценка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деятельности группы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786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Воронова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Гусева 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Сарычева М.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Виноградова 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Сигаева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Акылбек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Якименко 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Копылкова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Бычкова К.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Гриненко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Гиевская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45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Кошлатая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Мигель 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455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VI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Одинцова К.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Юсуфханова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Сафарова 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0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4"/>
          <p:cNvSpPr>
            <a:spLocks noChangeArrowheads="1" noChangeShapeType="1" noTextEdit="1"/>
          </p:cNvSpPr>
          <p:nvPr/>
        </p:nvSpPr>
        <p:spPr bwMode="auto">
          <a:xfrm>
            <a:off x="1187450" y="1989138"/>
            <a:ext cx="7200900" cy="208915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Справочные материалы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Площади и объёмы пространственных тел</a:t>
            </a:r>
            <a:r>
              <a:rPr lang="ru-RU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br>
              <a:rPr lang="ru-RU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20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(раздаточный материал)</a:t>
            </a:r>
          </a:p>
        </p:txBody>
      </p:sp>
      <p:graphicFrame>
        <p:nvGraphicFramePr>
          <p:cNvPr id="24678" name="Group 102"/>
          <p:cNvGraphicFramePr>
            <a:graphicFrameLocks noGrp="1"/>
          </p:cNvGraphicFramePr>
          <p:nvPr/>
        </p:nvGraphicFramePr>
        <p:xfrm>
          <a:off x="539750" y="1341438"/>
          <a:ext cx="8229600" cy="4782186"/>
        </p:xfrm>
        <a:graphic>
          <a:graphicData uri="http://schemas.openxmlformats.org/drawingml/2006/table">
            <a:tbl>
              <a:tblPr/>
              <a:tblGrid>
                <a:gridCol w="514350"/>
                <a:gridCol w="2736850"/>
                <a:gridCol w="2921000"/>
                <a:gridCol w="2057400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Название пространственного тела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Площадь поверхности (формулы)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Объём (формула)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Призма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Параллелепипед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полн.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Р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осн.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*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(прямая призма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осн.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* h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Пирамида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полн.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правильная   пирамида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     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½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*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L-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апофема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1/3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* 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Усечённая пирамида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полн.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-площади оснований </a:t>
                      </a:r>
                      <a:endParaRPr kumimoji="0" lang="ru-RU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½( Р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+Р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)*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L-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апофема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∕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*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+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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*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Цилиндр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полн.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 (r + h)</a:t>
                      </a:r>
                      <a:endParaRPr kumimoji="0" lang="en-US" sz="14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 h,  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осн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.=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S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осн.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* h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h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Конус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полн.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+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=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 (r + L),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бок.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 L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,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L-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образующая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∕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S</a:t>
                      </a:r>
                      <a:r>
                        <a:rPr kumimoji="0" lang="ru-RU" sz="14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осн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* 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Или  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∕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h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Сфера.  Шар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ru-RU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сферы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= 4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, R-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радиус сферы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 = 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4/</a:t>
                      </a:r>
                      <a:r>
                        <a:rPr kumimoji="0" lang="ru-RU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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R</a:t>
                      </a:r>
                      <a:r>
                        <a:rPr kumimoji="0" lang="en-US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159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Тема урока:</a:t>
            </a:r>
            <a:r>
              <a:rPr lang="ru-RU" sz="28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«Пространственные тела».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i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Цели урока: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b="1" i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1. Обучающая: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Развивать умение самостоятельно выбирать и применять при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решении конкретных заданий полученные навыки и умения (по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алгоритму). </a:t>
            </a:r>
            <a:endParaRPr lang="ru-RU" sz="15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2. Развивающая:           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Развивать умение работать в коллективе, принимать в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коллективе решения.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           </a:t>
            </a:r>
            <a:endParaRPr lang="ru-RU" sz="15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3. Воспитательная: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Формирование интереса к предметам, работа в группах.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</a:t>
            </a:r>
            <a:endParaRPr lang="ru-RU" sz="15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Тип урока:</a:t>
            </a: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	          «Повторительно-обобщающий»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5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Дидактические средства обучения: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Справочный материал по теме: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«Пространственные тела», модели пространственных тел,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текстовый Процессор </a:t>
            </a:r>
            <a:r>
              <a:rPr lang="en-US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MS Word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, графический редактор </a:t>
            </a:r>
            <a:r>
              <a:rPr lang="en-US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Paint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задания для самостоятельной работы на уроке (карточки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печатном виде ), задание для выполнения дома (карточки в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печатном виде), сборник заданий для проведения письменного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экзамена по алгебре и началам анализа.</a:t>
            </a:r>
            <a:endParaRPr lang="ru-RU" sz="1500" b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Основные методы ведения урока:</a:t>
            </a: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                 Работа в группах по 2-3  человека.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                 Словесный метод (рассказ, объяснение),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50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                                                  практический метод, учитель-координатор.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468313" y="260350"/>
            <a:ext cx="81359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Площади плоских фигур</a:t>
            </a: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(раздаточный материал)</a:t>
            </a:r>
          </a:p>
        </p:txBody>
      </p:sp>
      <p:graphicFrame>
        <p:nvGraphicFramePr>
          <p:cNvPr id="1133" name="Group 109"/>
          <p:cNvGraphicFramePr>
            <a:graphicFrameLocks noGrp="1"/>
          </p:cNvGraphicFramePr>
          <p:nvPr/>
        </p:nvGraphicFramePr>
        <p:xfrm>
          <a:off x="395288" y="1196975"/>
          <a:ext cx="8269287" cy="5160983"/>
        </p:xfrm>
        <a:graphic>
          <a:graphicData uri="http://schemas.openxmlformats.org/drawingml/2006/table">
            <a:tbl>
              <a:tblPr/>
              <a:tblGrid>
                <a:gridCol w="1087437"/>
                <a:gridCol w="1087438"/>
                <a:gridCol w="1087437"/>
                <a:gridCol w="1235075"/>
                <a:gridCol w="1409700"/>
                <a:gridCol w="1179513"/>
                <a:gridCol w="1182687"/>
              </a:tblGrid>
              <a:tr h="165475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Треугольники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Прямоугольник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Параллелограмм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Трапеция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Правильный многоугольник, круг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6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Прямоугольный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треугольник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Равносторонний треугольник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Правильный многоугольник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– периметр,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r-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радиус вписанной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окр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=RCos180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/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R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- радиус описанной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окр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sym typeface="Symbol"/>
                        </a:rPr>
                        <a:t>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3" name="Oval 116"/>
          <p:cNvSpPr>
            <a:spLocks noChangeArrowheads="1"/>
          </p:cNvSpPr>
          <p:nvPr/>
        </p:nvSpPr>
        <p:spPr bwMode="auto">
          <a:xfrm>
            <a:off x="7929563" y="5357813"/>
            <a:ext cx="422275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AutoShape 117"/>
          <p:cNvSpPr>
            <a:spLocks noChangeArrowheads="1"/>
          </p:cNvSpPr>
          <p:nvPr/>
        </p:nvSpPr>
        <p:spPr bwMode="auto">
          <a:xfrm>
            <a:off x="7781925" y="3286125"/>
            <a:ext cx="503238" cy="503238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AutoShape 109"/>
          <p:cNvSpPr>
            <a:spLocks noChangeArrowheads="1"/>
          </p:cNvSpPr>
          <p:nvPr/>
        </p:nvSpPr>
        <p:spPr bwMode="auto">
          <a:xfrm>
            <a:off x="500063" y="3214688"/>
            <a:ext cx="841375" cy="48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AutoShape 108"/>
          <p:cNvSpPr>
            <a:spLocks noChangeArrowheads="1"/>
          </p:cNvSpPr>
          <p:nvPr/>
        </p:nvSpPr>
        <p:spPr bwMode="auto">
          <a:xfrm>
            <a:off x="1857375" y="3143250"/>
            <a:ext cx="576263" cy="814388"/>
          </a:xfrm>
          <a:prstGeom prst="rtTriangle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Arc 122"/>
          <p:cNvSpPr>
            <a:spLocks/>
          </p:cNvSpPr>
          <p:nvPr/>
        </p:nvSpPr>
        <p:spPr bwMode="auto">
          <a:xfrm>
            <a:off x="642938" y="3571875"/>
            <a:ext cx="50800" cy="122238"/>
          </a:xfrm>
          <a:custGeom>
            <a:avLst/>
            <a:gdLst>
              <a:gd name="T0" fmla="*/ 35334 w 21600"/>
              <a:gd name="T1" fmla="*/ 0 h 21594"/>
              <a:gd name="T2" fmla="*/ 1554186 w 21600"/>
              <a:gd name="T3" fmla="*/ 125511779 h 21594"/>
              <a:gd name="T4" fmla="*/ 0 w 21600"/>
              <a:gd name="T5" fmla="*/ 125511779 h 21594"/>
              <a:gd name="T6" fmla="*/ 0 60000 65536"/>
              <a:gd name="T7" fmla="*/ 0 60000 65536"/>
              <a:gd name="T8" fmla="*/ 0 60000 65536"/>
              <a:gd name="T9" fmla="*/ 0 w 21600"/>
              <a:gd name="T10" fmla="*/ 0 h 21594"/>
              <a:gd name="T11" fmla="*/ 21600 w 21600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4" fill="none" extrusionOk="0">
                <a:moveTo>
                  <a:pt x="491" y="-1"/>
                </a:moveTo>
                <a:cubicBezTo>
                  <a:pt x="12226" y="266"/>
                  <a:pt x="21600" y="9855"/>
                  <a:pt x="21600" y="21594"/>
                </a:cubicBezTo>
              </a:path>
              <a:path w="21600" h="21594" stroke="0" extrusionOk="0">
                <a:moveTo>
                  <a:pt x="491" y="-1"/>
                </a:moveTo>
                <a:cubicBezTo>
                  <a:pt x="12226" y="266"/>
                  <a:pt x="21600" y="9855"/>
                  <a:pt x="21600" y="21594"/>
                </a:cubicBezTo>
                <a:lnTo>
                  <a:pt x="0" y="2159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TextBox 39"/>
          <p:cNvSpPr txBox="1">
            <a:spLocks noChangeArrowheads="1"/>
          </p:cNvSpPr>
          <p:nvPr/>
        </p:nvSpPr>
        <p:spPr bwMode="auto">
          <a:xfrm>
            <a:off x="1214438" y="3643313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59" name="TextBox 40"/>
          <p:cNvSpPr txBox="1">
            <a:spLocks noChangeArrowheads="1"/>
          </p:cNvSpPr>
          <p:nvPr/>
        </p:nvSpPr>
        <p:spPr bwMode="auto">
          <a:xfrm>
            <a:off x="357188" y="3643313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cxnSp>
        <p:nvCxnSpPr>
          <p:cNvPr id="45" name="Прямая соединительная линия 44"/>
          <p:cNvCxnSpPr>
            <a:stCxn id="1055" idx="3"/>
            <a:endCxn id="1055" idx="0"/>
          </p:cNvCxnSpPr>
          <p:nvPr/>
        </p:nvCxnSpPr>
        <p:spPr>
          <a:xfrm rot="5400000" flipH="1">
            <a:off x="678657" y="3455194"/>
            <a:ext cx="482600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1" name="TextBox 16"/>
          <p:cNvSpPr txBox="1">
            <a:spLocks noChangeArrowheads="1"/>
          </p:cNvSpPr>
          <p:nvPr/>
        </p:nvSpPr>
        <p:spPr bwMode="auto">
          <a:xfrm>
            <a:off x="5143500" y="3357563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/>
              <a:t>а</a:t>
            </a:r>
          </a:p>
        </p:txBody>
      </p:sp>
      <p:sp>
        <p:nvSpPr>
          <p:cNvPr id="1062" name="TextBox 17"/>
          <p:cNvSpPr txBox="1">
            <a:spLocks noChangeArrowheads="1"/>
          </p:cNvSpPr>
          <p:nvPr/>
        </p:nvSpPr>
        <p:spPr bwMode="auto">
          <a:xfrm>
            <a:off x="500063" y="3286125"/>
            <a:ext cx="280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63" name="TextBox 18"/>
          <p:cNvSpPr txBox="1">
            <a:spLocks noChangeArrowheads="1"/>
          </p:cNvSpPr>
          <p:nvPr/>
        </p:nvSpPr>
        <p:spPr bwMode="auto">
          <a:xfrm>
            <a:off x="785813" y="3000375"/>
            <a:ext cx="290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64" name="TextBox 19"/>
          <p:cNvSpPr txBox="1">
            <a:spLocks noChangeArrowheads="1"/>
          </p:cNvSpPr>
          <p:nvPr/>
        </p:nvSpPr>
        <p:spPr bwMode="auto">
          <a:xfrm>
            <a:off x="1714500" y="2928938"/>
            <a:ext cx="290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65" name="TextBox 40"/>
          <p:cNvSpPr txBox="1">
            <a:spLocks noChangeArrowheads="1"/>
          </p:cNvSpPr>
          <p:nvPr/>
        </p:nvSpPr>
        <p:spPr bwMode="auto">
          <a:xfrm>
            <a:off x="2286000" y="3929063"/>
            <a:ext cx="214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66" name="TextBox 39"/>
          <p:cNvSpPr txBox="1">
            <a:spLocks noChangeArrowheads="1"/>
          </p:cNvSpPr>
          <p:nvPr/>
        </p:nvSpPr>
        <p:spPr bwMode="auto">
          <a:xfrm>
            <a:off x="1714500" y="3929063"/>
            <a:ext cx="214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67" name="TextBox 16"/>
          <p:cNvSpPr txBox="1">
            <a:spLocks noChangeArrowheads="1"/>
          </p:cNvSpPr>
          <p:nvPr/>
        </p:nvSpPr>
        <p:spPr bwMode="auto">
          <a:xfrm>
            <a:off x="2000250" y="3929063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68" name="TextBox 17"/>
          <p:cNvSpPr txBox="1">
            <a:spLocks noChangeArrowheads="1"/>
          </p:cNvSpPr>
          <p:nvPr/>
        </p:nvSpPr>
        <p:spPr bwMode="auto">
          <a:xfrm>
            <a:off x="1643063" y="3500438"/>
            <a:ext cx="280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69" name="TextBox 17"/>
          <p:cNvSpPr txBox="1">
            <a:spLocks noChangeArrowheads="1"/>
          </p:cNvSpPr>
          <p:nvPr/>
        </p:nvSpPr>
        <p:spPr bwMode="auto">
          <a:xfrm>
            <a:off x="2000250" y="3286125"/>
            <a:ext cx="265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c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70" name="TextBox 40"/>
          <p:cNvSpPr txBox="1">
            <a:spLocks noChangeArrowheads="1"/>
          </p:cNvSpPr>
          <p:nvPr/>
        </p:nvSpPr>
        <p:spPr bwMode="auto">
          <a:xfrm>
            <a:off x="3786188" y="2857500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71" name="TextBox 39"/>
          <p:cNvSpPr txBox="1">
            <a:spLocks noChangeArrowheads="1"/>
          </p:cNvSpPr>
          <p:nvPr/>
        </p:nvSpPr>
        <p:spPr bwMode="auto">
          <a:xfrm>
            <a:off x="4643438" y="2857500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72" name="TextBox 35"/>
          <p:cNvSpPr txBox="1">
            <a:spLocks noChangeArrowheads="1"/>
          </p:cNvSpPr>
          <p:nvPr/>
        </p:nvSpPr>
        <p:spPr bwMode="auto">
          <a:xfrm>
            <a:off x="3714750" y="3714750"/>
            <a:ext cx="290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73" name="TextBox 36"/>
          <p:cNvSpPr txBox="1">
            <a:spLocks noChangeArrowheads="1"/>
          </p:cNvSpPr>
          <p:nvPr/>
        </p:nvSpPr>
        <p:spPr bwMode="auto">
          <a:xfrm>
            <a:off x="4572000" y="3643313"/>
            <a:ext cx="3032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</a:t>
            </a:r>
            <a:endParaRPr lang="ru-RU" sz="1200">
              <a:solidFill>
                <a:srgbClr val="000000"/>
              </a:solidFill>
            </a:endParaRPr>
          </a:p>
        </p:txBody>
      </p:sp>
      <p:grpSp>
        <p:nvGrpSpPr>
          <p:cNvPr id="1074" name="Группа 53"/>
          <p:cNvGrpSpPr>
            <a:grpSpLocks/>
          </p:cNvGrpSpPr>
          <p:nvPr/>
        </p:nvGrpSpPr>
        <p:grpSpPr bwMode="auto">
          <a:xfrm>
            <a:off x="5000625" y="3214688"/>
            <a:ext cx="1214438" cy="358775"/>
            <a:chOff x="5003800" y="3213100"/>
            <a:chExt cx="1214438" cy="358777"/>
          </a:xfrm>
        </p:grpSpPr>
        <p:sp>
          <p:nvSpPr>
            <p:cNvPr id="1120" name="AutoShape 111"/>
            <p:cNvSpPr>
              <a:spLocks noChangeArrowheads="1"/>
            </p:cNvSpPr>
            <p:nvPr/>
          </p:nvSpPr>
          <p:spPr bwMode="auto">
            <a:xfrm>
              <a:off x="5003800" y="3213100"/>
              <a:ext cx="1214438" cy="358775"/>
            </a:xfrm>
            <a:prstGeom prst="parallelogram">
              <a:avLst>
                <a:gd name="adj" fmla="val 84624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5751512" y="3392488"/>
              <a:ext cx="357190" cy="158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5" name="TextBox 57"/>
          <p:cNvSpPr txBox="1">
            <a:spLocks noChangeArrowheads="1"/>
          </p:cNvSpPr>
          <p:nvPr/>
        </p:nvSpPr>
        <p:spPr bwMode="auto">
          <a:xfrm>
            <a:off x="4857750" y="3571875"/>
            <a:ext cx="290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76" name="TextBox 40"/>
          <p:cNvSpPr txBox="1">
            <a:spLocks noChangeArrowheads="1"/>
          </p:cNvSpPr>
          <p:nvPr/>
        </p:nvSpPr>
        <p:spPr bwMode="auto">
          <a:xfrm>
            <a:off x="5072063" y="3000375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077" name="TextBox 39"/>
          <p:cNvSpPr txBox="1">
            <a:spLocks noChangeArrowheads="1"/>
          </p:cNvSpPr>
          <p:nvPr/>
        </p:nvSpPr>
        <p:spPr bwMode="auto">
          <a:xfrm>
            <a:off x="6072188" y="3000375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78" name="TextBox 60"/>
          <p:cNvSpPr txBox="1">
            <a:spLocks noChangeArrowheads="1"/>
          </p:cNvSpPr>
          <p:nvPr/>
        </p:nvSpPr>
        <p:spPr bwMode="auto">
          <a:xfrm>
            <a:off x="5929313" y="3571875"/>
            <a:ext cx="3032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79" name="TextBox 61"/>
          <p:cNvSpPr txBox="1">
            <a:spLocks noChangeArrowheads="1"/>
          </p:cNvSpPr>
          <p:nvPr/>
        </p:nvSpPr>
        <p:spPr bwMode="auto">
          <a:xfrm>
            <a:off x="5786438" y="3000375"/>
            <a:ext cx="282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E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0" name="TextBox 17"/>
          <p:cNvSpPr txBox="1">
            <a:spLocks noChangeArrowheads="1"/>
          </p:cNvSpPr>
          <p:nvPr/>
        </p:nvSpPr>
        <p:spPr bwMode="auto">
          <a:xfrm>
            <a:off x="5357813" y="3571875"/>
            <a:ext cx="280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1" name="TextBox 16"/>
          <p:cNvSpPr txBox="1">
            <a:spLocks noChangeArrowheads="1"/>
          </p:cNvSpPr>
          <p:nvPr/>
        </p:nvSpPr>
        <p:spPr bwMode="auto">
          <a:xfrm>
            <a:off x="4929188" y="3214688"/>
            <a:ext cx="277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82" name="TextBox 64"/>
          <p:cNvSpPr txBox="1">
            <a:spLocks noChangeArrowheads="1"/>
          </p:cNvSpPr>
          <p:nvPr/>
        </p:nvSpPr>
        <p:spPr bwMode="auto">
          <a:xfrm>
            <a:off x="857250" y="3357563"/>
            <a:ext cx="282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h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3" name="TextBox 65"/>
          <p:cNvSpPr txBox="1">
            <a:spLocks noChangeArrowheads="1"/>
          </p:cNvSpPr>
          <p:nvPr/>
        </p:nvSpPr>
        <p:spPr bwMode="auto">
          <a:xfrm>
            <a:off x="5643563" y="3214688"/>
            <a:ext cx="282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h</a:t>
            </a:r>
            <a:endParaRPr lang="ru-RU" sz="1200">
              <a:solidFill>
                <a:srgbClr val="000000"/>
              </a:solidFill>
            </a:endParaRPr>
          </a:p>
        </p:txBody>
      </p:sp>
      <p:grpSp>
        <p:nvGrpSpPr>
          <p:cNvPr id="1084" name="Группа 71"/>
          <p:cNvGrpSpPr>
            <a:grpSpLocks/>
          </p:cNvGrpSpPr>
          <p:nvPr/>
        </p:nvGrpSpPr>
        <p:grpSpPr bwMode="auto">
          <a:xfrm>
            <a:off x="6572250" y="3143250"/>
            <a:ext cx="798513" cy="503238"/>
            <a:chOff x="6572263" y="3213100"/>
            <a:chExt cx="798499" cy="502446"/>
          </a:xfrm>
        </p:grpSpPr>
        <p:sp>
          <p:nvSpPr>
            <p:cNvPr id="1118" name="AutoShape 112"/>
            <p:cNvSpPr>
              <a:spLocks noChangeArrowheads="1"/>
            </p:cNvSpPr>
            <p:nvPr/>
          </p:nvSpPr>
          <p:spPr bwMode="auto">
            <a:xfrm flipV="1">
              <a:off x="6572263" y="3213100"/>
              <a:ext cx="798499" cy="50165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68" name="Прямая соединительная линия 67"/>
            <p:cNvCxnSpPr/>
            <p:nvPr/>
          </p:nvCxnSpPr>
          <p:spPr>
            <a:xfrm rot="5400000">
              <a:off x="6537728" y="3465115"/>
              <a:ext cx="499276" cy="1587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5" name="TextBox 68"/>
          <p:cNvSpPr txBox="1">
            <a:spLocks noChangeArrowheads="1"/>
          </p:cNvSpPr>
          <p:nvPr/>
        </p:nvSpPr>
        <p:spPr bwMode="auto">
          <a:xfrm>
            <a:off x="6786563" y="3286125"/>
            <a:ext cx="282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h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6" name="TextBox 69"/>
          <p:cNvSpPr txBox="1">
            <a:spLocks noChangeArrowheads="1"/>
          </p:cNvSpPr>
          <p:nvPr/>
        </p:nvSpPr>
        <p:spPr bwMode="auto">
          <a:xfrm>
            <a:off x="7215188" y="3643313"/>
            <a:ext cx="3032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7" name="TextBox 39"/>
          <p:cNvSpPr txBox="1">
            <a:spLocks noChangeArrowheads="1"/>
          </p:cNvSpPr>
          <p:nvPr/>
        </p:nvSpPr>
        <p:spPr bwMode="auto">
          <a:xfrm>
            <a:off x="7143750" y="3000375"/>
            <a:ext cx="214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088" name="TextBox 73"/>
          <p:cNvSpPr txBox="1">
            <a:spLocks noChangeArrowheads="1"/>
          </p:cNvSpPr>
          <p:nvPr/>
        </p:nvSpPr>
        <p:spPr bwMode="auto">
          <a:xfrm>
            <a:off x="6643688" y="3643313"/>
            <a:ext cx="282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E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89" name="TextBox 17"/>
          <p:cNvSpPr txBox="1">
            <a:spLocks noChangeArrowheads="1"/>
          </p:cNvSpPr>
          <p:nvPr/>
        </p:nvSpPr>
        <p:spPr bwMode="auto">
          <a:xfrm>
            <a:off x="6929438" y="3643313"/>
            <a:ext cx="280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1090" name="TextBox 16"/>
          <p:cNvSpPr txBox="1">
            <a:spLocks noChangeArrowheads="1"/>
          </p:cNvSpPr>
          <p:nvPr/>
        </p:nvSpPr>
        <p:spPr bwMode="auto">
          <a:xfrm>
            <a:off x="6786563" y="2928938"/>
            <a:ext cx="277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91" name="TextBox 76"/>
          <p:cNvSpPr txBox="1">
            <a:spLocks noChangeArrowheads="1"/>
          </p:cNvSpPr>
          <p:nvPr/>
        </p:nvSpPr>
        <p:spPr bwMode="auto">
          <a:xfrm>
            <a:off x="6357938" y="3643313"/>
            <a:ext cx="290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092" name="TextBox 40"/>
          <p:cNvSpPr txBox="1">
            <a:spLocks noChangeArrowheads="1"/>
          </p:cNvSpPr>
          <p:nvPr/>
        </p:nvSpPr>
        <p:spPr bwMode="auto">
          <a:xfrm>
            <a:off x="6500813" y="3000375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graphicFrame>
        <p:nvGraphicFramePr>
          <p:cNvPr id="1026" name="Object 45"/>
          <p:cNvGraphicFramePr>
            <a:graphicFrameLocks noChangeAspect="1"/>
          </p:cNvGraphicFramePr>
          <p:nvPr/>
        </p:nvGraphicFramePr>
        <p:xfrm>
          <a:off x="6429375" y="4000500"/>
          <a:ext cx="928688" cy="523875"/>
        </p:xfrm>
        <a:graphic>
          <a:graphicData uri="http://schemas.openxmlformats.org/presentationml/2006/ole">
            <p:oleObj spid="_x0000_s1026" name="Формула" r:id="rId3" imgW="698400" imgH="393480" progId="Equation.3">
              <p:embed/>
            </p:oleObj>
          </a:graphicData>
        </a:graphic>
      </p:graphicFrame>
      <p:sp>
        <p:nvSpPr>
          <p:cNvPr id="1093" name="Arc 122"/>
          <p:cNvSpPr>
            <a:spLocks/>
          </p:cNvSpPr>
          <p:nvPr/>
        </p:nvSpPr>
        <p:spPr bwMode="auto">
          <a:xfrm>
            <a:off x="5143500" y="3429000"/>
            <a:ext cx="46038" cy="122238"/>
          </a:xfrm>
          <a:custGeom>
            <a:avLst/>
            <a:gdLst>
              <a:gd name="T0" fmla="*/ 26116 w 21600"/>
              <a:gd name="T1" fmla="*/ 0 h 21594"/>
              <a:gd name="T2" fmla="*/ 1148793 w 21600"/>
              <a:gd name="T3" fmla="*/ 125513892 h 21594"/>
              <a:gd name="T4" fmla="*/ 0 w 21600"/>
              <a:gd name="T5" fmla="*/ 125513892 h 21594"/>
              <a:gd name="T6" fmla="*/ 0 60000 65536"/>
              <a:gd name="T7" fmla="*/ 0 60000 65536"/>
              <a:gd name="T8" fmla="*/ 0 60000 65536"/>
              <a:gd name="T9" fmla="*/ 0 w 21600"/>
              <a:gd name="T10" fmla="*/ 0 h 21594"/>
              <a:gd name="T11" fmla="*/ 21600 w 21600"/>
              <a:gd name="T12" fmla="*/ 21594 h 215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4" fill="none" extrusionOk="0">
                <a:moveTo>
                  <a:pt x="491" y="-1"/>
                </a:moveTo>
                <a:cubicBezTo>
                  <a:pt x="12226" y="266"/>
                  <a:pt x="21600" y="9855"/>
                  <a:pt x="21600" y="21594"/>
                </a:cubicBezTo>
              </a:path>
              <a:path w="21600" h="21594" stroke="0" extrusionOk="0">
                <a:moveTo>
                  <a:pt x="491" y="-1"/>
                </a:moveTo>
                <a:cubicBezTo>
                  <a:pt x="12226" y="266"/>
                  <a:pt x="21600" y="9855"/>
                  <a:pt x="21600" y="21594"/>
                </a:cubicBezTo>
                <a:lnTo>
                  <a:pt x="0" y="2159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4" name="TextBox 17"/>
          <p:cNvSpPr txBox="1">
            <a:spLocks noChangeArrowheads="1"/>
          </p:cNvSpPr>
          <p:nvPr/>
        </p:nvSpPr>
        <p:spPr bwMode="auto">
          <a:xfrm>
            <a:off x="642938" y="3429000"/>
            <a:ext cx="2047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  <a:sym typeface="Symbol" pitchFamily="18" charset="2"/>
              </a:rPr>
              <a:t></a:t>
            </a:r>
            <a:endParaRPr lang="ru-RU" sz="1200">
              <a:solidFill>
                <a:srgbClr val="000000"/>
              </a:solidFill>
            </a:endParaRPr>
          </a:p>
        </p:txBody>
      </p:sp>
      <p:graphicFrame>
        <p:nvGraphicFramePr>
          <p:cNvPr id="1027" name="Object 46"/>
          <p:cNvGraphicFramePr>
            <a:graphicFrameLocks noChangeAspect="1"/>
          </p:cNvGraphicFramePr>
          <p:nvPr/>
        </p:nvGraphicFramePr>
        <p:xfrm>
          <a:off x="2786063" y="4214813"/>
          <a:ext cx="714375" cy="517525"/>
        </p:xfrm>
        <a:graphic>
          <a:graphicData uri="http://schemas.openxmlformats.org/presentationml/2006/ole">
            <p:oleObj spid="_x0000_s1027" name="Формула" r:id="rId4" imgW="596880" imgH="431640" progId="Equation.3">
              <p:embed/>
            </p:oleObj>
          </a:graphicData>
        </a:graphic>
      </p:graphicFrame>
      <p:sp>
        <p:nvSpPr>
          <p:cNvPr id="1095" name="Прямоугольник 82"/>
          <p:cNvSpPr>
            <a:spLocks noChangeArrowheads="1"/>
          </p:cNvSpPr>
          <p:nvPr/>
        </p:nvSpPr>
        <p:spPr bwMode="auto">
          <a:xfrm>
            <a:off x="5143500" y="3286125"/>
            <a:ext cx="214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  <a:sym typeface="Symbol" pitchFamily="18" charset="2"/>
              </a:rPr>
              <a:t></a:t>
            </a:r>
            <a:endParaRPr lang="ru-RU" sz="1200"/>
          </a:p>
        </p:txBody>
      </p:sp>
      <p:cxnSp>
        <p:nvCxnSpPr>
          <p:cNvPr id="87" name="Прямая соединительная линия 86"/>
          <p:cNvCxnSpPr>
            <a:stCxn id="1054" idx="2"/>
            <a:endCxn id="1054" idx="2"/>
          </p:cNvCxnSpPr>
          <p:nvPr/>
        </p:nvCxnSpPr>
        <p:spPr>
          <a:xfrm rot="16200000" flipH="1" flipV="1">
            <a:off x="7781925" y="3433763"/>
            <a:ext cx="503238" cy="207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1054" idx="2"/>
            <a:endCxn id="1054" idx="2"/>
          </p:cNvCxnSpPr>
          <p:nvPr/>
        </p:nvCxnSpPr>
        <p:spPr>
          <a:xfrm rot="10800000" flipH="1">
            <a:off x="7781925" y="3433763"/>
            <a:ext cx="503238" cy="20796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8" name="TextBox 91"/>
          <p:cNvSpPr txBox="1">
            <a:spLocks noChangeArrowheads="1"/>
          </p:cNvSpPr>
          <p:nvPr/>
        </p:nvSpPr>
        <p:spPr bwMode="auto">
          <a:xfrm>
            <a:off x="7781925" y="3357563"/>
            <a:ext cx="250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</a:t>
            </a:r>
            <a:endParaRPr lang="ru-RU" sz="1200">
              <a:solidFill>
                <a:srgbClr val="000000"/>
              </a:solidFill>
            </a:endParaRPr>
          </a:p>
        </p:txBody>
      </p:sp>
      <p:cxnSp>
        <p:nvCxnSpPr>
          <p:cNvPr id="97" name="Прямая соединительная линия 96"/>
          <p:cNvCxnSpPr>
            <a:stCxn id="1053" idx="2"/>
            <a:endCxn id="1053" idx="6"/>
          </p:cNvCxnSpPr>
          <p:nvPr/>
        </p:nvCxnSpPr>
        <p:spPr>
          <a:xfrm rot="10800000" flipH="1">
            <a:off x="7929563" y="5573713"/>
            <a:ext cx="422275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0" name="TextBox 99"/>
          <p:cNvSpPr txBox="1">
            <a:spLocks noChangeArrowheads="1"/>
          </p:cNvSpPr>
          <p:nvPr/>
        </p:nvSpPr>
        <p:spPr bwMode="auto">
          <a:xfrm>
            <a:off x="7929563" y="5357813"/>
            <a:ext cx="2508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</a:t>
            </a:r>
            <a:endParaRPr lang="ru-RU" sz="1200">
              <a:solidFill>
                <a:srgbClr val="000000"/>
              </a:solidFill>
            </a:endParaRPr>
          </a:p>
        </p:txBody>
      </p:sp>
      <p:cxnSp>
        <p:nvCxnSpPr>
          <p:cNvPr id="99" name="Прямая соединительная линия 98"/>
          <p:cNvCxnSpPr>
            <a:stCxn id="1053" idx="0"/>
            <a:endCxn id="1053" idx="4"/>
          </p:cNvCxnSpPr>
          <p:nvPr/>
        </p:nvCxnSpPr>
        <p:spPr>
          <a:xfrm rot="16200000" flipH="1">
            <a:off x="7925594" y="5574506"/>
            <a:ext cx="4318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3857625" y="3143250"/>
            <a:ext cx="928688" cy="500063"/>
          </a:xfrm>
          <a:prstGeom prst="rect">
            <a:avLst/>
          </a:prstGeom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7572375" y="3786188"/>
            <a:ext cx="987425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 = ½ Pr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71625" y="4429125"/>
            <a:ext cx="960438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 = ½ </a:t>
            </a:r>
            <a:r>
              <a:rPr lang="en-US" sz="1100" b="1" dirty="0" err="1">
                <a:solidFill>
                  <a:schemeClr val="accent6">
                    <a:lumMod val="50000"/>
                  </a:schemeClr>
                </a:solidFill>
              </a:rPr>
              <a:t>ab</a:t>
            </a:r>
            <a:endParaRPr lang="ru-RU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86188" y="4071938"/>
            <a:ext cx="960437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 = </a:t>
            </a:r>
            <a:r>
              <a:rPr lang="en-US" sz="1100" b="1" dirty="0" err="1">
                <a:solidFill>
                  <a:schemeClr val="accent6">
                    <a:lumMod val="50000"/>
                  </a:schemeClr>
                </a:solidFill>
              </a:rPr>
              <a:t>ab</a:t>
            </a:r>
            <a:endParaRPr lang="ru-RU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29188" y="4000500"/>
            <a:ext cx="1250950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 = </a:t>
            </a:r>
            <a:r>
              <a:rPr lang="en-US" sz="1100" b="1" dirty="0" err="1">
                <a:solidFill>
                  <a:schemeClr val="accent6">
                    <a:lumMod val="50000"/>
                  </a:schemeClr>
                </a:solidFill>
              </a:rPr>
              <a:t>ab</a:t>
            </a:r>
            <a:endParaRPr lang="en-US" sz="11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endParaRPr lang="en-US" sz="11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  S = </a:t>
            </a:r>
            <a:r>
              <a:rPr lang="en-US" sz="1100" b="1" dirty="0" err="1">
                <a:solidFill>
                  <a:schemeClr val="accent6">
                    <a:lumMod val="50000"/>
                  </a:schemeClr>
                </a:solidFill>
              </a:rPr>
              <a:t>ab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*Sin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sym typeface="Symbol"/>
              </a:rPr>
              <a:t>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5750" y="4143375"/>
            <a:ext cx="1300163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 = ½ ah</a:t>
            </a:r>
          </a:p>
          <a:p>
            <a:pPr>
              <a:defRPr/>
            </a:pPr>
            <a:endParaRPr lang="en-US" sz="11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  S =½abSin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sym typeface="Symbol"/>
              </a:rPr>
              <a:t>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08" name="AutoShape 109"/>
          <p:cNvSpPr>
            <a:spLocks noChangeArrowheads="1"/>
          </p:cNvSpPr>
          <p:nvPr/>
        </p:nvSpPr>
        <p:spPr bwMode="auto">
          <a:xfrm>
            <a:off x="2714625" y="3286125"/>
            <a:ext cx="841375" cy="482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09" name="TextBox 16"/>
          <p:cNvSpPr txBox="1">
            <a:spLocks noChangeArrowheads="1"/>
          </p:cNvSpPr>
          <p:nvPr/>
        </p:nvSpPr>
        <p:spPr bwMode="auto">
          <a:xfrm>
            <a:off x="2714625" y="3357563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10" name="TextBox 16"/>
          <p:cNvSpPr txBox="1">
            <a:spLocks noChangeArrowheads="1"/>
          </p:cNvSpPr>
          <p:nvPr/>
        </p:nvSpPr>
        <p:spPr bwMode="auto">
          <a:xfrm>
            <a:off x="3071813" y="3714750"/>
            <a:ext cx="277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11" name="TextBox 16"/>
          <p:cNvSpPr txBox="1">
            <a:spLocks noChangeArrowheads="1"/>
          </p:cNvSpPr>
          <p:nvPr/>
        </p:nvSpPr>
        <p:spPr bwMode="auto">
          <a:xfrm>
            <a:off x="3286125" y="3357563"/>
            <a:ext cx="277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12" name="TextBox 18"/>
          <p:cNvSpPr txBox="1">
            <a:spLocks noChangeArrowheads="1"/>
          </p:cNvSpPr>
          <p:nvPr/>
        </p:nvSpPr>
        <p:spPr bwMode="auto">
          <a:xfrm>
            <a:off x="3071813" y="3000375"/>
            <a:ext cx="290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13" name="TextBox 40"/>
          <p:cNvSpPr txBox="1">
            <a:spLocks noChangeArrowheads="1"/>
          </p:cNvSpPr>
          <p:nvPr/>
        </p:nvSpPr>
        <p:spPr bwMode="auto">
          <a:xfrm>
            <a:off x="3357563" y="3786188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1114" name="TextBox 39"/>
          <p:cNvSpPr txBox="1">
            <a:spLocks noChangeArrowheads="1"/>
          </p:cNvSpPr>
          <p:nvPr/>
        </p:nvSpPr>
        <p:spPr bwMode="auto">
          <a:xfrm>
            <a:off x="2643188" y="3786188"/>
            <a:ext cx="214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1115" name="TextBox 16"/>
          <p:cNvSpPr txBox="1">
            <a:spLocks noChangeArrowheads="1"/>
          </p:cNvSpPr>
          <p:nvPr/>
        </p:nvSpPr>
        <p:spPr bwMode="auto">
          <a:xfrm>
            <a:off x="4214813" y="3571875"/>
            <a:ext cx="277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1116" name="TextBox 17"/>
          <p:cNvSpPr txBox="1">
            <a:spLocks noChangeArrowheads="1"/>
          </p:cNvSpPr>
          <p:nvPr/>
        </p:nvSpPr>
        <p:spPr bwMode="auto">
          <a:xfrm>
            <a:off x="3643313" y="3214688"/>
            <a:ext cx="2809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b</a:t>
            </a:r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572375" y="5857875"/>
            <a:ext cx="1068388" cy="430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schemeClr val="bg1"/>
                </a:solidFill>
              </a:rPr>
              <a:t> 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ru-RU" sz="1100" b="1" baseline="-25000" dirty="0">
                <a:solidFill>
                  <a:schemeClr val="accent6">
                    <a:lumMod val="50000"/>
                  </a:schemeClr>
                </a:solidFill>
              </a:rPr>
              <a:t>круга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sym typeface="Symbol"/>
              </a:rPr>
              <a:t>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ru-RU" sz="1100" b="1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</a:p>
          <a:p>
            <a:pPr>
              <a:defRPr/>
            </a:pPr>
            <a:r>
              <a:rPr lang="en-US" sz="1100" b="1" baseline="30000" dirty="0">
                <a:solidFill>
                  <a:schemeClr val="accent6">
                    <a:lumMod val="50000"/>
                  </a:schemeClr>
                </a:solidFill>
              </a:rPr>
              <a:t>   L</a:t>
            </a:r>
            <a:r>
              <a:rPr lang="ru-RU" sz="1100" b="1" baseline="-25000" dirty="0">
                <a:solidFill>
                  <a:schemeClr val="accent6">
                    <a:lumMod val="50000"/>
                  </a:schemeClr>
                </a:solidFill>
              </a:rPr>
              <a:t>окр.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</a:rPr>
              <a:t>=2</a:t>
            </a:r>
            <a:r>
              <a:rPr lang="ru-RU" sz="1100" b="1" dirty="0">
                <a:solidFill>
                  <a:schemeClr val="accent6">
                    <a:lumMod val="50000"/>
                  </a:schemeClr>
                </a:solidFill>
                <a:sym typeface="Symbol"/>
              </a:rPr>
              <a:t></a:t>
            </a:r>
            <a:r>
              <a:rPr lang="en-US" sz="1100" b="1" dirty="0">
                <a:solidFill>
                  <a:schemeClr val="accent6">
                    <a:lumMod val="50000"/>
                  </a:schemeClr>
                </a:solidFill>
                <a:sym typeface="Symbol"/>
              </a:rPr>
              <a:t>r</a:t>
            </a:r>
            <a:endParaRPr lang="en-US" sz="11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620688"/>
          <a:ext cx="8496944" cy="6035040"/>
        </p:xfrm>
        <a:graphic>
          <a:graphicData uri="http://schemas.openxmlformats.org/drawingml/2006/table">
            <a:tbl>
              <a:tblPr/>
              <a:tblGrid>
                <a:gridCol w="1652632"/>
                <a:gridCol w="6844312"/>
              </a:tblGrid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1 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бок.пов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240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полн</a:t>
                      </a:r>
                      <a:r>
                        <a:rPr lang="ru-RU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348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432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2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бок.пов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360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240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3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полн</a:t>
                      </a:r>
                      <a:r>
                        <a:rPr lang="ru-RU" sz="2200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390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=330см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4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диаг.сеч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48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=288см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5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бок.пов</a:t>
                      </a:r>
                      <a:r>
                        <a:rPr lang="ru-RU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240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384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6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12 см;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81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7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8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бок.пов</a:t>
                      </a:r>
                      <a:r>
                        <a:rPr lang="ru-RU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442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 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780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9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цилиндра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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22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  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r>
                        <a:rPr lang="ru-RU" sz="2200" baseline="0" dirty="0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a:t>𝜋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2200" baseline="30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10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5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11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бок.пов</a:t>
                      </a:r>
                      <a:r>
                        <a:rPr lang="ru-RU" sz="2200" baseline="-25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2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6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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a:t>𝜋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Задача № 12</a:t>
                      </a:r>
                      <a:endParaRPr lang="ru-RU" sz="220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200" baseline="-25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конуса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= 96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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  <a:cs typeface="Times New Roman"/>
                        </a:rPr>
                        <a:t>𝜋</a:t>
                      </a:r>
                      <a:r>
                        <a:rPr lang="ru-RU" sz="2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</a:t>
                      </a:r>
                      <a:r>
                        <a:rPr lang="ru-RU" sz="2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22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87824" y="0"/>
            <a:ext cx="35569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Ответы к задачам</a:t>
            </a:r>
            <a:endParaRPr lang="ru-RU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7082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8800" dirty="0" smtClean="0">
                <a:solidFill>
                  <a:srgbClr val="000000"/>
                </a:solidFill>
                <a:effectLst/>
                <a:latin typeface="Monotype Corsiva" pitchFamily="66" charset="0"/>
              </a:rPr>
              <a:t>Работы студентов</a:t>
            </a:r>
            <a:br>
              <a:rPr lang="ru-RU" sz="8800" dirty="0" smtClean="0">
                <a:solidFill>
                  <a:srgbClr val="000000"/>
                </a:solidFill>
                <a:effectLst/>
                <a:latin typeface="Monotype Corsiva" pitchFamily="66" charset="0"/>
              </a:rPr>
            </a:br>
            <a:endParaRPr lang="ru-RU" sz="8800" dirty="0" smtClean="0">
              <a:solidFill>
                <a:srgbClr val="000000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5867400" y="4797425"/>
          <a:ext cx="1001713" cy="1416050"/>
        </p:xfrm>
        <a:graphic>
          <a:graphicData uri="http://schemas.openxmlformats.org/presentationml/2006/ole">
            <p:oleObj spid="_x0000_s5122" name="Формула" r:id="rId3" imgW="533160" imgH="749160" progId="Equation.3">
              <p:embed/>
            </p:oleObj>
          </a:graphicData>
        </a:graphic>
      </p:graphicFrame>
      <p:sp>
        <p:nvSpPr>
          <p:cNvPr id="5123" name="Rectangle 32"/>
          <p:cNvSpPr>
            <a:spLocks noChangeArrowheads="1"/>
          </p:cNvSpPr>
          <p:nvPr/>
        </p:nvSpPr>
        <p:spPr bwMode="auto">
          <a:xfrm>
            <a:off x="684213" y="63927"/>
            <a:ext cx="7096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«Пространственные тела»</a:t>
            </a:r>
            <a:endParaRPr lang="ru-RU" sz="2400" dirty="0">
              <a:solidFill>
                <a:srgbClr val="000000"/>
              </a:solidFill>
              <a:latin typeface="Arial" charset="0"/>
            </a:endParaRPr>
          </a:p>
          <a:p>
            <a:pPr algn="ctr" eaLnBrk="0" hangingPunct="0"/>
            <a:r>
              <a:rPr lang="ru-RU" sz="2400" b="1" dirty="0">
                <a:solidFill>
                  <a:srgbClr val="000000"/>
                </a:solidFill>
                <a:latin typeface="Arial" charset="0"/>
              </a:rPr>
              <a:t>Прямая призма</a:t>
            </a:r>
            <a:endParaRPr lang="ru-RU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124" name="Rectangle 42"/>
          <p:cNvSpPr>
            <a:spLocks noChangeArrowheads="1"/>
          </p:cNvSpPr>
          <p:nvPr/>
        </p:nvSpPr>
        <p:spPr bwMode="auto">
          <a:xfrm>
            <a:off x="468312" y="4067435"/>
            <a:ext cx="3246432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1081088" algn="l"/>
              </a:tabLst>
            </a:pPr>
            <a:endParaRPr lang="en-US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81088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Дано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 прямая  призма </a:t>
            </a:r>
            <a:r>
              <a:rPr lang="en-US" dirty="0" smtClean="0">
                <a:solidFill>
                  <a:srgbClr val="000000"/>
                </a:solidFill>
              </a:rPr>
              <a:t> -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ABCDA</a:t>
            </a:r>
            <a:r>
              <a:rPr lang="en-US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081088" algn="l"/>
              </a:tabLst>
            </a:pPr>
            <a:r>
              <a:rPr lang="ru-RU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ABCD  -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прямоугольник</a:t>
            </a:r>
            <a:endParaRPr lang="ru-RU" sz="2000" baseline="-25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4986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6см. 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498600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= 9см.</a:t>
            </a:r>
          </a:p>
          <a:p>
            <a:pPr>
              <a:tabLst>
                <a:tab pos="149860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BD</a:t>
            </a:r>
            <a:r>
              <a:rPr lang="ru-RU" sz="2400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= 10см.</a:t>
            </a:r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5" name="Rectangle 44"/>
          <p:cNvSpPr>
            <a:spLocks noChangeArrowheads="1"/>
          </p:cNvSpPr>
          <p:nvPr/>
        </p:nvSpPr>
        <p:spPr bwMode="auto">
          <a:xfrm>
            <a:off x="0" y="41100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1498600" algn="l"/>
              </a:tabLst>
            </a:pPr>
            <a:endParaRPr lang="ru-RU">
              <a:latin typeface="Arial" charset="0"/>
            </a:endParaRPr>
          </a:p>
        </p:txBody>
      </p:sp>
      <p:sp>
        <p:nvSpPr>
          <p:cNvPr id="5126" name="Rectangle 49"/>
          <p:cNvSpPr>
            <a:spLocks noChangeArrowheads="1"/>
          </p:cNvSpPr>
          <p:nvPr/>
        </p:nvSpPr>
        <p:spPr bwMode="auto">
          <a:xfrm>
            <a:off x="5724525" y="4365625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Найти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127" name="Text Box 89"/>
          <p:cNvSpPr txBox="1">
            <a:spLocks noChangeArrowheads="1"/>
          </p:cNvSpPr>
          <p:nvPr/>
        </p:nvSpPr>
        <p:spPr bwMode="auto">
          <a:xfrm>
            <a:off x="4751388" y="1957388"/>
            <a:ext cx="325437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128" name="Text Box 98"/>
          <p:cNvSpPr txBox="1">
            <a:spLocks noChangeArrowheads="1"/>
          </p:cNvSpPr>
          <p:nvPr/>
        </p:nvSpPr>
        <p:spPr bwMode="auto">
          <a:xfrm>
            <a:off x="1928794" y="3643314"/>
            <a:ext cx="6492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sz="2000" baseline="-250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2000" dirty="0">
              <a:solidFill>
                <a:srgbClr val="000000"/>
              </a:solidFill>
            </a:endParaRPr>
          </a:p>
        </p:txBody>
      </p:sp>
      <p:grpSp>
        <p:nvGrpSpPr>
          <p:cNvPr id="5129" name="Group 100"/>
          <p:cNvGrpSpPr>
            <a:grpSpLocks/>
          </p:cNvGrpSpPr>
          <p:nvPr/>
        </p:nvGrpSpPr>
        <p:grpSpPr bwMode="auto">
          <a:xfrm>
            <a:off x="1714480" y="785794"/>
            <a:ext cx="4376737" cy="3278188"/>
            <a:chOff x="521" y="572"/>
            <a:chExt cx="2757" cy="2065"/>
          </a:xfrm>
        </p:grpSpPr>
        <p:sp>
          <p:nvSpPr>
            <p:cNvPr id="5130" name="Line 77"/>
            <p:cNvSpPr>
              <a:spLocks noChangeShapeType="1"/>
            </p:cNvSpPr>
            <p:nvPr/>
          </p:nvSpPr>
          <p:spPr bwMode="auto">
            <a:xfrm>
              <a:off x="943" y="1130"/>
              <a:ext cx="0" cy="13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1" name="Line 78"/>
            <p:cNvSpPr>
              <a:spLocks noChangeShapeType="1"/>
            </p:cNvSpPr>
            <p:nvPr/>
          </p:nvSpPr>
          <p:spPr bwMode="auto">
            <a:xfrm>
              <a:off x="2275" y="1130"/>
              <a:ext cx="1" cy="13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2" name="Line 79"/>
            <p:cNvSpPr>
              <a:spLocks noChangeShapeType="1"/>
            </p:cNvSpPr>
            <p:nvPr/>
          </p:nvSpPr>
          <p:spPr bwMode="auto">
            <a:xfrm>
              <a:off x="2890" y="823"/>
              <a:ext cx="1" cy="13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Line 80"/>
            <p:cNvSpPr>
              <a:spLocks noChangeShapeType="1"/>
            </p:cNvSpPr>
            <p:nvPr/>
          </p:nvSpPr>
          <p:spPr bwMode="auto">
            <a:xfrm>
              <a:off x="943" y="2462"/>
              <a:ext cx="133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Line 81"/>
            <p:cNvSpPr>
              <a:spLocks noChangeShapeType="1"/>
            </p:cNvSpPr>
            <p:nvPr/>
          </p:nvSpPr>
          <p:spPr bwMode="auto">
            <a:xfrm>
              <a:off x="943" y="1130"/>
              <a:ext cx="1332" cy="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Line 82"/>
            <p:cNvSpPr>
              <a:spLocks noChangeShapeType="1"/>
            </p:cNvSpPr>
            <p:nvPr/>
          </p:nvSpPr>
          <p:spPr bwMode="auto">
            <a:xfrm flipV="1">
              <a:off x="2275" y="2154"/>
              <a:ext cx="615" cy="3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Line 83"/>
            <p:cNvSpPr>
              <a:spLocks noChangeShapeType="1"/>
            </p:cNvSpPr>
            <p:nvPr/>
          </p:nvSpPr>
          <p:spPr bwMode="auto">
            <a:xfrm flipV="1">
              <a:off x="2275" y="823"/>
              <a:ext cx="615" cy="3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Line 84"/>
            <p:cNvSpPr>
              <a:spLocks noChangeShapeType="1"/>
            </p:cNvSpPr>
            <p:nvPr/>
          </p:nvSpPr>
          <p:spPr bwMode="auto">
            <a:xfrm flipV="1">
              <a:off x="943" y="823"/>
              <a:ext cx="615" cy="3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85"/>
            <p:cNvSpPr>
              <a:spLocks noChangeShapeType="1"/>
            </p:cNvSpPr>
            <p:nvPr/>
          </p:nvSpPr>
          <p:spPr bwMode="auto">
            <a:xfrm>
              <a:off x="1558" y="823"/>
              <a:ext cx="1332" cy="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86"/>
            <p:cNvSpPr>
              <a:spLocks noChangeShapeType="1"/>
            </p:cNvSpPr>
            <p:nvPr/>
          </p:nvSpPr>
          <p:spPr bwMode="auto">
            <a:xfrm>
              <a:off x="1558" y="823"/>
              <a:ext cx="1" cy="13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Line 87"/>
            <p:cNvSpPr>
              <a:spLocks noChangeShapeType="1"/>
            </p:cNvSpPr>
            <p:nvPr/>
          </p:nvSpPr>
          <p:spPr bwMode="auto">
            <a:xfrm flipV="1">
              <a:off x="943" y="2154"/>
              <a:ext cx="615" cy="3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Line 88"/>
            <p:cNvSpPr>
              <a:spLocks noChangeShapeType="1"/>
            </p:cNvSpPr>
            <p:nvPr/>
          </p:nvSpPr>
          <p:spPr bwMode="auto">
            <a:xfrm>
              <a:off x="1558" y="2154"/>
              <a:ext cx="1332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Text Box 90"/>
            <p:cNvSpPr txBox="1">
              <a:spLocks noChangeArrowheads="1"/>
            </p:cNvSpPr>
            <p:nvPr/>
          </p:nvSpPr>
          <p:spPr bwMode="auto">
            <a:xfrm>
              <a:off x="1292" y="1979"/>
              <a:ext cx="307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3" name="Text Box 91"/>
            <p:cNvSpPr txBox="1">
              <a:spLocks noChangeArrowheads="1"/>
            </p:cNvSpPr>
            <p:nvPr/>
          </p:nvSpPr>
          <p:spPr bwMode="auto">
            <a:xfrm>
              <a:off x="2925" y="1979"/>
              <a:ext cx="307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4" name="Text Box 92"/>
            <p:cNvSpPr txBox="1">
              <a:spLocks noChangeArrowheads="1"/>
            </p:cNvSpPr>
            <p:nvPr/>
          </p:nvSpPr>
          <p:spPr bwMode="auto">
            <a:xfrm>
              <a:off x="521" y="935"/>
              <a:ext cx="409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r>
                <a:rPr lang="ru-RU" sz="20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  <a:p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5" name="Text Box 93"/>
            <p:cNvSpPr txBox="1">
              <a:spLocks noChangeArrowheads="1"/>
            </p:cNvSpPr>
            <p:nvPr/>
          </p:nvSpPr>
          <p:spPr bwMode="auto">
            <a:xfrm>
              <a:off x="1973" y="890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ru-RU" sz="20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  <a:p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6" name="Text Box 94"/>
            <p:cNvSpPr txBox="1">
              <a:spLocks noChangeArrowheads="1"/>
            </p:cNvSpPr>
            <p:nvPr/>
          </p:nvSpPr>
          <p:spPr bwMode="auto">
            <a:xfrm>
              <a:off x="1338" y="572"/>
              <a:ext cx="41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r>
                <a:rPr lang="ru-RU" sz="20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  <a:p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7" name="Line 95"/>
            <p:cNvSpPr>
              <a:spLocks noChangeShapeType="1"/>
            </p:cNvSpPr>
            <p:nvPr/>
          </p:nvSpPr>
          <p:spPr bwMode="auto">
            <a:xfrm flipH="1">
              <a:off x="2275" y="823"/>
              <a:ext cx="615" cy="163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Text Box 96"/>
            <p:cNvSpPr txBox="1">
              <a:spLocks noChangeArrowheads="1"/>
            </p:cNvSpPr>
            <p:nvPr/>
          </p:nvSpPr>
          <p:spPr bwMode="auto">
            <a:xfrm>
              <a:off x="2971" y="618"/>
              <a:ext cx="307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r>
                <a:rPr lang="ru-RU" sz="2000" baseline="-2500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5149" name="Text Box 99"/>
            <p:cNvSpPr txBox="1">
              <a:spLocks noChangeArrowheads="1"/>
            </p:cNvSpPr>
            <p:nvPr/>
          </p:nvSpPr>
          <p:spPr bwMode="auto">
            <a:xfrm>
              <a:off x="2336" y="2432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ru-RU" sz="2000" baseline="-25000">
                <a:solidFill>
                  <a:srgbClr val="000000"/>
                </a:solidFill>
                <a:latin typeface="Times New Roman" pitchFamily="18" charset="0"/>
              </a:endParaRPr>
            </a:p>
            <a:p>
              <a:endParaRPr lang="ru-RU" sz="20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6286512" y="2643182"/>
          <a:ext cx="2089150" cy="1604963"/>
        </p:xfrm>
        <a:graphic>
          <a:graphicData uri="http://schemas.openxmlformats.org/presentationml/2006/ole">
            <p:oleObj spid="_x0000_s6146" name="Формула" r:id="rId3" imgW="901309" imgH="698197" progId="Equation.3">
              <p:embed/>
            </p:oleObj>
          </a:graphicData>
        </a:graphic>
      </p:graphicFrame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6286512" y="1928802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4986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Ответ</a:t>
            </a:r>
            <a:r>
              <a:rPr lang="ru-RU" sz="16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:</a:t>
            </a:r>
            <a:r>
              <a:rPr lang="en-US" sz="1600" b="1" dirty="0">
                <a:latin typeface="Arial" charset="0"/>
                <a:cs typeface="Times New Roman" pitchFamily="18" charset="0"/>
              </a:rPr>
              <a:t>                                  </a:t>
            </a:r>
            <a:endParaRPr lang="ru-RU" dirty="0">
              <a:latin typeface="Arial" charset="0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3000364" y="5181913"/>
            <a:ext cx="27860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1498600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Воронова  А. -  4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          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Сарычева  </a:t>
            </a:r>
            <a:r>
              <a:rPr lang="ru-RU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4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     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Гусева А. </a:t>
            </a:r>
            <a:r>
              <a:rPr lang="ru-RU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4</a:t>
            </a:r>
            <a:endParaRPr lang="ru-RU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395288" y="266700"/>
            <a:ext cx="1476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Решение</a:t>
            </a:r>
            <a:r>
              <a:rPr lang="ru-RU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7" name="Object 12"/>
          <p:cNvGraphicFramePr>
            <a:graphicFrameLocks noChangeAspect="1"/>
          </p:cNvGraphicFramePr>
          <p:nvPr/>
        </p:nvGraphicFramePr>
        <p:xfrm>
          <a:off x="392113" y="908050"/>
          <a:ext cx="5334000" cy="3684588"/>
        </p:xfrm>
        <a:graphic>
          <a:graphicData uri="http://schemas.openxmlformats.org/presentationml/2006/ole">
            <p:oleObj spid="_x0000_s6147" name="Формула" r:id="rId4" imgW="2450880" imgH="1688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94"/>
          <p:cNvSpPr>
            <a:spLocks noChangeArrowheads="1"/>
          </p:cNvSpPr>
          <p:nvPr/>
        </p:nvSpPr>
        <p:spPr bwMode="auto">
          <a:xfrm>
            <a:off x="1547813" y="188913"/>
            <a:ext cx="5583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b="1" i="1" dirty="0">
                <a:solidFill>
                  <a:srgbClr val="000000"/>
                </a:solidFill>
              </a:rPr>
              <a:t>«Пространственные тела»</a:t>
            </a:r>
            <a:endParaRPr lang="ru-RU" dirty="0">
              <a:solidFill>
                <a:srgbClr val="000000"/>
              </a:solidFill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</a:rPr>
              <a:t>Правильная четырехугольная пирамида</a:t>
            </a:r>
          </a:p>
        </p:txBody>
      </p:sp>
      <p:sp>
        <p:nvSpPr>
          <p:cNvPr id="30723" name="Rectangle 120"/>
          <p:cNvSpPr>
            <a:spLocks noChangeArrowheads="1"/>
          </p:cNvSpPr>
          <p:nvPr/>
        </p:nvSpPr>
        <p:spPr bwMode="auto">
          <a:xfrm>
            <a:off x="4643438" y="1413734"/>
            <a:ext cx="3986732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правильная четырехугольная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пирамида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АВС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;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SO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= 8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см, 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SO       (ABC)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АВ = 12 см;</a:t>
            </a:r>
          </a:p>
          <a:p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Найти: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ru-RU" sz="2400" baseline="-25000" dirty="0" err="1">
                <a:solidFill>
                  <a:srgbClr val="000000"/>
                </a:solidFill>
                <a:latin typeface="Times New Roman" pitchFamily="18" charset="0"/>
              </a:rPr>
              <a:t>бок.пов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. -?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V</a:t>
            </a:r>
            <a:r>
              <a:rPr lang="ru-RU" sz="2400" baseline="-25000" dirty="0">
                <a:solidFill>
                  <a:srgbClr val="000000"/>
                </a:solidFill>
                <a:latin typeface="Times New Roman" pitchFamily="18" charset="0"/>
              </a:rPr>
              <a:t>пир.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-?</a:t>
            </a:r>
          </a:p>
          <a:p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endParaRPr lang="ru-RU" dirty="0">
              <a:solidFill>
                <a:srgbClr val="000000"/>
              </a:solidFill>
            </a:endParaRPr>
          </a:p>
          <a:p>
            <a:endParaRPr lang="ru-RU" sz="1100" dirty="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ru-RU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24" name="Text Box 130"/>
          <p:cNvSpPr txBox="1">
            <a:spLocks noChangeArrowheads="1"/>
          </p:cNvSpPr>
          <p:nvPr/>
        </p:nvSpPr>
        <p:spPr bwMode="auto">
          <a:xfrm>
            <a:off x="2124075" y="765175"/>
            <a:ext cx="317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  <a:latin typeface="Times New Roman" pitchFamily="18" charset="0"/>
              </a:rPr>
              <a:t>S</a:t>
            </a:r>
            <a:endParaRPr lang="ru-RU" sz="2000">
              <a:solidFill>
                <a:srgbClr val="000000"/>
              </a:solidFill>
            </a:endParaRPr>
          </a:p>
        </p:txBody>
      </p:sp>
      <p:grpSp>
        <p:nvGrpSpPr>
          <p:cNvPr id="30725" name="Group 25"/>
          <p:cNvGrpSpPr>
            <a:grpSpLocks/>
          </p:cNvGrpSpPr>
          <p:nvPr/>
        </p:nvGrpSpPr>
        <p:grpSpPr bwMode="auto">
          <a:xfrm>
            <a:off x="642938" y="1052513"/>
            <a:ext cx="3438526" cy="4133851"/>
            <a:chOff x="405" y="663"/>
            <a:chExt cx="2166" cy="2604"/>
          </a:xfrm>
        </p:grpSpPr>
        <p:sp>
          <p:nvSpPr>
            <p:cNvPr id="30726" name="Text Box 73"/>
            <p:cNvSpPr txBox="1">
              <a:spLocks noChangeArrowheads="1"/>
            </p:cNvSpPr>
            <p:nvPr/>
          </p:nvSpPr>
          <p:spPr bwMode="auto">
            <a:xfrm>
              <a:off x="2340" y="2295"/>
              <a:ext cx="23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30727" name="Text Box 75"/>
            <p:cNvSpPr txBox="1">
              <a:spLocks noChangeArrowheads="1"/>
            </p:cNvSpPr>
            <p:nvPr/>
          </p:nvSpPr>
          <p:spPr bwMode="auto">
            <a:xfrm>
              <a:off x="2025" y="3015"/>
              <a:ext cx="23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30728" name="Line 77"/>
            <p:cNvSpPr>
              <a:spLocks noChangeShapeType="1"/>
            </p:cNvSpPr>
            <p:nvPr/>
          </p:nvSpPr>
          <p:spPr bwMode="auto">
            <a:xfrm>
              <a:off x="1519" y="754"/>
              <a:ext cx="813" cy="169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Line 78"/>
            <p:cNvSpPr>
              <a:spLocks noChangeShapeType="1"/>
            </p:cNvSpPr>
            <p:nvPr/>
          </p:nvSpPr>
          <p:spPr bwMode="auto">
            <a:xfrm>
              <a:off x="1519" y="799"/>
              <a:ext cx="461" cy="226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Line 80"/>
            <p:cNvSpPr>
              <a:spLocks noChangeShapeType="1"/>
            </p:cNvSpPr>
            <p:nvPr/>
          </p:nvSpPr>
          <p:spPr bwMode="auto">
            <a:xfrm flipV="1">
              <a:off x="703" y="754"/>
              <a:ext cx="816" cy="235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2" name="Line 81"/>
            <p:cNvSpPr>
              <a:spLocks noChangeShapeType="1"/>
            </p:cNvSpPr>
            <p:nvPr/>
          </p:nvSpPr>
          <p:spPr bwMode="auto">
            <a:xfrm flipV="1">
              <a:off x="1170" y="2446"/>
              <a:ext cx="1162" cy="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3" name="Line 82"/>
            <p:cNvSpPr>
              <a:spLocks noChangeShapeType="1"/>
            </p:cNvSpPr>
            <p:nvPr/>
          </p:nvSpPr>
          <p:spPr bwMode="auto">
            <a:xfrm flipH="1">
              <a:off x="720" y="2475"/>
              <a:ext cx="407" cy="63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4" name="Line 83"/>
            <p:cNvSpPr>
              <a:spLocks noChangeShapeType="1"/>
            </p:cNvSpPr>
            <p:nvPr/>
          </p:nvSpPr>
          <p:spPr bwMode="auto">
            <a:xfrm flipV="1">
              <a:off x="673" y="3105"/>
              <a:ext cx="1307" cy="14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5" name="Text Box 85"/>
            <p:cNvSpPr txBox="1">
              <a:spLocks noChangeArrowheads="1"/>
            </p:cNvSpPr>
            <p:nvPr/>
          </p:nvSpPr>
          <p:spPr bwMode="auto">
            <a:xfrm>
              <a:off x="405" y="3060"/>
              <a:ext cx="27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>
                  <a:solidFill>
                    <a:srgbClr val="000000"/>
                  </a:solidFill>
                  <a:latin typeface="Times New Roman" pitchFamily="18" charset="0"/>
                </a:rPr>
                <a:t>А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30736" name="Text Box 86"/>
            <p:cNvSpPr txBox="1">
              <a:spLocks noChangeArrowheads="1"/>
            </p:cNvSpPr>
            <p:nvPr/>
          </p:nvSpPr>
          <p:spPr bwMode="auto">
            <a:xfrm>
              <a:off x="945" y="2250"/>
              <a:ext cx="22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dirty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30737" name="Line 87"/>
            <p:cNvSpPr>
              <a:spLocks noChangeShapeType="1"/>
            </p:cNvSpPr>
            <p:nvPr/>
          </p:nvSpPr>
          <p:spPr bwMode="auto">
            <a:xfrm flipV="1">
              <a:off x="1125" y="754"/>
              <a:ext cx="394" cy="1721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38" name="Text Box 88"/>
            <p:cNvSpPr txBox="1">
              <a:spLocks noChangeArrowheads="1"/>
            </p:cNvSpPr>
            <p:nvPr/>
          </p:nvSpPr>
          <p:spPr bwMode="auto">
            <a:xfrm>
              <a:off x="671" y="1772"/>
              <a:ext cx="213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30739" name="Text Box 89"/>
            <p:cNvSpPr txBox="1">
              <a:spLocks noChangeArrowheads="1"/>
            </p:cNvSpPr>
            <p:nvPr/>
          </p:nvSpPr>
          <p:spPr bwMode="auto">
            <a:xfrm>
              <a:off x="1502" y="1772"/>
              <a:ext cx="19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h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30740" name="Text Box 90"/>
            <p:cNvSpPr txBox="1">
              <a:spLocks noChangeArrowheads="1"/>
            </p:cNvSpPr>
            <p:nvPr/>
          </p:nvSpPr>
          <p:spPr bwMode="auto">
            <a:xfrm>
              <a:off x="1429" y="2750"/>
              <a:ext cx="244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>
                  <a:solidFill>
                    <a:srgbClr val="000000"/>
                  </a:solidFill>
                  <a:latin typeface="Times New Roman" pitchFamily="18" charset="0"/>
                </a:rPr>
                <a:t>O</a:t>
              </a:r>
              <a:endParaRPr lang="ru-RU" sz="2000">
                <a:solidFill>
                  <a:srgbClr val="000000"/>
                </a:solidFill>
              </a:endParaRPr>
            </a:p>
          </p:txBody>
        </p:sp>
        <p:sp>
          <p:nvSpPr>
            <p:cNvPr id="30741" name="Line 91"/>
            <p:cNvSpPr>
              <a:spLocks noChangeShapeType="1"/>
            </p:cNvSpPr>
            <p:nvPr/>
          </p:nvSpPr>
          <p:spPr bwMode="auto">
            <a:xfrm flipV="1">
              <a:off x="675" y="2466"/>
              <a:ext cx="1641" cy="63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2" name="Line 92"/>
            <p:cNvSpPr>
              <a:spLocks noChangeShapeType="1"/>
            </p:cNvSpPr>
            <p:nvPr/>
          </p:nvSpPr>
          <p:spPr bwMode="auto">
            <a:xfrm flipH="1" flipV="1">
              <a:off x="1125" y="2475"/>
              <a:ext cx="900" cy="630"/>
            </a:xfrm>
            <a:prstGeom prst="line">
              <a:avLst/>
            </a:prstGeom>
            <a:noFill/>
            <a:ln w="31750" cmpd="sng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3" name="Line 132"/>
            <p:cNvSpPr>
              <a:spLocks noChangeShapeType="1"/>
            </p:cNvSpPr>
            <p:nvPr/>
          </p:nvSpPr>
          <p:spPr bwMode="auto">
            <a:xfrm flipH="1">
              <a:off x="1980" y="2432"/>
              <a:ext cx="356" cy="67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44" name="Line 134"/>
            <p:cNvSpPr>
              <a:spLocks noChangeShapeType="1"/>
            </p:cNvSpPr>
            <p:nvPr/>
          </p:nvSpPr>
          <p:spPr bwMode="auto">
            <a:xfrm rot="-5400000">
              <a:off x="462" y="1720"/>
              <a:ext cx="2113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1321571" y="2321711"/>
            <a:ext cx="3214710" cy="100013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500298" y="4429132"/>
            <a:ext cx="1000132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75"/>
          <p:cNvSpPr txBox="1">
            <a:spLocks noChangeArrowheads="1"/>
          </p:cNvSpPr>
          <p:nvPr/>
        </p:nvSpPr>
        <p:spPr bwMode="auto">
          <a:xfrm>
            <a:off x="3428992" y="4214818"/>
            <a:ext cx="365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E</a:t>
            </a:r>
            <a:endParaRPr lang="ru-RU" sz="2000" dirty="0">
              <a:solidFill>
                <a:srgbClr val="000000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715140" y="2857496"/>
            <a:ext cx="28575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6750859" y="2750339"/>
            <a:ext cx="21431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23850" y="581591"/>
            <a:ext cx="8280400" cy="552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Решение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endParaRPr lang="ru-RU" sz="1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ru-RU" sz="2000" b="1" dirty="0" err="1">
                <a:solidFill>
                  <a:srgbClr val="000000"/>
                </a:solidFill>
                <a:latin typeface="Times New Roman" pitchFamily="18" charset="0"/>
              </a:rPr>
              <a:t>бок.пов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. = ½ </a:t>
            </a:r>
            <a:r>
              <a:rPr lang="ru-RU" sz="2000" b="1" dirty="0" err="1">
                <a:solidFill>
                  <a:srgbClr val="000000"/>
                </a:solidFill>
                <a:latin typeface="Times New Roman" pitchFamily="18" charset="0"/>
              </a:rPr>
              <a:t>Росн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.*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где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апофема</a:t>
            </a:r>
            <a:endParaRPr lang="en-US" sz="20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Р</a:t>
            </a:r>
            <a:r>
              <a:rPr lang="ru-RU" sz="2000" b="1" baseline="-25000" dirty="0" err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осн</a:t>
            </a:r>
            <a:r>
              <a:rPr lang="ru-RU" sz="2000" b="1" baseline="-25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4* АВ =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4* 12 = 48 (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см)</a:t>
            </a: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ОЕ = ½ А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B =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6 см</a:t>
            </a: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Из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SEO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по теореме Пифагора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endParaRPr lang="ru-RU" sz="1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SE</a:t>
            </a:r>
            <a:r>
              <a:rPr lang="en-US" sz="2000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SO</a:t>
            </a:r>
            <a:r>
              <a:rPr lang="en-US" sz="2000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OE</a:t>
            </a:r>
            <a:r>
              <a:rPr lang="en-US" sz="2000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= 8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+ 6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</a:rPr>
              <a:t>2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=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100 </a:t>
            </a:r>
            <a:endParaRPr lang="ru-RU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endParaRPr lang="ru-RU" sz="1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SE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  </a:t>
            </a:r>
            <a:endParaRPr lang="ru-RU" sz="1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L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SE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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100 =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10 см</a:t>
            </a: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S</a:t>
            </a:r>
            <a:r>
              <a:rPr lang="ru-RU" sz="2000" b="1" baseline="-25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бок.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½*48*10= 240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(см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</a:t>
            </a:r>
            <a:endParaRPr lang="en-US" sz="2000" baseline="30000" dirty="0" smtClean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endParaRPr lang="ru-RU" sz="2000" baseline="30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V</a:t>
            </a:r>
            <a:r>
              <a:rPr lang="ru-RU" sz="2000" b="1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пир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.=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1/3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осн</a:t>
            </a:r>
            <a:r>
              <a:rPr lang="ru-RU" sz="2000" baseline="-25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*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h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S</a:t>
            </a:r>
            <a:r>
              <a:rPr lang="ru-RU" sz="2000" b="1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осн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АВ</a:t>
            </a:r>
            <a:r>
              <a:rPr lang="en-US" sz="2000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122= 144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(см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пир.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1/3* 144* 8= 384 см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endParaRPr lang="en-US" sz="1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Ответ: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 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Виноградова А.   5 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S</a:t>
            </a:r>
            <a:r>
              <a:rPr lang="ru-RU" sz="2000" b="1" baseline="-25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бок. </a:t>
            </a:r>
            <a:r>
              <a:rPr lang="ru-RU" sz="2000" b="1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пов.=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240 см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               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Сигаева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В.  А.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5</a:t>
            </a:r>
            <a:endParaRPr lang="en-US" sz="2000" baseline="30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1028700" algn="l"/>
                <a:tab pos="1238250" algn="l"/>
                <a:tab pos="2970213" algn="ctr"/>
              </a:tabLst>
            </a:pPr>
            <a:r>
              <a:rPr lang="en-US" sz="2000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ru-RU" sz="2000" baseline="-25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пир.</a:t>
            </a:r>
            <a:r>
              <a:rPr lang="ru-RU" sz="2000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384 см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                    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                      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Акылбек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Э.        5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00166" y="3214686"/>
            <a:ext cx="42862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2555875" y="549275"/>
            <a:ext cx="3333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dirty="0">
                <a:solidFill>
                  <a:srgbClr val="000000"/>
                </a:solidFill>
              </a:rPr>
              <a:t>Пространственные тела</a:t>
            </a:r>
          </a:p>
          <a:p>
            <a:pPr algn="ctr"/>
            <a:r>
              <a:rPr lang="ru-RU" sz="2000" dirty="0">
                <a:solidFill>
                  <a:srgbClr val="000000"/>
                </a:solidFill>
              </a:rPr>
              <a:t>Правильная призма</a:t>
            </a:r>
          </a:p>
        </p:txBody>
      </p:sp>
      <p:sp>
        <p:nvSpPr>
          <p:cNvPr id="32771" name="Text Box 21"/>
          <p:cNvSpPr txBox="1">
            <a:spLocks noChangeArrowheads="1"/>
          </p:cNvSpPr>
          <p:nvPr/>
        </p:nvSpPr>
        <p:spPr bwMode="auto">
          <a:xfrm>
            <a:off x="642910" y="2714620"/>
            <a:ext cx="531787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r>
              <a:rPr lang="en-US" sz="1200" baseline="-25000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32772" name="Group 28"/>
          <p:cNvGrpSpPr>
            <a:grpSpLocks/>
          </p:cNvGrpSpPr>
          <p:nvPr/>
        </p:nvGrpSpPr>
        <p:grpSpPr bwMode="auto">
          <a:xfrm>
            <a:off x="717550" y="1857375"/>
            <a:ext cx="4013201" cy="3706813"/>
            <a:chOff x="452" y="1170"/>
            <a:chExt cx="2528" cy="2335"/>
          </a:xfrm>
        </p:grpSpPr>
        <p:grpSp>
          <p:nvGrpSpPr>
            <p:cNvPr id="32776" name="Group 7"/>
            <p:cNvGrpSpPr>
              <a:grpSpLocks/>
            </p:cNvGrpSpPr>
            <p:nvPr/>
          </p:nvGrpSpPr>
          <p:grpSpPr bwMode="auto">
            <a:xfrm>
              <a:off x="615" y="1346"/>
              <a:ext cx="2056" cy="1880"/>
              <a:chOff x="4477" y="2780"/>
              <a:chExt cx="1977" cy="1116"/>
            </a:xfrm>
          </p:grpSpPr>
          <p:sp>
            <p:nvSpPr>
              <p:cNvPr id="32783" name="Line 8"/>
              <p:cNvSpPr>
                <a:spLocks noChangeShapeType="1"/>
              </p:cNvSpPr>
              <p:nvPr/>
            </p:nvSpPr>
            <p:spPr bwMode="auto">
              <a:xfrm>
                <a:off x="4477" y="3059"/>
                <a:ext cx="14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4" name="Line 9"/>
              <p:cNvSpPr>
                <a:spLocks noChangeShapeType="1"/>
              </p:cNvSpPr>
              <p:nvPr/>
            </p:nvSpPr>
            <p:spPr bwMode="auto">
              <a:xfrm>
                <a:off x="4477" y="3895"/>
                <a:ext cx="1412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5" name="Line 10"/>
              <p:cNvSpPr>
                <a:spLocks noChangeShapeType="1"/>
              </p:cNvSpPr>
              <p:nvPr/>
            </p:nvSpPr>
            <p:spPr bwMode="auto">
              <a:xfrm flipV="1">
                <a:off x="4477" y="3059"/>
                <a:ext cx="0" cy="8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6" name="Line 11"/>
              <p:cNvSpPr>
                <a:spLocks noChangeShapeType="1"/>
              </p:cNvSpPr>
              <p:nvPr/>
            </p:nvSpPr>
            <p:spPr bwMode="auto">
              <a:xfrm flipV="1">
                <a:off x="5889" y="3059"/>
                <a:ext cx="1" cy="8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7" name="Line 12"/>
              <p:cNvSpPr>
                <a:spLocks noChangeShapeType="1"/>
              </p:cNvSpPr>
              <p:nvPr/>
            </p:nvSpPr>
            <p:spPr bwMode="auto">
              <a:xfrm flipV="1">
                <a:off x="4477" y="3616"/>
                <a:ext cx="565" cy="2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8" name="Line 13"/>
              <p:cNvSpPr>
                <a:spLocks noChangeShapeType="1"/>
              </p:cNvSpPr>
              <p:nvPr/>
            </p:nvSpPr>
            <p:spPr bwMode="auto">
              <a:xfrm flipV="1">
                <a:off x="5889" y="3616"/>
                <a:ext cx="564" cy="2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89" name="Line 14"/>
              <p:cNvSpPr>
                <a:spLocks noChangeShapeType="1"/>
              </p:cNvSpPr>
              <p:nvPr/>
            </p:nvSpPr>
            <p:spPr bwMode="auto">
              <a:xfrm flipV="1">
                <a:off x="5889" y="2780"/>
                <a:ext cx="564" cy="2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0" name="Line 15"/>
              <p:cNvSpPr>
                <a:spLocks noChangeShapeType="1"/>
              </p:cNvSpPr>
              <p:nvPr/>
            </p:nvSpPr>
            <p:spPr bwMode="auto">
              <a:xfrm flipV="1">
                <a:off x="4477" y="2780"/>
                <a:ext cx="565" cy="279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1" name="Line 16"/>
              <p:cNvSpPr>
                <a:spLocks noChangeShapeType="1"/>
              </p:cNvSpPr>
              <p:nvPr/>
            </p:nvSpPr>
            <p:spPr bwMode="auto">
              <a:xfrm flipV="1">
                <a:off x="5042" y="2780"/>
                <a:ext cx="0" cy="8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2" name="Line 17"/>
              <p:cNvSpPr>
                <a:spLocks noChangeShapeType="1"/>
              </p:cNvSpPr>
              <p:nvPr/>
            </p:nvSpPr>
            <p:spPr bwMode="auto">
              <a:xfrm flipV="1">
                <a:off x="6453" y="2780"/>
                <a:ext cx="1" cy="83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3" name="Line 18"/>
              <p:cNvSpPr>
                <a:spLocks noChangeShapeType="1"/>
              </p:cNvSpPr>
              <p:nvPr/>
            </p:nvSpPr>
            <p:spPr bwMode="auto">
              <a:xfrm>
                <a:off x="4477" y="3895"/>
                <a:ext cx="1412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4" name="Line 19"/>
              <p:cNvSpPr>
                <a:spLocks noChangeShapeType="1"/>
              </p:cNvSpPr>
              <p:nvPr/>
            </p:nvSpPr>
            <p:spPr bwMode="auto">
              <a:xfrm>
                <a:off x="5042" y="2780"/>
                <a:ext cx="141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95" name="Line 20"/>
              <p:cNvSpPr>
                <a:spLocks noChangeShapeType="1"/>
              </p:cNvSpPr>
              <p:nvPr/>
            </p:nvSpPr>
            <p:spPr bwMode="auto">
              <a:xfrm>
                <a:off x="5042" y="3616"/>
                <a:ext cx="141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77" name="Text Box 22"/>
            <p:cNvSpPr txBox="1">
              <a:spLocks noChangeArrowheads="1"/>
            </p:cNvSpPr>
            <p:nvPr/>
          </p:nvSpPr>
          <p:spPr bwMode="auto">
            <a:xfrm>
              <a:off x="1035" y="1170"/>
              <a:ext cx="28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sz="1200" baseline="-25000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2778" name="Text Box 23"/>
            <p:cNvSpPr txBox="1">
              <a:spLocks noChangeArrowheads="1"/>
            </p:cNvSpPr>
            <p:nvPr/>
          </p:nvSpPr>
          <p:spPr bwMode="auto">
            <a:xfrm>
              <a:off x="2655" y="1215"/>
              <a:ext cx="32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r>
                <a:rPr lang="en-US" sz="1200" baseline="-25000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2779" name="Text Box 24"/>
            <p:cNvSpPr txBox="1">
              <a:spLocks noChangeArrowheads="1"/>
            </p:cNvSpPr>
            <p:nvPr/>
          </p:nvSpPr>
          <p:spPr bwMode="auto">
            <a:xfrm>
              <a:off x="2115" y="1755"/>
              <a:ext cx="261" cy="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r>
                <a:rPr lang="en-US" sz="1200" baseline="-25000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2780" name="Text Box 25"/>
            <p:cNvSpPr txBox="1">
              <a:spLocks noChangeArrowheads="1"/>
            </p:cNvSpPr>
            <p:nvPr/>
          </p:nvSpPr>
          <p:spPr bwMode="auto">
            <a:xfrm>
              <a:off x="990" y="2610"/>
              <a:ext cx="259" cy="1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endParaRPr lang="ru-RU" dirty="0">
                <a:solidFill>
                  <a:srgbClr val="000000"/>
                </a:solidFill>
              </a:endParaRPr>
            </a:p>
          </p:txBody>
        </p:sp>
        <p:sp>
          <p:nvSpPr>
            <p:cNvPr id="32781" name="Text Box 26"/>
            <p:cNvSpPr txBox="1">
              <a:spLocks noChangeArrowheads="1"/>
            </p:cNvSpPr>
            <p:nvPr/>
          </p:nvSpPr>
          <p:spPr bwMode="auto">
            <a:xfrm>
              <a:off x="2077" y="3248"/>
              <a:ext cx="23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D</a:t>
              </a: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2782" name="Text Box 49"/>
            <p:cNvSpPr txBox="1">
              <a:spLocks noChangeArrowheads="1"/>
            </p:cNvSpPr>
            <p:nvPr/>
          </p:nvSpPr>
          <p:spPr bwMode="auto">
            <a:xfrm>
              <a:off x="452" y="3248"/>
              <a:ext cx="21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rgbClr val="000000"/>
                  </a:solidFill>
                  <a:latin typeface="Times New Roman" pitchFamily="18" charset="0"/>
                </a:rPr>
                <a:t>A</a:t>
              </a: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2773" name="Text Box 50"/>
          <p:cNvSpPr txBox="1">
            <a:spLocks noChangeArrowheads="1"/>
          </p:cNvSpPr>
          <p:nvPr/>
        </p:nvSpPr>
        <p:spPr bwMode="auto">
          <a:xfrm>
            <a:off x="4357686" y="4286256"/>
            <a:ext cx="41751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2774" name="Rectangle 53"/>
          <p:cNvSpPr>
            <a:spLocks noChangeArrowheads="1"/>
          </p:cNvSpPr>
          <p:nvPr/>
        </p:nvSpPr>
        <p:spPr bwMode="auto">
          <a:xfrm>
            <a:off x="5292725" y="1343720"/>
            <a:ext cx="3078163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Дано:</a:t>
            </a:r>
          </a:p>
          <a:p>
            <a:pPr>
              <a:tabLst>
                <a:tab pos="1081088" algn="l"/>
              </a:tabLst>
            </a:pPr>
            <a:endParaRPr lang="ru-RU" sz="1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ru-RU" sz="2000" dirty="0">
                <a:solidFill>
                  <a:srgbClr val="000000"/>
                </a:solidFill>
              </a:rPr>
              <a:t>правильная </a:t>
            </a:r>
            <a:endParaRPr lang="en-US" sz="2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ru-RU" sz="2000" dirty="0">
                <a:solidFill>
                  <a:srgbClr val="000000"/>
                </a:solidFill>
              </a:rPr>
              <a:t>призма </a:t>
            </a:r>
            <a:r>
              <a:rPr lang="en-US" sz="2000" dirty="0">
                <a:solidFill>
                  <a:srgbClr val="000000"/>
                </a:solidFill>
              </a:rPr>
              <a:t>ABCDA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B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C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r>
              <a:rPr lang="en-US" sz="2000" dirty="0">
                <a:solidFill>
                  <a:srgbClr val="000000"/>
                </a:solidFill>
              </a:rPr>
              <a:t>D</a:t>
            </a:r>
            <a:r>
              <a:rPr lang="en-US" sz="2000" baseline="-25000" dirty="0">
                <a:solidFill>
                  <a:srgbClr val="000000"/>
                </a:solidFill>
              </a:rPr>
              <a:t>1</a:t>
            </a:r>
            <a:endParaRPr lang="ru-RU" sz="2000" baseline="-25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AB = 6 </a:t>
            </a:r>
            <a:r>
              <a:rPr lang="ru-RU" sz="2000" dirty="0">
                <a:solidFill>
                  <a:srgbClr val="000000"/>
                </a:solidFill>
              </a:rPr>
              <a:t>см</a:t>
            </a:r>
          </a:p>
          <a:p>
            <a:pPr>
              <a:tabLst>
                <a:tab pos="108108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S</a:t>
            </a:r>
            <a:r>
              <a:rPr lang="ru-RU" sz="2000" baseline="-25000" dirty="0">
                <a:solidFill>
                  <a:srgbClr val="000000"/>
                </a:solidFill>
              </a:rPr>
              <a:t>бок.</a:t>
            </a:r>
            <a:r>
              <a:rPr lang="ru-RU" sz="2000" dirty="0">
                <a:solidFill>
                  <a:srgbClr val="000000"/>
                </a:solidFill>
              </a:rPr>
              <a:t> = 192 см</a:t>
            </a:r>
            <a:r>
              <a:rPr lang="ru-RU" sz="2000" baseline="30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2775" name="Rectangle 54"/>
          <p:cNvSpPr>
            <a:spLocks noChangeArrowheads="1"/>
          </p:cNvSpPr>
          <p:nvPr/>
        </p:nvSpPr>
        <p:spPr bwMode="auto">
          <a:xfrm>
            <a:off x="5435600" y="3854103"/>
            <a:ext cx="18716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Найти:</a:t>
            </a:r>
          </a:p>
          <a:p>
            <a:pPr>
              <a:tabLst>
                <a:tab pos="1081088" algn="l"/>
              </a:tabLst>
            </a:pPr>
            <a:endParaRPr lang="ru-RU" sz="1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V</a:t>
            </a:r>
            <a:r>
              <a:rPr lang="ru-RU" sz="2000" baseline="-25000" dirty="0">
                <a:solidFill>
                  <a:srgbClr val="000000"/>
                </a:solidFill>
              </a:rPr>
              <a:t>пр.</a:t>
            </a:r>
            <a:r>
              <a:rPr lang="en-US" sz="2000" dirty="0">
                <a:solidFill>
                  <a:srgbClr val="000000"/>
                </a:solidFill>
              </a:rPr>
              <a:t> - ?</a:t>
            </a:r>
            <a:endParaRPr lang="ru-RU" sz="2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endParaRPr lang="ru-RU" sz="1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</a:t>
            </a:r>
            <a:r>
              <a:rPr lang="ru-RU" sz="2000" baseline="-25000" dirty="0" err="1" smtClean="0">
                <a:solidFill>
                  <a:srgbClr val="000000"/>
                </a:solidFill>
              </a:rPr>
              <a:t>диаг</a:t>
            </a:r>
            <a:r>
              <a:rPr lang="ru-RU" sz="2000" baseline="-25000" dirty="0" smtClean="0">
                <a:solidFill>
                  <a:srgbClr val="000000"/>
                </a:solidFill>
              </a:rPr>
              <a:t>.</a:t>
            </a:r>
            <a:r>
              <a:rPr lang="ru-RU" sz="2000" dirty="0" smtClean="0">
                <a:solidFill>
                  <a:srgbClr val="000000"/>
                </a:solidFill>
              </a:rPr>
              <a:t> </a:t>
            </a:r>
            <a:r>
              <a:rPr lang="ru-RU" sz="2000" baseline="-25000" dirty="0" smtClean="0">
                <a:solidFill>
                  <a:srgbClr val="000000"/>
                </a:solidFill>
              </a:rPr>
              <a:t>сеч.</a:t>
            </a:r>
            <a:r>
              <a:rPr lang="ru-RU" sz="2000" dirty="0" smtClean="0">
                <a:solidFill>
                  <a:srgbClr val="000000"/>
                </a:solidFill>
              </a:rPr>
              <a:t>  </a:t>
            </a:r>
            <a:r>
              <a:rPr lang="ru-RU" sz="2000" dirty="0">
                <a:solidFill>
                  <a:srgbClr val="000000"/>
                </a:solidFill>
              </a:rPr>
              <a:t>-  ?</a:t>
            </a:r>
          </a:p>
        </p:txBody>
      </p:sp>
      <p:cxnSp>
        <p:nvCxnSpPr>
          <p:cNvPr id="29" name="Прямая соединительная линия 28"/>
          <p:cNvCxnSpPr>
            <a:stCxn id="32793" idx="0"/>
            <a:endCxn id="32795" idx="1"/>
          </p:cNvCxnSpPr>
          <p:nvPr/>
        </p:nvCxnSpPr>
        <p:spPr>
          <a:xfrm rot="5400000" flipH="1" flipV="1">
            <a:off x="2235711" y="3115751"/>
            <a:ext cx="743451" cy="3262249"/>
          </a:xfrm>
          <a:prstGeom prst="line">
            <a:avLst/>
          </a:prstGeom>
          <a:ln w="317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32790" idx="0"/>
            <a:endCxn id="32794" idx="1"/>
          </p:cNvCxnSpPr>
          <p:nvPr/>
        </p:nvCxnSpPr>
        <p:spPr>
          <a:xfrm rot="5400000" flipH="1" flipV="1">
            <a:off x="2235712" y="880051"/>
            <a:ext cx="743451" cy="326224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468313" y="-37018"/>
            <a:ext cx="8207375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081088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itchFamily="18" charset="0"/>
              </a:rPr>
              <a:t>Решение: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V</a:t>
            </a:r>
            <a:r>
              <a:rPr lang="ru-RU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ru-RU" sz="2400" baseline="-25000" dirty="0">
                <a:solidFill>
                  <a:srgbClr val="000000"/>
                </a:solidFill>
              </a:rPr>
              <a:t>.</a:t>
            </a:r>
            <a:r>
              <a:rPr lang="ru-RU" sz="2400" dirty="0">
                <a:solidFill>
                  <a:srgbClr val="000000"/>
                </a:solidFill>
              </a:rPr>
              <a:t> * 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r>
              <a:rPr lang="ru-RU" sz="2400" dirty="0">
                <a:solidFill>
                  <a:srgbClr val="000000"/>
                </a:solidFill>
              </a:rPr>
              <a:t>  </a:t>
            </a: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ru-RU" sz="2400" baseline="-25000" dirty="0">
                <a:solidFill>
                  <a:srgbClr val="000000"/>
                </a:solidFill>
              </a:rPr>
              <a:t>.</a:t>
            </a:r>
            <a:r>
              <a:rPr lang="ru-RU" sz="2400" dirty="0">
                <a:solidFill>
                  <a:srgbClr val="000000"/>
                </a:solidFill>
              </a:rPr>
              <a:t> =</a:t>
            </a:r>
            <a:r>
              <a:rPr lang="en-US" sz="2400" dirty="0" smtClean="0">
                <a:solidFill>
                  <a:srgbClr val="000000"/>
                </a:solidFill>
              </a:rPr>
              <a:t>AB</a:t>
            </a:r>
            <a:r>
              <a:rPr lang="en-US" sz="2400" baseline="30000" dirty="0" smtClean="0">
                <a:solidFill>
                  <a:srgbClr val="000000"/>
                </a:solidFill>
              </a:rPr>
              <a:t>2</a:t>
            </a:r>
            <a:endParaRPr lang="ru-RU" sz="2400" baseline="30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DD</a:t>
            </a:r>
            <a:r>
              <a:rPr lang="ru-RU" sz="2400" baseline="-25000" dirty="0">
                <a:solidFill>
                  <a:srgbClr val="000000"/>
                </a:solidFill>
              </a:rPr>
              <a:t>1</a:t>
            </a:r>
            <a:r>
              <a:rPr lang="ru-RU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00"/>
                </a:solidFill>
              </a:rPr>
              <a:t>h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P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ru-RU" sz="2400" baseline="-25000" dirty="0">
                <a:solidFill>
                  <a:srgbClr val="000000"/>
                </a:solidFill>
              </a:rPr>
              <a:t>.</a:t>
            </a:r>
            <a:r>
              <a:rPr lang="ru-RU" sz="2400" dirty="0">
                <a:solidFill>
                  <a:srgbClr val="000000"/>
                </a:solidFill>
              </a:rPr>
              <a:t> =4*</a:t>
            </a:r>
            <a:r>
              <a:rPr lang="en-US" sz="2400" dirty="0">
                <a:solidFill>
                  <a:srgbClr val="000000"/>
                </a:solidFill>
              </a:rPr>
              <a:t>AB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baseline="-25000" dirty="0" err="1">
                <a:solidFill>
                  <a:srgbClr val="000000"/>
                </a:solidFill>
              </a:rPr>
              <a:t>бок.п</a:t>
            </a:r>
            <a:r>
              <a:rPr lang="ru-RU" sz="2400" baseline="-25000" dirty="0">
                <a:solidFill>
                  <a:srgbClr val="000000"/>
                </a:solidFill>
              </a:rPr>
              <a:t>.</a:t>
            </a:r>
            <a:r>
              <a:rPr lang="ru-RU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00"/>
                </a:solidFill>
              </a:rPr>
              <a:t>P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ru-RU" sz="2400" baseline="-250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* h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h = S</a:t>
            </a:r>
            <a:r>
              <a:rPr lang="ru-RU" sz="2400" baseline="-25000" dirty="0">
                <a:solidFill>
                  <a:srgbClr val="000000"/>
                </a:solidFill>
              </a:rPr>
              <a:t>бок</a:t>
            </a:r>
            <a:r>
              <a:rPr lang="en-US" sz="2400" baseline="-25000" dirty="0">
                <a:solidFill>
                  <a:srgbClr val="000000"/>
                </a:solidFill>
              </a:rPr>
              <a:t>.</a:t>
            </a:r>
            <a:r>
              <a:rPr lang="ru-RU" sz="2400" baseline="-25000" dirty="0" err="1">
                <a:solidFill>
                  <a:srgbClr val="000000"/>
                </a:solidFill>
              </a:rPr>
              <a:t>п</a:t>
            </a:r>
            <a:r>
              <a:rPr lang="en-US" sz="2400" baseline="-250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/P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en-US" sz="2400" baseline="-250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= 192/4*6 =8(</a:t>
            </a:r>
            <a:r>
              <a:rPr lang="ru-RU" sz="2400" dirty="0">
                <a:solidFill>
                  <a:srgbClr val="000000"/>
                </a:solidFill>
              </a:rPr>
              <a:t>см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V = S</a:t>
            </a:r>
            <a:r>
              <a:rPr lang="ru-RU" sz="2400" baseline="-25000" dirty="0" err="1">
                <a:solidFill>
                  <a:srgbClr val="000000"/>
                </a:solidFill>
              </a:rPr>
              <a:t>осн</a:t>
            </a:r>
            <a:r>
              <a:rPr lang="en-US" sz="2400" baseline="-25000" dirty="0">
                <a:solidFill>
                  <a:srgbClr val="000000"/>
                </a:solidFill>
              </a:rPr>
              <a:t>.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* </a:t>
            </a:r>
            <a:r>
              <a:rPr lang="en-US" sz="2400" dirty="0">
                <a:solidFill>
                  <a:srgbClr val="000000"/>
                </a:solidFill>
              </a:rPr>
              <a:t>h = AB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 * 8 = 36 * 8 = </a:t>
            </a:r>
            <a:r>
              <a:rPr lang="ru-RU" sz="24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88(</a:t>
            </a:r>
            <a:r>
              <a:rPr lang="ru-RU" sz="2400" dirty="0">
                <a:solidFill>
                  <a:srgbClr val="000000"/>
                </a:solidFill>
              </a:rPr>
              <a:t>см</a:t>
            </a:r>
            <a:r>
              <a:rPr lang="en-US" sz="2400" baseline="30000" dirty="0">
                <a:solidFill>
                  <a:srgbClr val="000000"/>
                </a:solidFill>
              </a:rPr>
              <a:t>3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диагональное сечение–</a:t>
            </a:r>
          </a:p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                          прямоугольник  </a:t>
            </a:r>
            <a:r>
              <a:rPr lang="en-US" sz="2400" dirty="0" smtClean="0">
                <a:solidFill>
                  <a:srgbClr val="000000"/>
                </a:solidFill>
              </a:rPr>
              <a:t>AA</a:t>
            </a:r>
            <a:r>
              <a:rPr lang="en-US" sz="2400" baseline="-25000" dirty="0" smtClean="0">
                <a:solidFill>
                  <a:srgbClr val="000000"/>
                </a:solidFill>
              </a:rPr>
              <a:t>1</a:t>
            </a:r>
            <a:r>
              <a:rPr lang="en-US" sz="2400" dirty="0" smtClean="0">
                <a:solidFill>
                  <a:srgbClr val="000000"/>
                </a:solidFill>
              </a:rPr>
              <a:t>C</a:t>
            </a:r>
            <a:r>
              <a:rPr lang="en-US" sz="2400" baseline="-25000" dirty="0" smtClean="0">
                <a:solidFill>
                  <a:srgbClr val="000000"/>
                </a:solidFill>
              </a:rPr>
              <a:t>1</a:t>
            </a:r>
            <a:r>
              <a:rPr lang="ru-RU" sz="2400" dirty="0" smtClean="0">
                <a:solidFill>
                  <a:srgbClr val="000000"/>
                </a:solidFill>
              </a:rPr>
              <a:t>С</a:t>
            </a:r>
            <a:r>
              <a:rPr lang="ru-RU" sz="2400" baseline="-25000" dirty="0" smtClean="0">
                <a:solidFill>
                  <a:srgbClr val="000000"/>
                </a:solidFill>
              </a:rPr>
              <a:t> </a:t>
            </a:r>
            <a:endParaRPr lang="ru-RU" sz="2400" baseline="-250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Из </a:t>
            </a:r>
            <a:r>
              <a:rPr lang="ru-RU" dirty="0">
                <a:solidFill>
                  <a:srgbClr val="000000"/>
                </a:solidFill>
              </a:rPr>
              <a:t>∆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ABC </a:t>
            </a:r>
            <a:r>
              <a:rPr lang="ru-RU" sz="2400" dirty="0">
                <a:solidFill>
                  <a:srgbClr val="000000"/>
                </a:solidFill>
              </a:rPr>
              <a:t>по т. Пифагора</a:t>
            </a: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AC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= A</a:t>
            </a:r>
            <a:r>
              <a:rPr lang="en-US" sz="2400" u="sng" dirty="0">
                <a:solidFill>
                  <a:srgbClr val="000000"/>
                </a:solidFill>
              </a:rPr>
              <a:t>B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+ BC</a:t>
            </a:r>
            <a:r>
              <a:rPr lang="en-US" sz="2400" baseline="30000" dirty="0">
                <a:solidFill>
                  <a:srgbClr val="000000"/>
                </a:solidFill>
              </a:rPr>
              <a:t>2 </a:t>
            </a:r>
            <a:r>
              <a:rPr lang="en-US" sz="2400" dirty="0">
                <a:solidFill>
                  <a:srgbClr val="000000"/>
                </a:solidFill>
              </a:rPr>
              <a:t>= 2*AB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 = 2 * 36 = 72(</a:t>
            </a:r>
            <a:r>
              <a:rPr lang="ru-RU" sz="2400" dirty="0">
                <a:solidFill>
                  <a:srgbClr val="000000"/>
                </a:solidFill>
              </a:rPr>
              <a:t>см</a:t>
            </a:r>
            <a:r>
              <a:rPr lang="en-US" sz="2400" baseline="30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AC</a:t>
            </a:r>
            <a:r>
              <a:rPr lang="ru-RU" sz="2400" dirty="0">
                <a:solidFill>
                  <a:srgbClr val="000000"/>
                </a:solidFill>
              </a:rPr>
              <a:t> = 6√2 (см)</a:t>
            </a:r>
          </a:p>
          <a:p>
            <a:pPr>
              <a:tabLst>
                <a:tab pos="1081088" algn="l"/>
              </a:tabLst>
            </a:pP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ru-RU" sz="2400" baseline="-25000" dirty="0">
                <a:solidFill>
                  <a:srgbClr val="000000"/>
                </a:solidFill>
              </a:rPr>
              <a:t>д.сеч.</a:t>
            </a:r>
            <a:r>
              <a:rPr lang="ru-RU" sz="2400" dirty="0">
                <a:solidFill>
                  <a:srgbClr val="000000"/>
                </a:solidFill>
              </a:rPr>
              <a:t> = </a:t>
            </a:r>
            <a:r>
              <a:rPr lang="en-US" sz="2400" dirty="0">
                <a:solidFill>
                  <a:srgbClr val="000000"/>
                </a:solidFill>
              </a:rPr>
              <a:t>AC</a:t>
            </a:r>
            <a:r>
              <a:rPr lang="ru-RU" sz="2400" dirty="0">
                <a:solidFill>
                  <a:srgbClr val="000000"/>
                </a:solidFill>
              </a:rPr>
              <a:t> * </a:t>
            </a:r>
            <a:r>
              <a:rPr lang="ru-RU" sz="2400" dirty="0" smtClean="0">
                <a:solidFill>
                  <a:srgbClr val="000000"/>
                </a:solidFill>
              </a:rPr>
              <a:t>СС</a:t>
            </a:r>
            <a:r>
              <a:rPr lang="ru-RU" sz="2400" baseline="-25000" dirty="0" smtClean="0">
                <a:solidFill>
                  <a:srgbClr val="000000"/>
                </a:solidFill>
              </a:rPr>
              <a:t>1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= 6√2 * 8 = 48√2 (см</a:t>
            </a:r>
            <a:r>
              <a:rPr lang="ru-RU" sz="2400" baseline="30000" dirty="0">
                <a:solidFill>
                  <a:srgbClr val="000000"/>
                </a:solidFill>
              </a:rPr>
              <a:t>2</a:t>
            </a:r>
            <a:r>
              <a:rPr lang="ru-RU" sz="2400" dirty="0">
                <a:solidFill>
                  <a:srgbClr val="000000"/>
                </a:solidFill>
              </a:rPr>
              <a:t>)</a:t>
            </a:r>
          </a:p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                                                 </a:t>
            </a:r>
          </a:p>
          <a:p>
            <a:pPr>
              <a:tabLst>
                <a:tab pos="1081088" algn="l"/>
              </a:tabLst>
            </a:pPr>
            <a:r>
              <a:rPr lang="ru-RU" sz="2600" b="1" dirty="0">
                <a:solidFill>
                  <a:srgbClr val="000000"/>
                </a:solidFill>
                <a:latin typeface="Times New Roman" pitchFamily="18" charset="0"/>
              </a:rPr>
              <a:t>Ответ:</a:t>
            </a:r>
            <a:r>
              <a:rPr lang="ru-RU" sz="2400" dirty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V</a:t>
            </a:r>
            <a:r>
              <a:rPr lang="ru-RU" sz="2400" dirty="0">
                <a:solidFill>
                  <a:srgbClr val="000000"/>
                </a:solidFill>
              </a:rPr>
              <a:t> =288 см</a:t>
            </a:r>
            <a:r>
              <a:rPr lang="ru-RU" sz="2400" baseline="30000" dirty="0">
                <a:solidFill>
                  <a:srgbClr val="000000"/>
                </a:solidFill>
              </a:rPr>
              <a:t>3</a:t>
            </a:r>
            <a:r>
              <a:rPr lang="ru-RU" sz="2400" dirty="0">
                <a:solidFill>
                  <a:srgbClr val="000000"/>
                </a:solidFill>
              </a:rPr>
              <a:t>, </a:t>
            </a:r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dirty="0">
                <a:solidFill>
                  <a:srgbClr val="000000"/>
                </a:solidFill>
              </a:rPr>
              <a:t>д.сеч. = 48√2 см</a:t>
            </a:r>
            <a:r>
              <a:rPr lang="ru-RU" sz="2400" baseline="30000" dirty="0">
                <a:solidFill>
                  <a:srgbClr val="000000"/>
                </a:solidFill>
              </a:rPr>
              <a:t>2</a:t>
            </a:r>
          </a:p>
          <a:p>
            <a:pPr>
              <a:tabLst>
                <a:tab pos="1081088" algn="l"/>
              </a:tabLst>
            </a:pPr>
            <a:endParaRPr lang="ru-RU" sz="2400" dirty="0">
              <a:solidFill>
                <a:srgbClr val="000000"/>
              </a:solidFill>
            </a:endParaRPr>
          </a:p>
          <a:p>
            <a:pPr>
              <a:tabLst>
                <a:tab pos="1081088" algn="l"/>
              </a:tabLst>
            </a:pPr>
            <a:r>
              <a:rPr lang="ru-RU" sz="2400" dirty="0">
                <a:solidFill>
                  <a:srgbClr val="000000"/>
                </a:solidFill>
              </a:rPr>
              <a:t>                  </a:t>
            </a:r>
            <a:r>
              <a:rPr lang="ru-RU" sz="2400" dirty="0" smtClean="0">
                <a:solidFill>
                  <a:srgbClr val="000000"/>
                </a:solidFill>
              </a:rPr>
              <a:t>Якименко, Бычкова, </a:t>
            </a:r>
            <a:r>
              <a:rPr lang="ru-RU" sz="2400" dirty="0" err="1" smtClean="0">
                <a:solidFill>
                  <a:srgbClr val="000000"/>
                </a:solidFill>
              </a:rPr>
              <a:t>Копылкова</a:t>
            </a:r>
            <a:r>
              <a:rPr lang="ru-RU" sz="2400" dirty="0" smtClean="0">
                <a:solidFill>
                  <a:srgbClr val="000000"/>
                </a:solidFill>
              </a:rPr>
              <a:t>  </a:t>
            </a:r>
            <a:r>
              <a:rPr lang="ru-RU" sz="2400" dirty="0">
                <a:solidFill>
                  <a:srgbClr val="00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3"/>
          <p:cNvSpPr>
            <a:spLocks noChangeArrowheads="1"/>
          </p:cNvSpPr>
          <p:nvPr/>
        </p:nvSpPr>
        <p:spPr bwMode="auto">
          <a:xfrm>
            <a:off x="1847782" y="499567"/>
            <a:ext cx="547066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«Пространственные тела»</a:t>
            </a:r>
            <a:endParaRPr lang="ru-RU" sz="2800" dirty="0">
              <a:solidFill>
                <a:srgbClr val="000000"/>
              </a:solidFill>
              <a:latin typeface="Arial" charset="0"/>
            </a:endParaRPr>
          </a:p>
          <a:p>
            <a:pPr algn="ctr" eaLnBrk="0" hangingPunct="0"/>
            <a:r>
              <a:rPr lang="ru-RU" sz="26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Правильная  треугольная  призма</a:t>
            </a:r>
            <a:endParaRPr lang="ru-RU" sz="2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19" name="AutoShape 22"/>
          <p:cNvSpPr>
            <a:spLocks noChangeAspect="1" noChangeArrowheads="1" noTextEdit="1"/>
          </p:cNvSpPr>
          <p:nvPr/>
        </p:nvSpPr>
        <p:spPr bwMode="auto">
          <a:xfrm>
            <a:off x="395288" y="1428736"/>
            <a:ext cx="4003675" cy="437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3476625" y="4962525"/>
            <a:ext cx="925513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C</a:t>
            </a:r>
            <a:r>
              <a:rPr lang="en-US" sz="2000" baseline="-30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23" name="Line 21"/>
          <p:cNvSpPr>
            <a:spLocks noChangeShapeType="1"/>
          </p:cNvSpPr>
          <p:nvPr/>
        </p:nvSpPr>
        <p:spPr bwMode="auto">
          <a:xfrm flipH="1">
            <a:off x="1296988" y="2784475"/>
            <a:ext cx="3175" cy="23955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4" name="Line 20"/>
          <p:cNvSpPr>
            <a:spLocks noChangeShapeType="1"/>
          </p:cNvSpPr>
          <p:nvPr/>
        </p:nvSpPr>
        <p:spPr bwMode="auto">
          <a:xfrm flipV="1">
            <a:off x="3476626" y="2784475"/>
            <a:ext cx="1588" cy="23939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5" name="Line 19"/>
          <p:cNvSpPr>
            <a:spLocks noChangeShapeType="1"/>
          </p:cNvSpPr>
          <p:nvPr/>
        </p:nvSpPr>
        <p:spPr bwMode="auto">
          <a:xfrm>
            <a:off x="1952626" y="4308475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6" name="Line 18"/>
          <p:cNvSpPr>
            <a:spLocks noChangeShapeType="1"/>
          </p:cNvSpPr>
          <p:nvPr/>
        </p:nvSpPr>
        <p:spPr bwMode="auto">
          <a:xfrm flipV="1">
            <a:off x="2386013" y="2128838"/>
            <a:ext cx="3175" cy="2395537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7" name="Line 17"/>
          <p:cNvSpPr>
            <a:spLocks noChangeShapeType="1"/>
          </p:cNvSpPr>
          <p:nvPr/>
        </p:nvSpPr>
        <p:spPr bwMode="auto">
          <a:xfrm flipV="1">
            <a:off x="1296988" y="4525963"/>
            <a:ext cx="1089025" cy="65405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8" name="Line 16"/>
          <p:cNvSpPr>
            <a:spLocks noChangeShapeType="1"/>
          </p:cNvSpPr>
          <p:nvPr/>
        </p:nvSpPr>
        <p:spPr bwMode="auto">
          <a:xfrm>
            <a:off x="2386013" y="4525963"/>
            <a:ext cx="1090613" cy="65405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29" name="Line 15"/>
          <p:cNvSpPr>
            <a:spLocks noChangeShapeType="1"/>
          </p:cNvSpPr>
          <p:nvPr/>
        </p:nvSpPr>
        <p:spPr bwMode="auto">
          <a:xfrm>
            <a:off x="1296988" y="5180013"/>
            <a:ext cx="21796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V="1">
            <a:off x="1296988" y="2128838"/>
            <a:ext cx="1089025" cy="6556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1" name="Line 13"/>
          <p:cNvSpPr>
            <a:spLocks noChangeShapeType="1"/>
          </p:cNvSpPr>
          <p:nvPr/>
        </p:nvSpPr>
        <p:spPr bwMode="auto">
          <a:xfrm>
            <a:off x="2386013" y="2128838"/>
            <a:ext cx="1090613" cy="6556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2" name="Line 12"/>
          <p:cNvSpPr>
            <a:spLocks noChangeShapeType="1"/>
          </p:cNvSpPr>
          <p:nvPr/>
        </p:nvSpPr>
        <p:spPr bwMode="auto">
          <a:xfrm>
            <a:off x="1296988" y="2784475"/>
            <a:ext cx="21796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833" name="Text Box 11"/>
          <p:cNvSpPr txBox="1">
            <a:spLocks noChangeArrowheads="1"/>
          </p:cNvSpPr>
          <p:nvPr/>
        </p:nvSpPr>
        <p:spPr bwMode="auto">
          <a:xfrm>
            <a:off x="857224" y="2500306"/>
            <a:ext cx="3921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A</a:t>
            </a:r>
            <a:endParaRPr lang="ru-RU" sz="2000" dirty="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endParaRPr lang="ru-RU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34" name="Text Box 10"/>
          <p:cNvSpPr txBox="1">
            <a:spLocks noChangeArrowheads="1"/>
          </p:cNvSpPr>
          <p:nvPr/>
        </p:nvSpPr>
        <p:spPr bwMode="auto">
          <a:xfrm>
            <a:off x="2143108" y="1714488"/>
            <a:ext cx="482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35" name="Text Box 9"/>
          <p:cNvSpPr txBox="1">
            <a:spLocks noChangeArrowheads="1"/>
          </p:cNvSpPr>
          <p:nvPr/>
        </p:nvSpPr>
        <p:spPr bwMode="auto">
          <a:xfrm>
            <a:off x="3476626" y="2566988"/>
            <a:ext cx="652463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C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36" name="Text Box 8"/>
          <p:cNvSpPr txBox="1">
            <a:spLocks noChangeArrowheads="1"/>
          </p:cNvSpPr>
          <p:nvPr/>
        </p:nvSpPr>
        <p:spPr bwMode="auto">
          <a:xfrm>
            <a:off x="785786" y="4857760"/>
            <a:ext cx="773113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A</a:t>
            </a:r>
            <a:r>
              <a:rPr lang="en-US" sz="2000" baseline="-30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37" name="Text Box 7"/>
          <p:cNvSpPr txBox="1">
            <a:spLocks noChangeArrowheads="1"/>
          </p:cNvSpPr>
          <p:nvPr/>
        </p:nvSpPr>
        <p:spPr bwMode="auto">
          <a:xfrm>
            <a:off x="2386013" y="4090988"/>
            <a:ext cx="78105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B</a:t>
            </a:r>
            <a:r>
              <a:rPr lang="en-US" sz="2000" baseline="-300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</a:t>
            </a: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38" name="Rectangle 31"/>
          <p:cNvSpPr>
            <a:spLocks noChangeArrowheads="1"/>
          </p:cNvSpPr>
          <p:nvPr/>
        </p:nvSpPr>
        <p:spPr bwMode="auto">
          <a:xfrm>
            <a:off x="3314701" y="4997450"/>
            <a:ext cx="39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endParaRPr lang="en-US" sz="1200">
              <a:latin typeface="Arial" charset="0"/>
              <a:cs typeface="Times New Roman" pitchFamily="18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</a:t>
            </a:r>
            <a:endParaRPr lang="en-US">
              <a:latin typeface="Arial" charset="0"/>
            </a:endParaRPr>
          </a:p>
        </p:txBody>
      </p:sp>
      <p:sp>
        <p:nvSpPr>
          <p:cNvPr id="34822" name="Rectangle 32"/>
          <p:cNvSpPr>
            <a:spLocks noChangeArrowheads="1"/>
          </p:cNvSpPr>
          <p:nvPr/>
        </p:nvSpPr>
        <p:spPr bwMode="auto">
          <a:xfrm>
            <a:off x="4859338" y="2191748"/>
            <a:ext cx="352901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Дано: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10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ABCA</a:t>
            </a:r>
            <a:r>
              <a:rPr lang="ru-RU" sz="2400" baseline="-250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B</a:t>
            </a:r>
            <a:r>
              <a:rPr lang="ru-RU" sz="2400" baseline="-250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C</a:t>
            </a:r>
            <a:r>
              <a:rPr lang="ru-RU" sz="2400" baseline="-25000" dirty="0">
                <a:solidFill>
                  <a:srgbClr val="000000"/>
                </a:solidFill>
              </a:rPr>
              <a:t>1 </a:t>
            </a:r>
            <a:r>
              <a:rPr lang="en-US" sz="2400" dirty="0" smtClean="0">
                <a:solidFill>
                  <a:srgbClr val="000000"/>
                </a:solidFill>
              </a:rPr>
              <a:t>-</a:t>
            </a:r>
            <a:r>
              <a:rPr lang="ru-RU" sz="2400" dirty="0" smtClean="0">
                <a:solidFill>
                  <a:srgbClr val="000000"/>
                </a:solidFill>
              </a:rPr>
              <a:t> правильная 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призма</a:t>
            </a:r>
            <a:r>
              <a:rPr lang="en-US" sz="2400" dirty="0" smtClean="0">
                <a:solidFill>
                  <a:srgbClr val="000000"/>
                </a:solidFill>
              </a:rPr>
              <a:t>                                         </a:t>
            </a:r>
            <a:endParaRPr lang="ru-RU" sz="2400" dirty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 AB </a:t>
            </a:r>
            <a:r>
              <a:rPr lang="ru-RU" sz="2400" dirty="0" smtClean="0">
                <a:solidFill>
                  <a:srgbClr val="000000"/>
                </a:solidFill>
              </a:rPr>
              <a:t>=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8 </a:t>
            </a:r>
            <a:r>
              <a:rPr lang="ru-RU" sz="2400" dirty="0">
                <a:solidFill>
                  <a:srgbClr val="000000"/>
                </a:solidFill>
              </a:rPr>
              <a:t>см 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h</a:t>
            </a:r>
            <a:r>
              <a:rPr lang="ru-RU" sz="2400" dirty="0">
                <a:solidFill>
                  <a:srgbClr val="000000"/>
                </a:solidFill>
              </a:rPr>
              <a:t>=15 см </a:t>
            </a:r>
          </a:p>
          <a:p>
            <a:endParaRPr lang="ru-RU" sz="1000" dirty="0">
              <a:solidFill>
                <a:srgbClr val="000000"/>
              </a:solidFill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Найти: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z="10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S</a:t>
            </a:r>
            <a:r>
              <a:rPr lang="ru-RU" sz="2400" baseline="-25000" dirty="0">
                <a:solidFill>
                  <a:srgbClr val="000000"/>
                </a:solidFill>
              </a:rPr>
              <a:t>бок. </a:t>
            </a:r>
            <a:r>
              <a:rPr lang="ru-RU" sz="2400" baseline="-25000" dirty="0" err="1">
                <a:solidFill>
                  <a:srgbClr val="000000"/>
                </a:solidFill>
              </a:rPr>
              <a:t>пов.</a:t>
            </a:r>
            <a:r>
              <a:rPr lang="ru-RU" sz="2400" dirty="0" err="1">
                <a:solidFill>
                  <a:srgbClr val="000000"/>
                </a:solidFill>
              </a:rPr>
              <a:t>=</a:t>
            </a:r>
            <a:r>
              <a:rPr lang="ru-RU" sz="2400" dirty="0">
                <a:solidFill>
                  <a:srgbClr val="000000"/>
                </a:solidFill>
              </a:rPr>
              <a:t>?</a:t>
            </a:r>
          </a:p>
          <a:p>
            <a:r>
              <a:rPr lang="en-US" sz="2400" dirty="0">
                <a:solidFill>
                  <a:srgbClr val="000000"/>
                </a:solidFill>
              </a:rPr>
              <a:t>V</a:t>
            </a:r>
            <a:r>
              <a:rPr lang="ru-RU" sz="2400" baseline="-25000" dirty="0" err="1">
                <a:solidFill>
                  <a:srgbClr val="000000"/>
                </a:solidFill>
              </a:rPr>
              <a:t>призмы</a:t>
            </a:r>
            <a:r>
              <a:rPr lang="ru-RU" sz="2400" dirty="0" err="1">
                <a:solidFill>
                  <a:srgbClr val="000000"/>
                </a:solidFill>
              </a:rPr>
              <a:t>=</a:t>
            </a:r>
            <a:r>
              <a:rPr lang="ru-RU" sz="2400" dirty="0">
                <a:solidFill>
                  <a:srgbClr val="000000"/>
                </a:solidFill>
              </a:rPr>
              <a:t>? </a:t>
            </a: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36512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План урока</a:t>
            </a:r>
          </a:p>
        </p:txBody>
      </p:sp>
      <p:graphicFrame>
        <p:nvGraphicFramePr>
          <p:cNvPr id="10285" name="Group 45"/>
          <p:cNvGraphicFramePr>
            <a:graphicFrameLocks noGrp="1"/>
          </p:cNvGraphicFramePr>
          <p:nvPr/>
        </p:nvGraphicFramePr>
        <p:xfrm>
          <a:off x="323850" y="549275"/>
          <a:ext cx="8497888" cy="6149975"/>
        </p:xfrm>
        <a:graphic>
          <a:graphicData uri="http://schemas.openxmlformats.org/drawingml/2006/table">
            <a:tbl>
              <a:tblPr/>
              <a:tblGrid>
                <a:gridCol w="520700"/>
                <a:gridCol w="3902075"/>
                <a:gridCol w="690563"/>
                <a:gridCol w="3384550"/>
              </a:tblGrid>
              <a:tr h="5762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урока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Приёмы и методы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Организационный момент.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присутствующих по журналу.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готовности к уроку.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Инструктивно- методический ввод.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Объяснение целей, задач и порядка ведения урока.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 учащихся. Деление учащихся на группы.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Повторение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пройденного материала.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Закрепление умений действовать по алгоритму.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работа в группах на компьютере.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Подведение итогов.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(Критерии оценки, самооценка деятельности групп).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ответов.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Проверка правильности выполнения заданий.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результатам работы учащихся в группах выставление оценок.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задание: выполнить модели пространственных тел, защитить их.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r>
                        <a:rPr kumimoji="0" lang="ru-RU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Объяснение учащимся: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>
                          <a:tab pos="2114550" algn="l"/>
                        </a:tabLst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что обратить внимание.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500034" y="1571612"/>
          <a:ext cx="5400692" cy="3725875"/>
        </p:xfrm>
        <a:graphic>
          <a:graphicData uri="http://schemas.openxmlformats.org/presentationml/2006/ole">
            <p:oleObj spid="_x0000_s7170" name="Формула" r:id="rId3" imgW="2273040" imgH="1904760" progId="Equation.3">
              <p:embed/>
            </p:oleObj>
          </a:graphicData>
        </a:graphic>
      </p:graphicFrame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571472" y="357166"/>
            <a:ext cx="5040313" cy="146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Решение:</a:t>
            </a:r>
            <a:endParaRPr lang="ru-RU" sz="2400" b="1" dirty="0">
              <a:solidFill>
                <a:srgbClr val="000000"/>
              </a:solidFill>
              <a:latin typeface="Arial" charset="0"/>
            </a:endParaRPr>
          </a:p>
          <a:p>
            <a:endParaRPr lang="ru-RU" sz="1200" b="1" dirty="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S</a:t>
            </a:r>
            <a:r>
              <a:rPr lang="ru-RU" sz="2000" baseline="-25000" dirty="0">
                <a:solidFill>
                  <a:srgbClr val="000000"/>
                </a:solidFill>
                <a:latin typeface="Arial" charset="0"/>
              </a:rPr>
              <a:t>БОК.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</a:rPr>
              <a:t>= </a:t>
            </a:r>
            <a:r>
              <a:rPr lang="ru-RU" sz="2000" dirty="0" err="1">
                <a:solidFill>
                  <a:srgbClr val="000000"/>
                </a:solidFill>
              </a:rPr>
              <a:t>Р</a:t>
            </a:r>
            <a:r>
              <a:rPr lang="ru-RU" sz="2000" baseline="-25000" dirty="0" err="1">
                <a:solidFill>
                  <a:srgbClr val="000000"/>
                </a:solidFill>
              </a:rPr>
              <a:t>осн</a:t>
            </a:r>
            <a:r>
              <a:rPr lang="ru-RU" sz="2000" baseline="-25000" dirty="0">
                <a:solidFill>
                  <a:srgbClr val="000000"/>
                </a:solidFill>
              </a:rPr>
              <a:t>.</a:t>
            </a:r>
            <a:r>
              <a:rPr lang="ru-RU" sz="2000" dirty="0">
                <a:solidFill>
                  <a:srgbClr val="000000"/>
                </a:solidFill>
              </a:rPr>
              <a:t>*</a:t>
            </a:r>
            <a:r>
              <a:rPr lang="en-US" sz="2000" dirty="0">
                <a:solidFill>
                  <a:srgbClr val="000000"/>
                </a:solidFill>
              </a:rPr>
              <a:t>h</a:t>
            </a:r>
            <a:r>
              <a:rPr lang="ru-RU" sz="2000" dirty="0">
                <a:solidFill>
                  <a:srgbClr val="000000"/>
                </a:solidFill>
              </a:rPr>
              <a:t> =24*15=360 </a:t>
            </a:r>
            <a:r>
              <a:rPr lang="ru-RU" sz="2000" dirty="0" smtClean="0">
                <a:solidFill>
                  <a:srgbClr val="000000"/>
                </a:solidFill>
              </a:rPr>
              <a:t>см</a:t>
            </a:r>
            <a:r>
              <a:rPr lang="ru-RU" sz="2000" baseline="30000" dirty="0" smtClean="0">
                <a:solidFill>
                  <a:srgbClr val="000000"/>
                </a:solidFill>
              </a:rPr>
              <a:t>2 </a:t>
            </a:r>
          </a:p>
          <a:p>
            <a:pPr eaLnBrk="0" hangingPunct="0"/>
            <a:endParaRPr lang="ru-RU" sz="2000" baseline="300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2000" dirty="0" smtClean="0">
                <a:solidFill>
                  <a:srgbClr val="000000"/>
                </a:solidFill>
              </a:rPr>
              <a:t>V = S</a:t>
            </a:r>
            <a:r>
              <a:rPr lang="ru-RU" sz="2000" baseline="-25000" dirty="0" err="1" smtClean="0">
                <a:solidFill>
                  <a:srgbClr val="000000"/>
                </a:solidFill>
              </a:rPr>
              <a:t>осн</a:t>
            </a:r>
            <a:r>
              <a:rPr lang="en-US" sz="2000" baseline="-25000" dirty="0" smtClean="0">
                <a:solidFill>
                  <a:srgbClr val="000000"/>
                </a:solidFill>
              </a:rPr>
              <a:t>.</a:t>
            </a:r>
            <a:r>
              <a:rPr lang="en-US" sz="2000" dirty="0" smtClean="0">
                <a:solidFill>
                  <a:srgbClr val="000000"/>
                </a:solidFill>
              </a:rPr>
              <a:t> * h</a:t>
            </a:r>
            <a:r>
              <a:rPr lang="ru-RU" sz="2000" baseline="30000" dirty="0" smtClean="0">
                <a:solidFill>
                  <a:srgbClr val="000000"/>
                </a:solidFill>
              </a:rPr>
              <a:t>  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5643570" y="5214950"/>
            <a:ext cx="28082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Одинцова К.   </a:t>
            </a:r>
            <a:r>
              <a:rPr lang="ru-RU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</a:t>
            </a:r>
            <a:endParaRPr lang="ru-RU" sz="2400" dirty="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Юсуфханова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4</a:t>
            </a:r>
            <a:endParaRPr lang="ru-RU" sz="2400" dirty="0">
              <a:solidFill>
                <a:srgbClr val="000000"/>
              </a:solidFill>
              <a:latin typeface="Arial" charset="0"/>
            </a:endParaRPr>
          </a:p>
          <a:p>
            <a:pPr eaLnBrk="0" hangingPunct="0"/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Сафарова М.   </a:t>
            </a:r>
            <a:r>
              <a:rPr lang="ru-RU" sz="24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4 </a:t>
            </a:r>
            <a:endParaRPr lang="ru-RU" sz="24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2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35844" name="Group 58"/>
          <p:cNvGrpSpPr>
            <a:grpSpLocks/>
          </p:cNvGrpSpPr>
          <p:nvPr/>
        </p:nvGrpSpPr>
        <p:grpSpPr bwMode="auto">
          <a:xfrm>
            <a:off x="539751" y="1357314"/>
            <a:ext cx="3402013" cy="4375151"/>
            <a:chOff x="340" y="855"/>
            <a:chExt cx="2143" cy="2756"/>
          </a:xfrm>
        </p:grpSpPr>
        <p:grpSp>
          <p:nvGrpSpPr>
            <p:cNvPr id="35845" name="Group 57"/>
            <p:cNvGrpSpPr>
              <a:grpSpLocks/>
            </p:cNvGrpSpPr>
            <p:nvPr/>
          </p:nvGrpSpPr>
          <p:grpSpPr bwMode="auto">
            <a:xfrm>
              <a:off x="340" y="1026"/>
              <a:ext cx="2143" cy="2585"/>
              <a:chOff x="340" y="1026"/>
              <a:chExt cx="2143" cy="2585"/>
            </a:xfrm>
          </p:grpSpPr>
          <p:sp>
            <p:nvSpPr>
              <p:cNvPr id="35872" name="Line 50"/>
              <p:cNvSpPr>
                <a:spLocks noChangeShapeType="1"/>
              </p:cNvSpPr>
              <p:nvPr/>
            </p:nvSpPr>
            <p:spPr bwMode="auto">
              <a:xfrm flipV="1">
                <a:off x="900" y="1665"/>
                <a:ext cx="1035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3" name="Line 51"/>
              <p:cNvSpPr>
                <a:spLocks noChangeShapeType="1"/>
              </p:cNvSpPr>
              <p:nvPr/>
            </p:nvSpPr>
            <p:spPr bwMode="auto">
              <a:xfrm flipV="1">
                <a:off x="900" y="1845"/>
                <a:ext cx="1035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4" name="Line 52"/>
              <p:cNvSpPr>
                <a:spLocks noChangeShapeType="1"/>
              </p:cNvSpPr>
              <p:nvPr/>
            </p:nvSpPr>
            <p:spPr bwMode="auto">
              <a:xfrm flipV="1">
                <a:off x="900" y="2025"/>
                <a:ext cx="1035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5" name="Line 53"/>
              <p:cNvSpPr>
                <a:spLocks noChangeShapeType="1"/>
              </p:cNvSpPr>
              <p:nvPr/>
            </p:nvSpPr>
            <p:spPr bwMode="auto">
              <a:xfrm flipV="1">
                <a:off x="900" y="2205"/>
                <a:ext cx="1035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6" name="Line 54"/>
              <p:cNvSpPr>
                <a:spLocks noChangeShapeType="1"/>
              </p:cNvSpPr>
              <p:nvPr/>
            </p:nvSpPr>
            <p:spPr bwMode="auto">
              <a:xfrm flipV="1">
                <a:off x="900" y="2430"/>
                <a:ext cx="1035" cy="315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7" name="Line 55"/>
              <p:cNvSpPr>
                <a:spLocks noChangeShapeType="1"/>
              </p:cNvSpPr>
              <p:nvPr/>
            </p:nvSpPr>
            <p:spPr bwMode="auto">
              <a:xfrm flipV="1">
                <a:off x="855" y="2565"/>
                <a:ext cx="1080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8" name="Line 57"/>
              <p:cNvSpPr>
                <a:spLocks noChangeShapeType="1"/>
              </p:cNvSpPr>
              <p:nvPr/>
            </p:nvSpPr>
            <p:spPr bwMode="auto">
              <a:xfrm flipV="1">
                <a:off x="900" y="2700"/>
                <a:ext cx="1035" cy="36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9" name="Line 59"/>
              <p:cNvSpPr>
                <a:spLocks noChangeShapeType="1"/>
              </p:cNvSpPr>
              <p:nvPr/>
            </p:nvSpPr>
            <p:spPr bwMode="auto">
              <a:xfrm flipV="1">
                <a:off x="855" y="2880"/>
                <a:ext cx="1094" cy="36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80" name="Line 60"/>
              <p:cNvSpPr>
                <a:spLocks noChangeShapeType="1"/>
              </p:cNvSpPr>
              <p:nvPr/>
            </p:nvSpPr>
            <p:spPr bwMode="auto">
              <a:xfrm flipV="1">
                <a:off x="1305" y="3060"/>
                <a:ext cx="544" cy="18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81" name="Line 56"/>
              <p:cNvSpPr>
                <a:spLocks noChangeShapeType="1"/>
              </p:cNvSpPr>
              <p:nvPr/>
            </p:nvSpPr>
            <p:spPr bwMode="auto">
              <a:xfrm flipV="1">
                <a:off x="900" y="1485"/>
                <a:ext cx="1035" cy="36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82" name="Line 61"/>
              <p:cNvSpPr>
                <a:spLocks noChangeShapeType="1"/>
              </p:cNvSpPr>
              <p:nvPr/>
            </p:nvSpPr>
            <p:spPr bwMode="auto">
              <a:xfrm flipV="1">
                <a:off x="900" y="1215"/>
                <a:ext cx="495" cy="22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83" name="Line 58"/>
              <p:cNvSpPr>
                <a:spLocks noChangeShapeType="1"/>
              </p:cNvSpPr>
              <p:nvPr/>
            </p:nvSpPr>
            <p:spPr bwMode="auto">
              <a:xfrm flipV="1">
                <a:off x="900" y="1170"/>
                <a:ext cx="1035" cy="4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84" name="AutoShape 31"/>
              <p:cNvSpPr>
                <a:spLocks noChangeAspect="1" noChangeArrowheads="1" noTextEdit="1"/>
              </p:cNvSpPr>
              <p:nvPr/>
            </p:nvSpPr>
            <p:spPr bwMode="auto">
              <a:xfrm>
                <a:off x="340" y="1026"/>
                <a:ext cx="2143" cy="2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846" name="Text Box 7"/>
            <p:cNvSpPr txBox="1">
              <a:spLocks noChangeArrowheads="1"/>
            </p:cNvSpPr>
            <p:nvPr/>
          </p:nvSpPr>
          <p:spPr bwMode="auto">
            <a:xfrm>
              <a:off x="1755" y="2880"/>
              <a:ext cx="22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ru-RU" dirty="0">
                  <a:solidFill>
                    <a:srgbClr val="000000"/>
                  </a:solidFill>
                  <a:latin typeface="Arial" charset="0"/>
                  <a:cs typeface="Times New Roman" pitchFamily="18" charset="0"/>
                </a:rPr>
                <a:t>В</a:t>
              </a:r>
              <a:endParaRPr lang="ru-RU" dirty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35847" name="Group 44"/>
            <p:cNvGrpSpPr>
              <a:grpSpLocks/>
            </p:cNvGrpSpPr>
            <p:nvPr/>
          </p:nvGrpSpPr>
          <p:grpSpPr bwMode="auto">
            <a:xfrm>
              <a:off x="675" y="855"/>
              <a:ext cx="1464" cy="2665"/>
              <a:chOff x="675" y="850"/>
              <a:chExt cx="1464" cy="2665"/>
            </a:xfrm>
          </p:grpSpPr>
          <p:sp>
            <p:nvSpPr>
              <p:cNvPr id="35848" name="Text Box 30"/>
              <p:cNvSpPr txBox="1">
                <a:spLocks noChangeArrowheads="1"/>
              </p:cNvSpPr>
              <p:nvPr/>
            </p:nvSpPr>
            <p:spPr bwMode="auto">
              <a:xfrm>
                <a:off x="1497" y="2016"/>
                <a:ext cx="256" cy="2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h</a:t>
                </a: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35849" name="Group 27"/>
              <p:cNvGrpSpPr>
                <a:grpSpLocks/>
              </p:cNvGrpSpPr>
              <p:nvPr/>
            </p:nvGrpSpPr>
            <p:grpSpPr bwMode="auto">
              <a:xfrm>
                <a:off x="729" y="3074"/>
                <a:ext cx="1408" cy="121"/>
                <a:chOff x="5102" y="3103"/>
                <a:chExt cx="2117" cy="286"/>
              </a:xfrm>
            </p:grpSpPr>
            <p:sp>
              <p:nvSpPr>
                <p:cNvPr id="35870" name="Arc 29"/>
                <p:cNvSpPr>
                  <a:spLocks/>
                </p:cNvSpPr>
                <p:nvPr/>
              </p:nvSpPr>
              <p:spPr bwMode="auto">
                <a:xfrm>
                  <a:off x="6090" y="3103"/>
                  <a:ext cx="1129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71" name="Arc 28"/>
                <p:cNvSpPr>
                  <a:spLocks/>
                </p:cNvSpPr>
                <p:nvPr/>
              </p:nvSpPr>
              <p:spPr bwMode="auto">
                <a:xfrm flipH="1">
                  <a:off x="5102" y="3110"/>
                  <a:ext cx="1129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850" name="Group 24"/>
              <p:cNvGrpSpPr>
                <a:grpSpLocks/>
              </p:cNvGrpSpPr>
              <p:nvPr/>
            </p:nvGrpSpPr>
            <p:grpSpPr bwMode="auto">
              <a:xfrm flipV="1">
                <a:off x="729" y="3192"/>
                <a:ext cx="1406" cy="117"/>
                <a:chOff x="5102" y="3103"/>
                <a:chExt cx="2117" cy="279"/>
              </a:xfrm>
            </p:grpSpPr>
            <p:sp>
              <p:nvSpPr>
                <p:cNvPr id="35868" name="Arc 26"/>
                <p:cNvSpPr>
                  <a:spLocks/>
                </p:cNvSpPr>
                <p:nvPr/>
              </p:nvSpPr>
              <p:spPr bwMode="auto">
                <a:xfrm>
                  <a:off x="6090" y="3103"/>
                  <a:ext cx="1129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9" name="Arc 25"/>
                <p:cNvSpPr>
                  <a:spLocks/>
                </p:cNvSpPr>
                <p:nvPr/>
              </p:nvSpPr>
              <p:spPr bwMode="auto">
                <a:xfrm flipH="1">
                  <a:off x="5102" y="3103"/>
                  <a:ext cx="1129" cy="27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851" name="Line 23"/>
              <p:cNvSpPr>
                <a:spLocks noChangeShapeType="1"/>
              </p:cNvSpPr>
              <p:nvPr/>
            </p:nvSpPr>
            <p:spPr bwMode="auto">
              <a:xfrm flipH="1">
                <a:off x="720" y="1193"/>
                <a:ext cx="5" cy="204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2" name="Line 22"/>
              <p:cNvSpPr>
                <a:spLocks noChangeShapeType="1"/>
              </p:cNvSpPr>
              <p:nvPr/>
            </p:nvSpPr>
            <p:spPr bwMode="auto">
              <a:xfrm>
                <a:off x="2137" y="1193"/>
                <a:ext cx="2" cy="200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3" name="Line 21"/>
              <p:cNvSpPr>
                <a:spLocks noChangeShapeType="1"/>
              </p:cNvSpPr>
              <p:nvPr/>
            </p:nvSpPr>
            <p:spPr bwMode="auto">
              <a:xfrm flipV="1">
                <a:off x="900" y="1120"/>
                <a:ext cx="1080" cy="135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4" name="Line 20"/>
              <p:cNvSpPr>
                <a:spLocks noChangeShapeType="1"/>
              </p:cNvSpPr>
              <p:nvPr/>
            </p:nvSpPr>
            <p:spPr bwMode="auto">
              <a:xfrm flipV="1">
                <a:off x="900" y="3100"/>
                <a:ext cx="10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5855" name="Group 17"/>
              <p:cNvGrpSpPr>
                <a:grpSpLocks/>
              </p:cNvGrpSpPr>
              <p:nvPr/>
            </p:nvGrpSpPr>
            <p:grpSpPr bwMode="auto">
              <a:xfrm>
                <a:off x="729" y="1076"/>
                <a:ext cx="1408" cy="117"/>
                <a:chOff x="5102" y="3103"/>
                <a:chExt cx="2117" cy="279"/>
              </a:xfrm>
            </p:grpSpPr>
            <p:sp>
              <p:nvSpPr>
                <p:cNvPr id="35866" name="Arc 19"/>
                <p:cNvSpPr>
                  <a:spLocks/>
                </p:cNvSpPr>
                <p:nvPr/>
              </p:nvSpPr>
              <p:spPr bwMode="auto">
                <a:xfrm>
                  <a:off x="6090" y="3103"/>
                  <a:ext cx="1129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7" name="Arc 18"/>
                <p:cNvSpPr>
                  <a:spLocks/>
                </p:cNvSpPr>
                <p:nvPr/>
              </p:nvSpPr>
              <p:spPr bwMode="auto">
                <a:xfrm flipH="1">
                  <a:off x="5102" y="3103"/>
                  <a:ext cx="1129" cy="27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35856" name="Group 14"/>
              <p:cNvGrpSpPr>
                <a:grpSpLocks/>
              </p:cNvGrpSpPr>
              <p:nvPr/>
            </p:nvGrpSpPr>
            <p:grpSpPr bwMode="auto">
              <a:xfrm flipV="1">
                <a:off x="729" y="1193"/>
                <a:ext cx="1406" cy="116"/>
                <a:chOff x="5102" y="3103"/>
                <a:chExt cx="2117" cy="279"/>
              </a:xfrm>
            </p:grpSpPr>
            <p:sp>
              <p:nvSpPr>
                <p:cNvPr id="35864" name="Arc 16"/>
                <p:cNvSpPr>
                  <a:spLocks/>
                </p:cNvSpPr>
                <p:nvPr/>
              </p:nvSpPr>
              <p:spPr bwMode="auto">
                <a:xfrm>
                  <a:off x="6090" y="3103"/>
                  <a:ext cx="1129" cy="27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865" name="Arc 15"/>
                <p:cNvSpPr>
                  <a:spLocks/>
                </p:cNvSpPr>
                <p:nvPr/>
              </p:nvSpPr>
              <p:spPr bwMode="auto">
                <a:xfrm flipH="1">
                  <a:off x="5102" y="3103"/>
                  <a:ext cx="1129" cy="27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5857" name="Line 13"/>
              <p:cNvSpPr>
                <a:spLocks noChangeShapeType="1"/>
              </p:cNvSpPr>
              <p:nvPr/>
            </p:nvSpPr>
            <p:spPr bwMode="auto">
              <a:xfrm>
                <a:off x="1460" y="1198"/>
                <a:ext cx="1" cy="199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8" name="Text Box 12"/>
              <p:cNvSpPr txBox="1">
                <a:spLocks noChangeArrowheads="1"/>
              </p:cNvSpPr>
              <p:nvPr/>
            </p:nvSpPr>
            <p:spPr bwMode="auto">
              <a:xfrm>
                <a:off x="1440" y="3100"/>
                <a:ext cx="31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О</a:t>
                </a:r>
                <a:endParaRPr lang="ru-RU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59" name="Text Box 11"/>
              <p:cNvSpPr txBox="1">
                <a:spLocks noChangeArrowheads="1"/>
              </p:cNvSpPr>
              <p:nvPr/>
            </p:nvSpPr>
            <p:spPr bwMode="auto">
              <a:xfrm>
                <a:off x="1170" y="1030"/>
                <a:ext cx="283" cy="2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О</a:t>
                </a:r>
                <a:r>
                  <a:rPr lang="ru-RU" baseline="-30000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ru-RU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60" name="Text Box 10"/>
              <p:cNvSpPr txBox="1">
                <a:spLocks noChangeArrowheads="1"/>
              </p:cNvSpPr>
              <p:nvPr/>
            </p:nvSpPr>
            <p:spPr bwMode="auto">
              <a:xfrm>
                <a:off x="720" y="3280"/>
                <a:ext cx="254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А</a:t>
                </a:r>
                <a:endParaRPr lang="ru-RU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61" name="Text Box 9"/>
              <p:cNvSpPr txBox="1">
                <a:spLocks noChangeArrowheads="1"/>
              </p:cNvSpPr>
              <p:nvPr/>
            </p:nvSpPr>
            <p:spPr bwMode="auto">
              <a:xfrm>
                <a:off x="675" y="1210"/>
                <a:ext cx="291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А</a:t>
                </a:r>
                <a:r>
                  <a:rPr lang="ru-RU" baseline="-30000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ru-RU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62" name="Text Box 8"/>
              <p:cNvSpPr txBox="1">
                <a:spLocks noChangeArrowheads="1"/>
              </p:cNvSpPr>
              <p:nvPr/>
            </p:nvSpPr>
            <p:spPr bwMode="auto">
              <a:xfrm>
                <a:off x="1845" y="850"/>
                <a:ext cx="290" cy="3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В</a:t>
                </a:r>
                <a:r>
                  <a:rPr lang="ru-RU" baseline="-30000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1</a:t>
                </a:r>
                <a:endParaRPr lang="ru-RU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63" name="Text Box 6"/>
              <p:cNvSpPr txBox="1">
                <a:spLocks noChangeArrowheads="1"/>
              </p:cNvSpPr>
              <p:nvPr/>
            </p:nvSpPr>
            <p:spPr bwMode="auto">
              <a:xfrm>
                <a:off x="1125" y="3055"/>
                <a:ext cx="25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Times New Roman" pitchFamily="18" charset="0"/>
                  </a:rPr>
                  <a:t>r</a:t>
                </a:r>
                <a:endParaRPr lang="en-US" dirty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2234061" y="285728"/>
            <a:ext cx="47172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«Пространственные тела»</a:t>
            </a:r>
            <a:endParaRPr lang="ru-RU" sz="2800" dirty="0">
              <a:solidFill>
                <a:srgbClr val="000000"/>
              </a:solidFill>
              <a:latin typeface="Arial" charset="0"/>
            </a:endParaRPr>
          </a:p>
          <a:p>
            <a:pPr algn="ctr" eaLnBrk="0" hangingPunct="0"/>
            <a:r>
              <a:rPr lang="ru-RU" sz="26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Цилиндр</a:t>
            </a:r>
            <a:endParaRPr lang="ru-RU" sz="2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" name="Rectangle 54"/>
          <p:cNvSpPr>
            <a:spLocks noChangeArrowheads="1"/>
          </p:cNvSpPr>
          <p:nvPr/>
        </p:nvSpPr>
        <p:spPr bwMode="auto">
          <a:xfrm>
            <a:off x="5214942" y="2327782"/>
            <a:ext cx="3000396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Дано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: 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цилиндр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400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осев</a:t>
            </a:r>
            <a:r>
              <a:rPr lang="ru-RU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. сеч.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= 120 дм</a:t>
            </a:r>
            <a:r>
              <a:rPr lang="ru-RU" sz="2400" baseline="30000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ru-RU" sz="2400" baseline="300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h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= 12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д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Найти: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400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цил</a:t>
            </a:r>
            <a:r>
              <a:rPr lang="ru-RU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V -?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5400000">
            <a:off x="-178627" y="3607595"/>
            <a:ext cx="3214710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1500166" y="3357562"/>
            <a:ext cx="3143272" cy="0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ine 56"/>
          <p:cNvSpPr>
            <a:spLocks noChangeShapeType="1"/>
          </p:cNvSpPr>
          <p:nvPr/>
        </p:nvSpPr>
        <p:spPr bwMode="auto">
          <a:xfrm flipV="1">
            <a:off x="1428728" y="2143116"/>
            <a:ext cx="1643074" cy="58260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539750" y="285729"/>
            <a:ext cx="6461142" cy="5511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AB/2 = 10/ 2 =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(дм)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baseline="-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цил</a:t>
            </a:r>
            <a:r>
              <a:rPr lang="ru-RU" sz="2000" baseline="-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 2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2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*5(5+12)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170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(дм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ru-RU" sz="2000" baseline="-30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осн</a:t>
            </a:r>
            <a:r>
              <a:rPr lang="ru-RU" sz="2000" baseline="-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</a:t>
            </a:r>
            <a:r>
              <a:rPr lang="en-US" sz="2000" dirty="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*12*5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ru-RU" sz="2000" baseline="30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300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(дм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342900" indent="-342900" eaLnBrk="0" hangingPunct="0">
              <a:buFontTx/>
              <a:buAutoNum type="arabicPeriod" startAt="2"/>
              <a:tabLst>
                <a:tab pos="457200" algn="l"/>
              </a:tabLst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tabLst>
                <a:tab pos="457200" algn="l"/>
              </a:tabLst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Ответ: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ru-RU" sz="2000" baseline="-30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цил.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7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0</a:t>
            </a:r>
            <a:r>
              <a:rPr lang="ru-RU" sz="2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;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300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342900" indent="-342900" eaLnBrk="0" hangingPunct="0">
              <a:tabLst>
                <a:tab pos="457200" algn="l"/>
              </a:tabLst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tabLst>
                <a:tab pos="457200" algn="l"/>
              </a:tabLst>
            </a:pP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Гриненко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Е. 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оценка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 marL="342900" indent="-342900" eaLnBrk="0" hangingPunct="0"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2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Гиевская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А.   – 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оценка 4.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539750" y="-86878"/>
            <a:ext cx="7604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ru-RU" sz="2400" b="1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Решение</a:t>
            </a:r>
          </a:p>
          <a:p>
            <a:pPr marL="342900" indent="-342900"/>
            <a:r>
              <a:rPr lang="ru-RU" sz="1400" dirty="0" smtClean="0">
                <a:latin typeface="Arial" charset="0"/>
                <a:cs typeface="Times New Roman" pitchFamily="18" charset="0"/>
              </a:rPr>
              <a:t>    :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Осевое  сечение  АА</a:t>
            </a:r>
            <a:r>
              <a:rPr lang="ru-RU" sz="2000" baseline="-25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</a:t>
            </a:r>
            <a:r>
              <a:rPr lang="ru-RU" sz="2000" baseline="-25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В  -  прямоугольник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400" baseline="-25000" dirty="0" err="1" smtClean="0">
                <a:solidFill>
                  <a:srgbClr val="000000"/>
                </a:solidFill>
                <a:latin typeface="Times New Roman" pitchFamily="18" charset="0"/>
              </a:rPr>
              <a:t>осев</a:t>
            </a:r>
            <a:r>
              <a:rPr lang="ru-RU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. сеч.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=  АВ * АА</a:t>
            </a:r>
            <a:r>
              <a:rPr lang="ru-RU" sz="2000" baseline="-25000" dirty="0" smtClean="0">
                <a:solidFill>
                  <a:srgbClr val="000000"/>
                </a:solidFill>
                <a:latin typeface="Times New Roman" pitchFamily="18" charset="0"/>
              </a:rPr>
              <a:t>1 ,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АА</a:t>
            </a:r>
            <a:r>
              <a:rPr lang="ru-RU" sz="2000" baseline="-25000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=  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h  =  12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</a:rPr>
              <a:t> дм</a:t>
            </a:r>
            <a:endParaRPr lang="ru-RU" sz="2000" baseline="-25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eaLnBrk="0" hangingPunct="0"/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  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AB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=</a:t>
            </a:r>
            <a:r>
              <a:rPr lang="ru-RU" sz="2000" dirty="0">
                <a:solidFill>
                  <a:srgbClr val="000000"/>
                </a:solidFill>
                <a:latin typeface="Arial" charset="0"/>
              </a:rPr>
              <a:t> 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8194" name="Object 14"/>
          <p:cNvGraphicFramePr>
            <a:graphicFrameLocks noChangeAspect="1"/>
          </p:cNvGraphicFramePr>
          <p:nvPr/>
        </p:nvGraphicFramePr>
        <p:xfrm>
          <a:off x="1714480" y="1785926"/>
          <a:ext cx="3382962" cy="695325"/>
        </p:xfrm>
        <a:graphic>
          <a:graphicData uri="http://schemas.openxmlformats.org/presentationml/2006/ole">
            <p:oleObj spid="_x0000_s8194" name="Формула" r:id="rId3" imgW="18795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484438" y="333375"/>
            <a:ext cx="38369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«Пространственные тела»</a:t>
            </a:r>
            <a:r>
              <a:rPr lang="ru-RU" dirty="0">
                <a:solidFill>
                  <a:srgbClr val="000000"/>
                </a:solidFill>
              </a:rPr>
              <a:t> </a:t>
            </a:r>
            <a:endParaRPr lang="ru-RU" b="1" dirty="0">
              <a:solidFill>
                <a:srgbClr val="000000"/>
              </a:solidFill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</a:rPr>
              <a:t>Конус</a:t>
            </a:r>
          </a:p>
        </p:txBody>
      </p:sp>
      <p:sp>
        <p:nvSpPr>
          <p:cNvPr id="36868" name="Text Box 8"/>
          <p:cNvSpPr txBox="1">
            <a:spLocks noChangeArrowheads="1"/>
          </p:cNvSpPr>
          <p:nvPr/>
        </p:nvSpPr>
        <p:spPr bwMode="auto">
          <a:xfrm>
            <a:off x="2505075" y="1628775"/>
            <a:ext cx="4826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В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36869" name="Text Box 9"/>
          <p:cNvSpPr txBox="1">
            <a:spLocks noChangeArrowheads="1"/>
          </p:cNvSpPr>
          <p:nvPr/>
        </p:nvSpPr>
        <p:spPr bwMode="auto">
          <a:xfrm>
            <a:off x="3803650" y="5203825"/>
            <a:ext cx="4079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6870" name="Text Box 10"/>
          <p:cNvSpPr txBox="1">
            <a:spLocks noChangeArrowheads="1"/>
          </p:cNvSpPr>
          <p:nvPr/>
        </p:nvSpPr>
        <p:spPr bwMode="auto">
          <a:xfrm>
            <a:off x="1042988" y="5203825"/>
            <a:ext cx="433387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А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6871" name="Line 12"/>
          <p:cNvSpPr>
            <a:spLocks noChangeShapeType="1"/>
          </p:cNvSpPr>
          <p:nvPr/>
        </p:nvSpPr>
        <p:spPr bwMode="auto">
          <a:xfrm flipH="1">
            <a:off x="1368425" y="1954213"/>
            <a:ext cx="1296988" cy="32496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2" name="Line 13"/>
          <p:cNvSpPr>
            <a:spLocks noChangeShapeType="1"/>
          </p:cNvSpPr>
          <p:nvPr/>
        </p:nvSpPr>
        <p:spPr bwMode="auto">
          <a:xfrm>
            <a:off x="2668588" y="1954213"/>
            <a:ext cx="1298575" cy="32496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3" name="Line 14"/>
          <p:cNvSpPr>
            <a:spLocks noChangeShapeType="1"/>
          </p:cNvSpPr>
          <p:nvPr/>
        </p:nvSpPr>
        <p:spPr bwMode="auto">
          <a:xfrm flipH="1">
            <a:off x="1908175" y="2060575"/>
            <a:ext cx="746125" cy="338455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6875" name="Group 16"/>
          <p:cNvGrpSpPr>
            <a:grpSpLocks/>
          </p:cNvGrpSpPr>
          <p:nvPr/>
        </p:nvGrpSpPr>
        <p:grpSpPr bwMode="auto">
          <a:xfrm>
            <a:off x="1368425" y="4878388"/>
            <a:ext cx="2598738" cy="650875"/>
            <a:chOff x="5102" y="3103"/>
            <a:chExt cx="2117" cy="558"/>
          </a:xfrm>
        </p:grpSpPr>
        <p:grpSp>
          <p:nvGrpSpPr>
            <p:cNvPr id="36881" name="Group 17"/>
            <p:cNvGrpSpPr>
              <a:grpSpLocks/>
            </p:cNvGrpSpPr>
            <p:nvPr/>
          </p:nvGrpSpPr>
          <p:grpSpPr bwMode="auto">
            <a:xfrm>
              <a:off x="5102" y="3103"/>
              <a:ext cx="2117" cy="279"/>
              <a:chOff x="5102" y="3103"/>
              <a:chExt cx="2117" cy="279"/>
            </a:xfrm>
          </p:grpSpPr>
          <p:sp>
            <p:nvSpPr>
              <p:cNvPr id="36885" name="Arc 18"/>
              <p:cNvSpPr>
                <a:spLocks/>
              </p:cNvSpPr>
              <p:nvPr/>
            </p:nvSpPr>
            <p:spPr bwMode="auto">
              <a:xfrm>
                <a:off x="6090" y="3103"/>
                <a:ext cx="1129" cy="27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886" name="Arc 19"/>
              <p:cNvSpPr>
                <a:spLocks/>
              </p:cNvSpPr>
              <p:nvPr/>
            </p:nvSpPr>
            <p:spPr bwMode="auto">
              <a:xfrm flipH="1">
                <a:off x="5102" y="3103"/>
                <a:ext cx="1129" cy="27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6882" name="Group 20"/>
            <p:cNvGrpSpPr>
              <a:grpSpLocks/>
            </p:cNvGrpSpPr>
            <p:nvPr/>
          </p:nvGrpSpPr>
          <p:grpSpPr bwMode="auto">
            <a:xfrm flipV="1">
              <a:off x="5102" y="3382"/>
              <a:ext cx="2115" cy="279"/>
              <a:chOff x="5102" y="3103"/>
              <a:chExt cx="2117" cy="279"/>
            </a:xfrm>
          </p:grpSpPr>
          <p:sp>
            <p:nvSpPr>
              <p:cNvPr id="36883" name="Arc 21"/>
              <p:cNvSpPr>
                <a:spLocks/>
              </p:cNvSpPr>
              <p:nvPr/>
            </p:nvSpPr>
            <p:spPr bwMode="auto">
              <a:xfrm>
                <a:off x="6090" y="3103"/>
                <a:ext cx="1129" cy="27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884" name="Arc 22"/>
              <p:cNvSpPr>
                <a:spLocks/>
              </p:cNvSpPr>
              <p:nvPr/>
            </p:nvSpPr>
            <p:spPr bwMode="auto">
              <a:xfrm flipH="1">
                <a:off x="5102" y="3103"/>
                <a:ext cx="1129" cy="27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6876" name="Line 23"/>
          <p:cNvSpPr>
            <a:spLocks noChangeShapeType="1"/>
          </p:cNvSpPr>
          <p:nvPr/>
        </p:nvSpPr>
        <p:spPr bwMode="auto">
          <a:xfrm>
            <a:off x="2668588" y="1954213"/>
            <a:ext cx="0" cy="3249612"/>
          </a:xfrm>
          <a:prstGeom prst="line">
            <a:avLst/>
          </a:prstGeom>
          <a:noFill/>
          <a:ln w="19050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77" name="Text Box 24"/>
          <p:cNvSpPr txBox="1">
            <a:spLocks noChangeArrowheads="1"/>
          </p:cNvSpPr>
          <p:nvPr/>
        </p:nvSpPr>
        <p:spPr bwMode="auto">
          <a:xfrm>
            <a:off x="2571736" y="5214950"/>
            <a:ext cx="338138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О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6878" name="Text Box 25"/>
          <p:cNvSpPr txBox="1">
            <a:spLocks noChangeArrowheads="1"/>
          </p:cNvSpPr>
          <p:nvPr/>
        </p:nvSpPr>
        <p:spPr bwMode="auto">
          <a:xfrm>
            <a:off x="2143108" y="5000636"/>
            <a:ext cx="30480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r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6879" name="Rectangle 54"/>
          <p:cNvSpPr>
            <a:spLocks noChangeArrowheads="1"/>
          </p:cNvSpPr>
          <p:nvPr/>
        </p:nvSpPr>
        <p:spPr bwMode="auto">
          <a:xfrm>
            <a:off x="5724525" y="2625617"/>
            <a:ext cx="25923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Дано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</a:rPr>
              <a:t>: 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конус</a:t>
            </a:r>
            <a:endParaRPr lang="ru-RU" sz="28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r = 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5 см.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</a:rPr>
              <a:t> = 13 см. </a:t>
            </a: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</a:rPr>
              <a:t>Найти: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400" baseline="-25000" dirty="0" smtClean="0">
                <a:solidFill>
                  <a:srgbClr val="000000"/>
                </a:solidFill>
                <a:latin typeface="Times New Roman" pitchFamily="18" charset="0"/>
              </a:rPr>
              <a:t>бок.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V -?</a:t>
            </a:r>
            <a:endParaRPr lang="ru-RU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880" name="Text Box 55"/>
          <p:cNvSpPr txBox="1">
            <a:spLocks noChangeArrowheads="1"/>
          </p:cNvSpPr>
          <p:nvPr/>
        </p:nvSpPr>
        <p:spPr bwMode="auto">
          <a:xfrm>
            <a:off x="1857356" y="4143380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L</a:t>
            </a:r>
            <a:endParaRPr lang="ru-RU" dirty="0">
              <a:solidFill>
                <a:srgbClr val="000000"/>
              </a:solidFill>
            </a:endParaRPr>
          </a:p>
        </p:txBody>
      </p:sp>
      <p:cxnSp>
        <p:nvCxnSpPr>
          <p:cNvPr id="24" name="Прямая соединительная линия 23"/>
          <p:cNvCxnSpPr>
            <a:endCxn id="36876" idx="1"/>
          </p:cNvCxnSpPr>
          <p:nvPr/>
        </p:nvCxnSpPr>
        <p:spPr>
          <a:xfrm flipV="1">
            <a:off x="1924017" y="5203825"/>
            <a:ext cx="744571" cy="236565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643042" y="5429264"/>
            <a:ext cx="433387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К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2643174" y="3714752"/>
            <a:ext cx="330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</a:t>
            </a:r>
            <a:endParaRPr lang="ru-RU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611188" y="925383"/>
            <a:ext cx="80645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Решение: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ru-RU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бок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Times New Roman" pitchFamily="18" charset="0"/>
              </a:rPr>
              <a:t>rL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, 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 – образующая  </a:t>
            </a: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S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бок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* 5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*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13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65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 (см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  <a:p>
            <a:pPr>
              <a:tabLst>
                <a:tab pos="457200" algn="l"/>
              </a:tabLst>
            </a:pPr>
            <a:endParaRPr lang="en-US" sz="20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ru-RU" sz="2000" b="1" dirty="0" err="1">
                <a:solidFill>
                  <a:srgbClr val="000000"/>
                </a:solidFill>
                <a:latin typeface="Times New Roman" pitchFamily="18" charset="0"/>
              </a:rPr>
              <a:t>осн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. =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*5</a:t>
            </a:r>
            <a:r>
              <a:rPr lang="en-US" sz="2000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= 25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см</a:t>
            </a:r>
            <a:r>
              <a:rPr lang="ru-RU" sz="2000" baseline="30000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 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r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– радиус основания  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1/3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 </a:t>
            </a:r>
            <a:r>
              <a:rPr lang="ru-RU" sz="2000" b="1" dirty="0" err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осн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.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h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1/3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*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r 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*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h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h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– высота конуса</a:t>
            </a:r>
          </a:p>
          <a:p>
            <a:pPr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Из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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ВО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по теореме Пиф</a:t>
            </a:r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</a:rPr>
              <a:t>аг</a:t>
            </a:r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ора     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u="sng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_______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K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В</a:t>
            </a:r>
            <a:r>
              <a:rPr lang="ru-RU" sz="2000" b="1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b="1" u="sng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K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</a:t>
            </a:r>
            <a:r>
              <a:rPr lang="ru-RU" sz="2000" b="1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+ ВО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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ВО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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</a:rPr>
              <a:t>K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</a:rPr>
              <a:t>В</a:t>
            </a:r>
            <a:r>
              <a:rPr lang="ru-RU" sz="2000" b="1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b="1" baseline="-25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-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K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</a:t>
            </a:r>
            <a:r>
              <a:rPr lang="ru-RU" sz="2000" b="1" baseline="30000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= 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</a:rPr>
              <a:t>169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- 25 =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12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(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см)</a:t>
            </a: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V  = 1/3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*25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*1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100  (см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)</a:t>
            </a:r>
            <a:endParaRPr lang="en-US" sz="2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endParaRPr lang="ru-RU" sz="2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Ответ:</a:t>
            </a: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S </a:t>
            </a:r>
            <a:r>
              <a:rPr lang="ru-RU" sz="2000" b="1" baseline="-25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бок.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= 65  см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endParaRPr lang="en-US" sz="2000" b="1" baseline="30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V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= 100 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см</a:t>
            </a:r>
            <a:r>
              <a:rPr lang="ru-RU" sz="2000" b="1" baseline="30000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endParaRPr lang="en-US" sz="2000" b="1" baseline="30000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endParaRPr lang="en-US" sz="20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  <a:p>
            <a:pPr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Кошлатая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С., Мигель М. </a:t>
            </a:r>
            <a:r>
              <a:rPr lang="ru-RU" sz="2000" b="1" dirty="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– 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Ход урока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543550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/>
              <a:defRPr/>
            </a:pPr>
            <a:endParaRPr lang="en-US" sz="2400" b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Организационный момент.</a:t>
            </a:r>
            <a:endParaRPr 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Приветствие.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Проверка готовности к уроку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Отмечается присутствие учащихся в журнале.</a:t>
            </a:r>
            <a:endParaRPr lang="en-US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endParaRPr lang="ru-RU" sz="2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None/>
              <a:defRPr/>
            </a:pPr>
            <a:endParaRPr lang="ru-RU" sz="1400" b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Инструктивно- методический ввод учащихся в</a:t>
            </a: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None/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 </a:t>
            </a: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тему урока</a:t>
            </a:r>
            <a:endParaRPr lang="ru-RU" sz="2400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Целевая установка.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Порядок ведения урока, порядок работы в группах.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Критерии оценки деятельности и самооценка.</a:t>
            </a:r>
            <a:endParaRPr lang="en-US" sz="22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None/>
              <a:defRPr/>
            </a:pPr>
            <a:endParaRPr lang="ru-RU" sz="1400" b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76470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Сегодня  на  уроке  мы  повторим  основные  геометрические  фигуры  пространственных  тел,  их  свойства. Увидим,  что  эти  геометрические  тела  обладают  совершенством  и  красотой.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Мне  хотелось  бы  начать  со  слов  английского  философа  и  математика,  Бертрана  Рассела: </a:t>
            </a:r>
            <a:b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«Математика  владеет  не  только  истиной,  но  и  высшей  красотой  -  </a:t>
            </a:r>
            <a:r>
              <a:rPr lang="ru-RU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красотой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отточенной  и  строгой,  возвышенно  чистой  и  стремящейся  к  подлинному  совершенству,  которое  свойственно  лишь  величайшим  образцам  искусства».</a:t>
            </a:r>
          </a:p>
          <a:p>
            <a:endParaRPr lang="ru-RU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76672"/>
            <a:ext cx="8640960" cy="5544616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 startAt="3"/>
              <a:defRPr/>
            </a:pPr>
            <a:endParaRPr lang="ru-RU" sz="2400" b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 startAt="3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Актуализация знаний учащихся</a:t>
            </a:r>
            <a:endParaRPr 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 typeface="+mj-lt"/>
              <a:buAutoNum type="arabicParenR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Повторение основных моментов по теме:                  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None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« Пространственные тела» (чертёж, формула, приёмы решений задач, приёмы работы в текстовом процессоре, приёмы в работы в графическом редакторе)</a:t>
            </a:r>
          </a:p>
          <a:p>
            <a:pPr marL="1568450" lvl="2" indent="-7112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+mj-lt"/>
              <a:buAutoNum type="alphaLcParenR"/>
              <a:defRPr/>
            </a:pP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Повторение основных понятий и определений геометрических тел. Каждой группе выданы фигуры пространственных тел. Необходимо дать определение, назвать основные элементы и свойства данной фигуры.</a:t>
            </a:r>
          </a:p>
          <a:p>
            <a:pPr marL="1568450" lvl="2" indent="-7112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+mj-lt"/>
              <a:buAutoNum type="alphaLcParenR"/>
              <a:defRPr/>
            </a:pPr>
            <a:r>
              <a:rPr lang="ru-R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Показываются слайды из презентаций студентов с фотографиями зданий и сооружений, на которых необходимо найти и назвать пространственные тела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  <a:endParaRPr lang="en-US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285728"/>
            <a:ext cx="8229600" cy="6286544"/>
          </a:xfrm>
        </p:spPr>
        <p:txBody>
          <a:bodyPr/>
          <a:lstStyle/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 startAt="4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Закрепление умений действовать по алгоритму</a:t>
            </a:r>
            <a:endParaRPr 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Самостоятельная работа в группах на компьютерах  (решение, выполнение на ПК, обсуждение, консультации у преподавателя).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None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   Студенты получают задания на карточках и проводится инструктаж.</a:t>
            </a:r>
            <a:endParaRPr lang="ru-RU" sz="2400" b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 startAt="5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Подведение итогов </a:t>
            </a:r>
            <a:endParaRPr 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Оценка устных ответов.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Проверка правильности выполнения заданий (преподаватель проверяет и оценивает выполненную работу).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Учащиеся записывают на листе состав группы и оценивают свою работу.</a:t>
            </a: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Преподаватель делает анализ урока.</a:t>
            </a:r>
          </a:p>
          <a:p>
            <a:pPr marL="812800" indent="-812800" eaLnBrk="1" hangingPunct="1">
              <a:lnSpc>
                <a:spcPct val="90000"/>
              </a:lnSpc>
              <a:buClr>
                <a:srgbClr val="000000"/>
              </a:buClr>
              <a:buSzTx/>
              <a:buFontTx/>
              <a:buAutoNum type="romanUcPeriod" startAt="5"/>
              <a:defRPr/>
            </a:pPr>
            <a:r>
              <a:rPr lang="ru-RU" sz="24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Домашнее задание</a:t>
            </a:r>
            <a:endParaRPr lang="ru-RU" sz="24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  <a:p>
            <a:pPr marL="1168400" lvl="1" indent="-711200" eaLnBrk="1" hangingPunct="1">
              <a:lnSpc>
                <a:spcPct val="90000"/>
              </a:lnSpc>
              <a:buClr>
                <a:srgbClr val="000000"/>
              </a:buClr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Выполнить модели пространственных тел, защитить их.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528" y="1124744"/>
            <a:ext cx="864096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latin typeface="Times New Roman" pitchFamily="18" charset="0"/>
              </a:rPr>
              <a:t>Карточки - </a:t>
            </a:r>
            <a:r>
              <a:rPr lang="ru-RU" sz="2200" dirty="0">
                <a:solidFill>
                  <a:srgbClr val="000000"/>
                </a:solidFill>
                <a:latin typeface="Times New Roman" pitchFamily="18" charset="0"/>
              </a:rPr>
              <a:t>задания в печатном виде.</a:t>
            </a:r>
            <a:endParaRPr lang="ru-RU" sz="22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ru-RU" sz="2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Задача 1</a:t>
            </a:r>
          </a:p>
          <a:p>
            <a:pPr marL="0" marR="0" lvl="0" indent="363538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Основанием  прямой призмы является  прямоугольник со сторонами 6 и 9 см. Диагональ меньшей боковой грани равна 10 см. Вычислите площадь боковой грани и площадь  полной поверхности призмы, объём призмы.</a:t>
            </a:r>
          </a:p>
          <a:p>
            <a:pPr marL="0" marR="0" lvl="0" indent="363538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Задача 2</a:t>
            </a:r>
          </a:p>
          <a:p>
            <a:pPr marL="0" marR="0" lvl="0" indent="363538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Сторона основания правильной треугольной призмы равна 8 см, а высота равна 15см. Найдите площадь боковой поверхности и объём призмы.</a:t>
            </a:r>
          </a:p>
          <a:p>
            <a:pPr marL="0" marR="0" lvl="0" indent="363538" algn="ctr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Задача 3</a:t>
            </a:r>
          </a:p>
          <a:p>
            <a:pPr marL="0" marR="0" lvl="0" indent="363538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Основанием  прямой призмы является  прямоугольный треугольник  с катетами  5 и 12 см. Площадь боковой грани равна 143 см</a:t>
            </a:r>
            <a:r>
              <a:rPr kumimoji="0" lang="ru-RU" sz="2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</a:t>
            </a:r>
            <a:r>
              <a:rPr kumimoji="0" lang="ru-RU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Вычислите площадь  полной поверхности и объём призмы.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8477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Задания для самостоятельной работы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536" y="332656"/>
            <a:ext cx="8424936" cy="6192415"/>
          </a:xfrm>
        </p:spPr>
        <p:txBody>
          <a:bodyPr/>
          <a:lstStyle/>
          <a:p>
            <a:pPr marL="0" lvl="0" indent="363538" algn="ctr" eaLnBrk="1" hangingPunct="1">
              <a:spcBef>
                <a:spcPts val="0"/>
              </a:spcBef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4</a:t>
            </a:r>
          </a:p>
          <a:p>
            <a:pPr marL="0" lvl="0" indent="363538" eaLnBrk="1" hangingPunct="1">
              <a:spcBef>
                <a:spcPts val="0"/>
              </a:spcBef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Сторона  основания  правильной  четырёхугольной  призмы равна 6 см. Площадь боковой поверхности равна 192 см</a:t>
            </a:r>
            <a:r>
              <a:rPr lang="ru-RU" sz="2200" baseline="300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 Найдите площадь диагонального сечения  и объём призмы</a:t>
            </a:r>
          </a:p>
          <a:p>
            <a:pPr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5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Сторона основания правильной четырёхугольной пирамиды равна 12 см, а высота равна 8 см. Вычислить площадь боковой поверхности и объём пирамиды.</a:t>
            </a:r>
          </a:p>
          <a:p>
            <a:pPr marL="0" indent="363538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6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Основанием  пирамиды РАВС является  равносторонний треугольник  со стороной, равной  9 см. Боковое ребро АР перпендикулярно плоскости основания, а ребро РС равно 15 см. Вычислите высоту  и объём пирамиды.</a:t>
            </a:r>
          </a:p>
          <a:p>
            <a:pPr marL="0" indent="363538" algn="ctr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b="1" i="1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Задача 7</a:t>
            </a:r>
          </a:p>
          <a:p>
            <a:pPr marL="0" indent="363538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itchFamily="18" charset="0"/>
              </a:rPr>
              <a:t>Основанием  пирамиды является  прямоугольник со сторонами 6 и 8 см, а вершина проектируется в центр основания. Боковое ребро  равно 13 см. Найдите  высоту  и объём пирамиды.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3394</TotalTime>
  <Words>2803</Words>
  <Application>Microsoft Office PowerPoint</Application>
  <PresentationFormat>Экран (4:3)</PresentationFormat>
  <Paragraphs>631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Склон</vt:lpstr>
      <vt:lpstr>Формула</vt:lpstr>
      <vt:lpstr>Слайд 1</vt:lpstr>
      <vt:lpstr>Тема урока: «Пространственные тела».</vt:lpstr>
      <vt:lpstr>План урока</vt:lpstr>
      <vt:lpstr>Ход урока</vt:lpstr>
      <vt:lpstr>Слайд 5</vt:lpstr>
      <vt:lpstr>Слайд 6</vt:lpstr>
      <vt:lpstr>Слайд 7</vt:lpstr>
      <vt:lpstr>Слайд 8</vt:lpstr>
      <vt:lpstr>Слайд 9</vt:lpstr>
      <vt:lpstr>Слайд 10</vt:lpstr>
      <vt:lpstr>Дополнительные задачи</vt:lpstr>
      <vt:lpstr>Задания для выполнения дома</vt:lpstr>
      <vt:lpstr>Слайд 13</vt:lpstr>
      <vt:lpstr>Слайд 14</vt:lpstr>
      <vt:lpstr>Критерии оценок.</vt:lpstr>
      <vt:lpstr>Слайд 16</vt:lpstr>
      <vt:lpstr>Слайд 17</vt:lpstr>
      <vt:lpstr>Слайд 18</vt:lpstr>
      <vt:lpstr>Площади и объёмы пространственных тел  (раздаточный материал)</vt:lpstr>
      <vt:lpstr>Слайд 20</vt:lpstr>
      <vt:lpstr>Слайд 21</vt:lpstr>
      <vt:lpstr>Работы студентов 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КОЛЛЕДЖ ПАРИКМАХЕРСКОГО ИСКУССТВА И ДЕКОРАТИВНОЙ КОСМЕТИКИ «ЛОКОН»                                                                                                                                                                                                                           Интегрированный урок      по теме:   « Пространственные тела».    Дисциплины: « Математика», « Информатика». Форма урока - работа в группах </dc:title>
  <dc:creator>Excimer</dc:creator>
  <cp:lastModifiedBy>Admin</cp:lastModifiedBy>
  <cp:revision>306</cp:revision>
  <dcterms:created xsi:type="dcterms:W3CDTF">2009-09-12T09:31:17Z</dcterms:created>
  <dcterms:modified xsi:type="dcterms:W3CDTF">2014-05-15T19:17:36Z</dcterms:modified>
</cp:coreProperties>
</file>