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51" r:id="rId3"/>
    <p:sldMasterId id="2147483652" r:id="rId4"/>
    <p:sldMasterId id="2147483744" r:id="rId5"/>
  </p:sldMasterIdLst>
  <p:notesMasterIdLst>
    <p:notesMasterId r:id="rId22"/>
  </p:notesMasterIdLst>
  <p:sldIdLst>
    <p:sldId id="278" r:id="rId6"/>
    <p:sldId id="270" r:id="rId7"/>
    <p:sldId id="256" r:id="rId8"/>
    <p:sldId id="276" r:id="rId9"/>
    <p:sldId id="269" r:id="rId10"/>
    <p:sldId id="267" r:id="rId11"/>
    <p:sldId id="277" r:id="rId12"/>
    <p:sldId id="268" r:id="rId13"/>
    <p:sldId id="263" r:id="rId14"/>
    <p:sldId id="273" r:id="rId15"/>
    <p:sldId id="272" r:id="rId16"/>
    <p:sldId id="264" r:id="rId17"/>
    <p:sldId id="274" r:id="rId18"/>
    <p:sldId id="275" r:id="rId19"/>
    <p:sldId id="271" r:id="rId20"/>
    <p:sldId id="265" r:id="rId2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SimSun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SimSun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SimSun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SimSun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SimSun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SimSun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SimSun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SimSun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SimSu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00000"/>
    <a:srgbClr val="9900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91933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C60EBB8-CA13-4AC7-A0BE-FE1B7945EB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D2C01A0-7FB4-4B26-A599-45DD464843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0513" y="530225"/>
            <a:ext cx="2044700" cy="55038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4875" cy="5503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D249213-9522-41D1-B00F-E81C7466B6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BF3AFF-DAF5-4059-B3F3-7B0D8D60EC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E88520-9C75-4878-ACE8-9AB4199098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F11B6C-3501-4E26-86D6-DEFF605DC2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4788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48ADFC7-ABE7-40E6-AE88-8E03E21D0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7A0D2D0-6807-4EA8-8EFC-8D4BDC6076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3F2BFB-955E-44AF-A8F3-08AFE3BEAE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29BA56-2A11-4C74-A856-8774857DBF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B2A99EE-F38B-41AD-89B8-A0B7A4077C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80E9A5-0BFA-4107-8D92-E98AA4140E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B1344BA-686B-48D5-A4EA-8FD6892CE2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C6560E0-53E7-4365-8402-C5549C0434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0513" y="530225"/>
            <a:ext cx="2044700" cy="55038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4875" cy="5503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FCA948D-3EA5-4093-8CEB-804D307634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052801-B9F3-4739-982C-6324D7B3D2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D40F6B0-FF7E-4045-BD7B-8B5A60B7CB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30AB19-926A-4A8E-8992-37FC1846B1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4788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EFD5C7-75DF-42C2-AFF6-DD608BC5BB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A8F804-426E-47FE-8B9C-8509DB8E42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A42FC67-8B30-40D1-9616-D88F260451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3888E6-E5C0-48A8-B321-1A65914756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88AC9E-CE89-42B5-819E-E0922377CF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D986ED-63F0-431A-88BA-E61130E41B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7893F1-CADE-4AF3-920A-9EDEFB7423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AC0C20-FC23-44FC-A82C-2BB81C0D49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0513" y="530225"/>
            <a:ext cx="2044700" cy="55038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4875" cy="5503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6B2A25-1146-43BF-A3A6-FC407A7219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C2E8C8-DDA8-4AB3-A430-B45A36DCA2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35CA026-D731-40D7-9E09-74BAF9E5A2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8E597C-50A2-41DA-91F9-37ACA219F6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4788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40BD043-9B80-42E7-AB6C-B12000C73B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43B4F0-F44A-457B-81BB-4FF9E68D84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E984B34-7A01-482F-BF47-BFDCDBCB0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4788" cy="418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62D039-5D12-404E-B48B-88BA2B2206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0F4A01-950D-4614-96EF-A0037B9B4D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E2CE72F-0DE8-4684-B38B-A4DD430DF4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0504D72-3E1F-4CC8-BAD5-EB94B58C08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F6A5F0-207A-4D0A-929D-2924F8489A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0513" y="530225"/>
            <a:ext cx="2044700" cy="55038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4875" cy="5503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C1A314-0195-4CC3-BF2C-587555C517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4AF967-BC4D-46D3-A93F-77668CC2F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279E18-69D4-42F2-B228-35411FF5F5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22727-E95D-4ED4-848C-2368D85BF8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2002-2FB3-4C9D-B1C2-E877C6B629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915FDA-FFEE-4DAE-8882-45060372F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4E966C-71AC-4A8A-AC2D-55DBCAB6E2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A77B-6568-4989-9731-1D9A3A1D1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1D1-2B7F-4F8B-AF84-C75872A26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0138-AB11-4037-A12B-AEDD820EB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21C-C55B-46DB-8147-2F45D98ABE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A4CD-37E0-499B-89A0-111DDB9370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75F5-DFE6-42ED-BA9C-B0C0D7FCD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028823-161A-48DE-8CBC-DC37A5FA4C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1420A7-508F-4C16-A15C-0E27AFB7F6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43783C-A594-4485-98D2-52F98F21FC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F5202A-E69C-4852-BDAB-AE932F3237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DADADA"/>
              </a:gs>
              <a:gs pos="100000">
                <a:srgbClr val="FFFFFF"/>
              </a:gs>
            </a:gsLst>
            <a:lin ang="5400000" scaled="1"/>
          </a:gradFill>
          <a:ln w="2160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14338" y="427038"/>
            <a:ext cx="8313737" cy="3119437"/>
            <a:chOff x="261" y="269"/>
            <a:chExt cx="5237" cy="1965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61" y="269"/>
              <a:ext cx="5238" cy="19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290" y="300"/>
              <a:ext cx="5180" cy="1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845050"/>
            <a:ext cx="81819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1975" cy="418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776663" y="6110288"/>
            <a:ext cx="22844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endParaRPr lang="ru-RU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62663" y="6110288"/>
            <a:ext cx="22860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0288"/>
            <a:ext cx="4556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fld id="{90EE4C10-AF16-4D7A-B81E-D5195C91FDB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slow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DADADA"/>
              </a:gs>
              <a:gs pos="100000">
                <a:srgbClr val="FFFFFF"/>
              </a:gs>
            </a:gsLst>
            <a:lin ang="5400000" scaled="1"/>
          </a:gradFill>
          <a:ln w="2160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14338" y="427038"/>
            <a:ext cx="8313737" cy="4351337"/>
            <a:chOff x="261" y="269"/>
            <a:chExt cx="5237" cy="2741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61" y="269"/>
              <a:ext cx="5238" cy="27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281" y="291"/>
              <a:ext cx="5198" cy="2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845050"/>
            <a:ext cx="81819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1975" cy="418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776663" y="6110288"/>
            <a:ext cx="22844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062663" y="6110288"/>
            <a:ext cx="22860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0288"/>
            <a:ext cx="4556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fld id="{4E14637D-868E-4D1A-A15D-B053B87E14D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DADADA"/>
              </a:gs>
              <a:gs pos="100000">
                <a:srgbClr val="FFFFFF"/>
              </a:gs>
            </a:gsLst>
            <a:lin ang="5400000" scaled="1"/>
          </a:gradFill>
          <a:ln w="2160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845050"/>
            <a:ext cx="81819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1975" cy="418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776663" y="6110288"/>
            <a:ext cx="22844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endParaRPr lang="ru-RU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062663" y="6110288"/>
            <a:ext cx="22860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0288"/>
            <a:ext cx="4556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fld id="{A1FF29BF-68F2-4CA3-8D8F-F6914F011A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DADADA"/>
              </a:gs>
              <a:gs pos="100000">
                <a:srgbClr val="FFFFFF"/>
              </a:gs>
            </a:gsLst>
            <a:lin ang="5400000" scaled="1"/>
          </a:gradFill>
          <a:ln w="2160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Freeform 2"/>
          <p:cNvSpPr>
            <a:spLocks noChangeArrowheads="1"/>
          </p:cNvSpPr>
          <p:nvPr/>
        </p:nvSpPr>
        <p:spPr bwMode="auto">
          <a:xfrm>
            <a:off x="6400800" y="433388"/>
            <a:ext cx="2324100" cy="4343400"/>
          </a:xfrm>
          <a:custGeom>
            <a:avLst/>
            <a:gdLst>
              <a:gd name="T0" fmla="*/ 1162050 w 2324100"/>
              <a:gd name="T1" fmla="*/ 0 h 4343400"/>
              <a:gd name="T2" fmla="*/ 0 w 2324100"/>
              <a:gd name="T3" fmla="*/ 2171700 h 4343400"/>
              <a:gd name="T4" fmla="*/ 1162050 w 2324100"/>
              <a:gd name="T5" fmla="*/ 4343400 h 4343400"/>
              <a:gd name="T6" fmla="*/ 2324100 w 2324100"/>
              <a:gd name="T7" fmla="*/ 2171700 h 4343400"/>
              <a:gd name="T8" fmla="*/ 0 w 2324100"/>
              <a:gd name="T9" fmla="*/ 0 h 4343400"/>
              <a:gd name="T10" fmla="*/ 2305394 w 2324100"/>
              <a:gd name="T11" fmla="*/ 4343400 h 4343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324100" h="4343400">
                <a:moveTo>
                  <a:pt x="0" y="0"/>
                </a:moveTo>
                <a:lnTo>
                  <a:pt x="2260234" y="0"/>
                </a:lnTo>
                <a:lnTo>
                  <a:pt x="2260233" y="0"/>
                </a:lnTo>
                <a:cubicBezTo>
                  <a:pt x="2295506" y="0"/>
                  <a:pt x="2324100" y="28593"/>
                  <a:pt x="2324100" y="63866"/>
                </a:cubicBezTo>
                <a:lnTo>
                  <a:pt x="2324100" y="4343400"/>
                </a:lnTo>
                <a:lnTo>
                  <a:pt x="0" y="4343400"/>
                </a:lnTo>
                <a:close/>
              </a:path>
            </a:pathLst>
          </a:custGeom>
          <a:solidFill>
            <a:srgbClr val="1C1C1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845050"/>
            <a:ext cx="818197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1975" cy="418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776663" y="6110288"/>
            <a:ext cx="22844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62663" y="6110288"/>
            <a:ext cx="22860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0288"/>
            <a:ext cx="455612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>
                <a:solidFill>
                  <a:srgbClr val="A7A399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fld id="{0660E7E5-A707-46FD-AF63-1B9ED883095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EE4C10-AF16-4D7A-B81E-D5195C91FD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18" y="525702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995936" y="2924944"/>
            <a:ext cx="4572000" cy="23901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Терёхина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Елена Владимировна</a:t>
            </a:r>
            <a:endParaRPr lang="ru-RU" sz="1400" dirty="0">
              <a:solidFill>
                <a:srgbClr val="0070C0"/>
              </a:solidFill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учитель русского языка и литературы высшей квалификационной категории</a:t>
            </a:r>
            <a:endParaRPr lang="ru-RU" sz="1400" dirty="0">
              <a:solidFill>
                <a:srgbClr val="0070C0"/>
              </a:solidFill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Муниципальное бюджетное общеобразовательное учреждение </a:t>
            </a:r>
            <a:endParaRPr lang="ru-RU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Средняя общеобразовательная школа №3» </a:t>
            </a:r>
            <a:endParaRPr lang="ru-RU" sz="1400" dirty="0">
              <a:solidFill>
                <a:srgbClr val="0070C0"/>
              </a:solidFill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г. Гороховец, Владимирская область</a:t>
            </a:r>
            <a:endParaRPr lang="ru-RU" sz="1400" dirty="0">
              <a:solidFill>
                <a:srgbClr val="0070C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9919" y="1484784"/>
            <a:ext cx="6192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ПЛАН-КОНСПЕКТ ОТКРЫТОГО УРОКА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ПО  ТЕМЕ: «СОЮЗ. ЗНАЕМ ЛИ МЫ ЕГО</a:t>
            </a:r>
            <a:r>
              <a:rPr lang="ru-RU" sz="2000" b="1" dirty="0" smtClean="0">
                <a:solidFill>
                  <a:srgbClr val="0070C0"/>
                </a:solidFill>
              </a:rPr>
              <a:t>?..»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7 класс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5735" y="5805264"/>
            <a:ext cx="70874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Второй Всероссийский фестиваль передового педагогического опыта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</a:rPr>
              <a:t>"Современные методы и приемы обучения"</a:t>
            </a:r>
          </a:p>
          <a:p>
            <a:pPr algn="ctr"/>
            <a:r>
              <a:rPr lang="ru-RU" sz="1400" dirty="0">
                <a:solidFill>
                  <a:srgbClr val="0070C0"/>
                </a:solidFill>
              </a:rPr>
              <a:t>февраль - май 2014 года</a:t>
            </a:r>
          </a:p>
        </p:txBody>
      </p:sp>
    </p:spTree>
    <p:extLst>
      <p:ext uri="{BB962C8B-B14F-4D97-AF65-F5344CB8AC3E}">
        <p14:creationId xmlns:p14="http://schemas.microsoft.com/office/powerpoint/2010/main" val="616880617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752" y="0"/>
            <a:ext cx="436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Проверь себя</a:t>
            </a:r>
            <a:endParaRPr lang="ru-RU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728606"/>
            <a:ext cx="8496944" cy="54784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(1)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Часто приходилось мне наблюдать за выводком лисят,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я не мог не удивляться,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как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лиса-мать ухитряется командовать своей детворой, не издавая звуков.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(2)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Этот немой язык - интереснейшее явление.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течение многих часов просиживал я у норы,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не слышал,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чтобы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лисица заворчала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или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тявкнула.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(4)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Дикое животное никогда не подаёт голоса около своего жилья,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чтобы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не выдать его врагам.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5)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Зато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этой полной тишине они, по-видимому, очень хорошо понимают друг друга.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(6)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продолжение всего дня лисята резвятся на солнцепёке, выслеживают воображаемую мышь, затевают драку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или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гоняются друг за другом.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(7)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Мать лежит невдалеке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(8)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Когда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лисёнок, разыгравшись, отбегает от норы далеко, мать поднимает голову,  пристально смотрит на него.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(9)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Обычно лисёнок не выдерживает этого взгляда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сразу останавливается,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будто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она его окликнула.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Елена\Desktop\64433161.jpg"/>
          <p:cNvPicPr>
            <a:picLocks noChangeAspect="1" noChangeArrowheads="1"/>
          </p:cNvPicPr>
          <p:nvPr/>
        </p:nvPicPr>
        <p:blipFill>
          <a:blip r:embed="rId2" cstate="print"/>
          <a:srcRect l="9488" t="6325" r="7494" b="8285"/>
          <a:stretch>
            <a:fillRect/>
          </a:stretch>
        </p:blipFill>
        <p:spPr bwMode="auto">
          <a:xfrm>
            <a:off x="7127776" y="5589240"/>
            <a:ext cx="2016224" cy="14998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6064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Выборочная  работа</a:t>
            </a:r>
            <a:endParaRPr lang="ru-RU" sz="28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99592" y="4795595"/>
          <a:ext cx="6744071" cy="1527912"/>
        </p:xfrm>
        <a:graphic>
          <a:graphicData uri="http://schemas.openxmlformats.org/drawingml/2006/table">
            <a:tbl>
              <a:tblPr/>
              <a:tblGrid>
                <a:gridCol w="3199727"/>
                <a:gridCol w="35443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Сочинительные  союзы</a:t>
                      </a:r>
                      <a:endParaRPr lang="ru-RU" sz="16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Подчинительные союзы</a:t>
                      </a:r>
                      <a:endParaRPr lang="ru-RU" sz="16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Calibri"/>
                        </a:rPr>
                        <a:t>1.  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И - соединительный</a:t>
                      </a:r>
                      <a:endParaRPr lang="ru-RU" sz="16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1277228"/>
            <a:ext cx="864096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Берёзы  сбросили свою листву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онемногу засыпают.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наступят холода, птицы улетят на юг.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200" b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 только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деревья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и</a:t>
            </a:r>
            <a:r>
              <a:rPr lang="ru-RU" sz="2200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2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тицы  чувствуют поступь осени.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Робкие лучи солнца проложили по снегу голубые тени, он стал рыхлым, пористым,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улице шёл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то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снег,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то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дождь.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молчал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 как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признавал себя виновным.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Шли дни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погода не улучшалась.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547664" y="5213812"/>
            <a:ext cx="6264275" cy="1233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i="1" u="sng" dirty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Код –оценка</a:t>
            </a:r>
            <a:r>
              <a:rPr lang="ru-RU" sz="2000" b="1" i="1" u="sng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: </a:t>
            </a:r>
            <a:r>
              <a:rPr lang="ru-RU" sz="2000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sz="2000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    </a:t>
            </a: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7 </a:t>
            </a: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правильных ответов </a:t>
            </a: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– 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«5»</a:t>
            </a:r>
            <a:endParaRPr lang="ru-RU" b="1" i="1" dirty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         6 правильных ответов </a:t>
            </a: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 «4»</a:t>
            </a:r>
            <a:endParaRPr lang="ru-RU" b="1" i="1" dirty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      </a:t>
            </a:r>
            <a:r>
              <a:rPr lang="ru-RU" b="1" i="1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 </a:t>
            </a: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5</a:t>
            </a: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правильных ответов – 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«3»</a:t>
            </a:r>
            <a:endParaRPr lang="ru-RU" b="1" i="1" dirty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                   </a:t>
            </a: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меньше </a:t>
            </a: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5</a:t>
            </a: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b="1" i="1" dirty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правильных ответов </a:t>
            </a:r>
            <a:r>
              <a:rPr lang="ru-RU" b="1" i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– </a:t>
            </a:r>
            <a:r>
              <a:rPr lang="ru-RU" b="1" i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«2»</a:t>
            </a:r>
            <a:endParaRPr lang="ru-RU" b="1" i="1" dirty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1908175" y="692150"/>
            <a:ext cx="55880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u="sng" dirty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Ответы  к  выборочной  работе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412777"/>
          <a:ext cx="7920880" cy="3624656"/>
        </p:xfrm>
        <a:graphic>
          <a:graphicData uri="http://schemas.openxmlformats.org/drawingml/2006/table">
            <a:tbl>
              <a:tblPr/>
              <a:tblGrid>
                <a:gridCol w="4026266"/>
                <a:gridCol w="3894614"/>
              </a:tblGrid>
              <a:tr h="656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Сочинительные  союзы</a:t>
                      </a:r>
                      <a:endParaRPr lang="ru-RU" sz="24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rgbClr val="8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Подчинительные союзы</a:t>
                      </a:r>
                      <a:endParaRPr lang="ru-RU" sz="24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1.  И - соединительный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2.  КОГДА - временной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912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 startAt="3"/>
                      </a:pPr>
                      <a:r>
                        <a:rPr lang="ru-RU" sz="2000" b="1" dirty="0" smtClean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НЕ  </a:t>
                      </a: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ТОЛЬКО…, НО И </a:t>
                      </a:r>
                      <a:endParaRPr lang="ru-RU" sz="2000" b="1" dirty="0" smtClean="0">
                        <a:solidFill>
                          <a:srgbClr val="006600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457200" indent="-457200"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ru-RU" sz="2000" b="1" dirty="0" smtClean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- </a:t>
                      </a: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соединительный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4.  БУДТО - сравнительный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912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 startAt="5"/>
                      </a:pPr>
                      <a:r>
                        <a:rPr lang="ru-RU" sz="2000" b="1" dirty="0" smtClean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НЕ </a:t>
                      </a: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ТО.., НЕ ТО  </a:t>
                      </a:r>
                      <a:endParaRPr lang="ru-RU" sz="2000" b="1" dirty="0" smtClean="0">
                        <a:solidFill>
                          <a:srgbClr val="006600"/>
                        </a:solidFill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457200" indent="-457200" algn="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ru-RU" sz="2000" b="1" dirty="0" smtClean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- </a:t>
                      </a: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разделительный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6. ТАК КАК - причинный</a:t>
                      </a: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solidFill>
                            <a:srgbClr val="0066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7.  А - противительный</a:t>
                      </a:r>
                      <a:endParaRPr lang="ru-RU" sz="2000" b="1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solidFill>
                          <a:srgbClr val="0066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31" marR="63531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692696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Продолжите  предложение</a:t>
            </a:r>
            <a:endParaRPr lang="ru-RU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2010052"/>
            <a:ext cx="813690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Очумелов глядит в сторону…</a:t>
            </a:r>
            <a:endParaRPr kumimoji="0" lang="ru-RU" sz="3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</a:t>
            </a:r>
            <a:r>
              <a:rPr kumimoji="0" lang="ru-RU" sz="3400" b="1" i="1" u="none" strike="noStrike" cap="none" normalizeH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генералова брата…</a:t>
            </a:r>
            <a:endParaRPr kumimoji="0" lang="ru-RU" sz="3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</a:t>
            </a: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Ты, должно быть, расковырял палец гвоздиком…</a:t>
            </a:r>
            <a:endParaRPr kumimoji="0" lang="ru-RU" sz="3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</a:t>
            </a:r>
            <a:r>
              <a:rPr kumimoji="0" lang="ru-RU" sz="34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Прохор зовет собаку….</a:t>
            </a:r>
            <a:endParaRPr kumimoji="0" lang="ru-RU" sz="3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Елена\Desktop\64433161.jpg"/>
          <p:cNvPicPr>
            <a:picLocks noChangeAspect="1" noChangeArrowheads="1"/>
          </p:cNvPicPr>
          <p:nvPr/>
        </p:nvPicPr>
        <p:blipFill>
          <a:blip r:embed="rId2" cstate="print"/>
          <a:srcRect l="9488" t="6325" r="7494" b="8285"/>
          <a:stretch>
            <a:fillRect/>
          </a:stretch>
        </p:blipFill>
        <p:spPr bwMode="auto">
          <a:xfrm>
            <a:off x="6084168" y="4365104"/>
            <a:ext cx="2808312" cy="22881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60648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Проверь  себя</a:t>
            </a:r>
            <a:endParaRPr lang="ru-RU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Tx/>
              <a:buSzTx/>
            </a:pPr>
            <a:r>
              <a:rPr lang="ru-RU" sz="3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Очумелов глядит в сторону </a:t>
            </a:r>
            <a:r>
              <a:rPr lang="ru-RU" sz="3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 узелком в руку.</a:t>
            </a:r>
            <a:endParaRPr lang="ru-RU" sz="3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3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генералова брата</a:t>
            </a:r>
            <a:r>
              <a:rPr lang="ru-RU" sz="3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что намеднись приехал.</a:t>
            </a:r>
            <a:endParaRPr lang="ru-RU" sz="3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3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Ты, должно быть, расковырял палец гвоздиком, </a:t>
            </a:r>
            <a:r>
              <a:rPr lang="ru-RU" sz="3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потом и пришла в твою голову идея, чтоб сорвать.</a:t>
            </a:r>
            <a:endParaRPr lang="ru-RU" sz="3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3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</a:t>
            </a:r>
            <a:r>
              <a:rPr lang="ru-RU" sz="3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Прохор зовет собаку </a:t>
            </a:r>
            <a:r>
              <a:rPr lang="ru-RU" sz="3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идёт с ней от дровяного склада…</a:t>
            </a:r>
            <a:endParaRPr lang="ru-RU" sz="3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Елена\Desktop\64433161.jpg"/>
          <p:cNvPicPr>
            <a:picLocks noChangeAspect="1" noChangeArrowheads="1"/>
          </p:cNvPicPr>
          <p:nvPr/>
        </p:nvPicPr>
        <p:blipFill>
          <a:blip r:embed="rId2" cstate="print"/>
          <a:srcRect l="9488" t="6325" r="7494" b="8285"/>
          <a:stretch>
            <a:fillRect/>
          </a:stretch>
        </p:blipFill>
        <p:spPr bwMode="auto">
          <a:xfrm>
            <a:off x="6588224" y="4886400"/>
            <a:ext cx="2555776" cy="19715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42984"/>
            <a:ext cx="731517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.Составьте кроссворд на тему «Союз».</a:t>
            </a:r>
          </a:p>
          <a:p>
            <a:pPr algn="ctr"/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Напишите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письменную работу </a:t>
            </a:r>
          </a:p>
          <a:p>
            <a:pPr algn="ctr"/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(связанный текст или отдельные предложения) </a:t>
            </a:r>
          </a:p>
          <a:p>
            <a:pPr algn="ctr"/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  свободную тему, используя бессоюзные сложные предложения. (7-8 предложений)</a:t>
            </a:r>
          </a:p>
          <a:p>
            <a:pPr algn="ctr"/>
            <a:endParaRPr lang="ru-RU" dirty="0"/>
          </a:p>
        </p:txBody>
      </p:sp>
      <p:pic>
        <p:nvPicPr>
          <p:cNvPr id="3074" name="Picture 2" descr="C:\Users\Елена\Desktop\za_uroka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227" y="3861049"/>
            <a:ext cx="2780605" cy="29969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924944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УРОК  ОКОНЧЕН ! </a:t>
            </a:r>
          </a:p>
          <a:p>
            <a:pPr algn="ctr"/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СПАСИБО ЗА РАБОТУ !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836712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Times New Roman" pitchFamily="18" charset="0"/>
              </a:rPr>
              <a:t>УРОК  </a:t>
            </a:r>
          </a:p>
          <a:p>
            <a:pPr algn="ctr"/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  <a:cs typeface="Times New Roman" pitchFamily="18" charset="0"/>
              </a:rPr>
              <a:t>РУССКОГО ЯЗЫКА</a:t>
            </a:r>
          </a:p>
        </p:txBody>
      </p:sp>
      <p:pic>
        <p:nvPicPr>
          <p:cNvPr id="1026" name="Picture 2" descr="C:\Users\Елена\Desktop\picture05.jpg"/>
          <p:cNvPicPr>
            <a:picLocks noChangeAspect="1" noChangeArrowheads="1"/>
          </p:cNvPicPr>
          <p:nvPr/>
        </p:nvPicPr>
        <p:blipFill>
          <a:blip r:embed="rId2" cstate="print"/>
          <a:srcRect l="11670" t="13314" r="2054"/>
          <a:stretch>
            <a:fillRect/>
          </a:stretch>
        </p:blipFill>
        <p:spPr bwMode="auto">
          <a:xfrm>
            <a:off x="5724128" y="4077072"/>
            <a:ext cx="3024336" cy="23442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7638" y="692696"/>
            <a:ext cx="5618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«Найди  лишнее»</a:t>
            </a:r>
            <a:endParaRPr lang="ru-RU" sz="4400" b="1" u="sng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060848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16165D"/>
                </a:solidFill>
                <a:latin typeface="Times New Roman" pitchFamily="18"/>
                <a:ea typeface="Times New Roman" pitchFamily="1"/>
                <a:cs typeface="Times New Roman" pitchFamily="18"/>
              </a:rPr>
              <a:t> </a:t>
            </a:r>
            <a:endParaRPr lang="ru-RU" sz="2800" b="1" dirty="0">
              <a:solidFill>
                <a:srgbClr val="16165D"/>
              </a:solidFill>
              <a:latin typeface="Times New Roman" pitchFamily="18"/>
              <a:ea typeface="Times New Roman" pitchFamily="1"/>
              <a:cs typeface="Times New Roman" pitchFamily="18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1695289"/>
            <a:ext cx="82089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1.Огонь в лампе потускнел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 через секунду снова разгорелся ярко.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Вы должны заниматься физкультурой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укрепить своё здоровье.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Моя сестра много читает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тоже дня не могу прожить без книги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Елена\Desktop\64433161.jpg"/>
          <p:cNvPicPr>
            <a:picLocks noChangeAspect="1" noChangeArrowheads="1"/>
          </p:cNvPicPr>
          <p:nvPr/>
        </p:nvPicPr>
        <p:blipFill>
          <a:blip r:embed="rId3" cstate="print"/>
          <a:srcRect l="13905" t="6325" r="7494" b="8285"/>
          <a:stretch>
            <a:fillRect/>
          </a:stretch>
        </p:blipFill>
        <p:spPr bwMode="auto">
          <a:xfrm>
            <a:off x="6300192" y="4769768"/>
            <a:ext cx="2562951" cy="20882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92696"/>
            <a:ext cx="64807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Проверь себя</a:t>
            </a:r>
            <a:endParaRPr lang="ru-RU" sz="4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8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buClrTx/>
              <a:buSzTx/>
            </a:pP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1.Огонь в лампе потускнел</a:t>
            </a:r>
            <a:r>
              <a:rPr lang="ru-RU" sz="2800" b="1" u="sng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 через секунду снова разгорелся ярко. </a:t>
            </a:r>
          </a:p>
          <a:p>
            <a:pPr marL="457200" lvl="0" indent="-457200" defTabSz="914400">
              <a:buClrTx/>
              <a:buSzTx/>
            </a:pPr>
            <a:endParaRPr lang="ru-RU" sz="2800" dirty="0" smtClean="0">
              <a:solidFill>
                <a:srgbClr val="0066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Вы должны заниматься физкультурой</a:t>
            </a:r>
            <a:r>
              <a:rPr lang="ru-RU" sz="2800" b="1" u="sng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чтобы укрепить своё здоровье.</a:t>
            </a:r>
          </a:p>
          <a:p>
            <a:pPr lvl="0" defTabSz="914400" eaLnBrk="0" hangingPunct="0">
              <a:buClrTx/>
              <a:buSzTx/>
            </a:pPr>
            <a:endParaRPr lang="ru-RU" sz="2800" dirty="0" smtClean="0">
              <a:solidFill>
                <a:srgbClr val="0066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Моя сестра много читает</a:t>
            </a:r>
            <a:r>
              <a:rPr lang="ru-RU" sz="2800" b="1" u="sng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 тоже дня не могу прожить без книги</a:t>
            </a:r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Елена\Desktop\64433161.jpg"/>
          <p:cNvPicPr>
            <a:picLocks noChangeAspect="1" noChangeArrowheads="1"/>
          </p:cNvPicPr>
          <p:nvPr/>
        </p:nvPicPr>
        <p:blipFill>
          <a:blip r:embed="rId2" cstate="print"/>
          <a:srcRect l="13905" t="6325" r="7494" b="8285"/>
          <a:stretch>
            <a:fillRect/>
          </a:stretch>
        </p:blipFill>
        <p:spPr bwMode="auto">
          <a:xfrm>
            <a:off x="6444208" y="4887108"/>
            <a:ext cx="2418935" cy="19708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628800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u="sng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Тема урока</a:t>
            </a:r>
            <a:r>
              <a:rPr lang="ru-RU" sz="4000" b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4000" b="1" dirty="0" smtClean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7200" b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Союз. </a:t>
            </a:r>
            <a:endParaRPr lang="ru-RU" sz="7200" b="1" smtClean="0">
              <a:solidFill>
                <a:srgbClr val="0066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7200" b="1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Знаем </a:t>
            </a:r>
            <a:r>
              <a:rPr lang="ru-RU" sz="7200" b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ли </a:t>
            </a:r>
            <a:r>
              <a:rPr lang="ru-RU" sz="7200" b="1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мы его?..</a:t>
            </a:r>
            <a:endParaRPr lang="ru-RU" sz="7200" b="1" dirty="0" smtClean="0">
              <a:solidFill>
                <a:srgbClr val="0066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95536" y="1196752"/>
            <a:ext cx="835292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русском языке есть …………   и служебные части речи.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Служебные части речи - это………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 – это……………………..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состоящие из одного слова, называются…………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состоящие из нескольких слов, называются…………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являются………………………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связывающие однородные члены предложения и равноправные по смыслу простые предложения в составе сложного, называются……………….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связывающие в сложном предложении неравноправные простые предложения, из которых одно зависит от другого, называются….....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Сочинительные союзы по значению делятся на три группы:.........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Подчинительные союзы делятся на разряды………………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691674" y="332656"/>
            <a:ext cx="5184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Тестовое задание</a:t>
            </a:r>
            <a:endParaRPr lang="ru-RU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0"/>
            <a:ext cx="597666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Тестовое задание (ответы)</a:t>
            </a:r>
            <a:endParaRPr lang="ru-RU" sz="3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1"/>
            <a:ext cx="889248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русском языке есть</a:t>
            </a: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самостоятельные </a:t>
            </a: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служебные части речи.</a:t>
            </a:r>
            <a:endParaRPr lang="ru-RU" sz="2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Служебные части речи – это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предлоги, союзы, частицы</a:t>
            </a:r>
            <a:endParaRPr lang="ru-RU" sz="2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 – это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служебная часть речи, связывающая простые предложения в составе сложного и однородные члены предложения</a:t>
            </a: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состоящие из одного слова, называются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простые.</a:t>
            </a:r>
            <a:endParaRPr lang="ru-RU" sz="2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состоящие из нескольких слов, называются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составные.</a:t>
            </a:r>
            <a:endParaRPr lang="ru-RU" sz="2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 не является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членом предложения</a:t>
            </a: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связывающие однородные члены предложения и равноправные по смыслу простые предложения в составе сложного, называются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сочинительные.</a:t>
            </a:r>
            <a:endParaRPr lang="ru-RU" sz="22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Союзы, связывающие в сложном предложении неравноправные простые предложения, из которых одно зависит от другого, называются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подчинительные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Сочинительные союзы по значению делятся на три группы: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соединительные, разделительные, противительные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defTabSz="914400" eaLnBrk="0" hangingPunct="0">
              <a:buClrTx/>
              <a:buSzTx/>
            </a:pPr>
            <a:r>
              <a:rPr lang="ru-RU" sz="2200" b="1" i="1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</a:t>
            </a:r>
            <a:r>
              <a:rPr lang="ru-RU" sz="2200" b="1" i="1" dirty="0" smtClean="0">
                <a:solidFill>
                  <a:srgbClr val="00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Подчинительные союзы делятся на разряды: </a:t>
            </a:r>
            <a:r>
              <a:rPr lang="ru-RU" sz="2200" b="1" i="1" u="sng" dirty="0" smtClean="0">
                <a:solidFill>
                  <a:srgbClr val="8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причинные, сравнительные, изъяснительные, временные, целевые</a:t>
            </a:r>
            <a:endParaRPr lang="ru-RU" sz="2200" u="sng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268760"/>
            <a:ext cx="88204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служебная часть  речи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союзов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строению                      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 значению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простые     составные 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1857356" y="2285992"/>
            <a:ext cx="1928826" cy="287462"/>
          </a:xfrm>
          <a:prstGeom prst="straightConnector1">
            <a:avLst/>
          </a:prstGeom>
          <a:ln w="25400">
            <a:solidFill>
              <a:srgbClr val="8000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357686" y="2285992"/>
            <a:ext cx="1656184" cy="216024"/>
          </a:xfrm>
          <a:prstGeom prst="straightConnector1">
            <a:avLst/>
          </a:prstGeom>
          <a:ln w="25400">
            <a:solidFill>
              <a:srgbClr val="8000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4214810" y="3000372"/>
            <a:ext cx="1071570" cy="285752"/>
          </a:xfrm>
          <a:prstGeom prst="straightConnector1">
            <a:avLst/>
          </a:prstGeom>
          <a:ln w="25400">
            <a:solidFill>
              <a:srgbClr val="0066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143636" y="3000372"/>
            <a:ext cx="1071570" cy="285752"/>
          </a:xfrm>
          <a:prstGeom prst="straightConnector1">
            <a:avLst/>
          </a:prstGeom>
          <a:ln w="25400">
            <a:solidFill>
              <a:srgbClr val="0066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28596" y="3071810"/>
            <a:ext cx="900608" cy="144016"/>
          </a:xfrm>
          <a:prstGeom prst="straightConnector1">
            <a:avLst/>
          </a:prstGeom>
          <a:ln w="25400">
            <a:solidFill>
              <a:srgbClr val="0066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785918" y="3071810"/>
            <a:ext cx="720080" cy="144016"/>
          </a:xfrm>
          <a:prstGeom prst="straightConnector1">
            <a:avLst/>
          </a:prstGeom>
          <a:ln w="25400">
            <a:solidFill>
              <a:srgbClr val="0066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19872" y="2636912"/>
            <a:ext cx="532859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сочинительные              подчинительные</a:t>
            </a:r>
            <a:endParaRPr lang="ru-RU" sz="22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28992" y="3857628"/>
            <a:ext cx="26642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соединительные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разделительные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противительные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5074" y="3857628"/>
            <a:ext cx="2592858" cy="1276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причинные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целевые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временные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сравнительные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изъяснительные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4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4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80"/>
                            </p:stCondLst>
                            <p:childTnLst>
                              <p:par>
                                <p:cTn id="4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12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12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1" grpId="1"/>
      <p:bldP spid="22" grpId="0"/>
      <p:bldP spid="2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827088" y="260648"/>
            <a:ext cx="6985000" cy="1233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    </a:t>
            </a:r>
            <a:r>
              <a:rPr lang="ru-RU" sz="2800" b="1" u="sng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Восстановите текст  </a:t>
            </a:r>
            <a:endParaRPr lang="ru-RU" sz="2800" b="1" u="sng" dirty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300" b="1" u="sng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Задание</a:t>
            </a:r>
            <a:r>
              <a:rPr lang="ru-RU" sz="2300" b="1" dirty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: </a:t>
            </a:r>
            <a:r>
              <a:rPr lang="ru-RU" sz="2300" b="1" dirty="0" smtClean="0">
                <a:solidFill>
                  <a:srgbClr val="006600"/>
                </a:solidFill>
                <a:latin typeface="Times New Roman" pitchFamily="16" charset="0"/>
                <a:cs typeface="Times New Roman" pitchFamily="16" charset="0"/>
              </a:rPr>
              <a:t>восстановите в тексте союзы </a:t>
            </a:r>
            <a:r>
              <a:rPr lang="ru-RU" sz="2300" b="1" dirty="0" smtClean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(используйте слова для справок)</a:t>
            </a:r>
            <a:endParaRPr lang="ru-RU" sz="2300" b="1" dirty="0">
              <a:solidFill>
                <a:srgbClr val="8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268413" y="2357438"/>
            <a:ext cx="6551612" cy="369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4020189"/>
            <a:ext cx="8496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>
              <a:buClrTx/>
              <a:buSzTx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528" y="1556792"/>
            <a:ext cx="8568952" cy="51207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(1)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Часто приходилось мне наблюдать за выводком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лисят,______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я не мог не удивляться, ____ лиса-мать ухитряется командовать своей детворой, не издавая звуков.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(2)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Этот немой язык - интереснейшее явление.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(3)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течение многих часов просиживал я у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норы,_____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не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слышал,______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лисица заворчала _____ тявкнула.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(4)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Дикое животное никогда не подаёт голоса около своего жилья, _____ не выдать его врагам.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(5)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______ в этой полной тишине они, по-видимому, очень хорошо понимают друг друга.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6)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В продолжение всего дня лисята резвятся на солнцепёке, выслеживают воображаемую мышь, затевают драку ______ гоняются друг за другом.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(7)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Мать лежит невдалеке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8)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______ лисёнок, разыгравшись, отбегает от норы далеко, мать поднимает голову,  пристально смотрит на него.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(9)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Обычно лисёнок не выдерживает этого взгляда _____ сразу останавливается, _____ она его окликнула.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справок: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но,  зато, или, и,  как, чтобы, когда, будто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SimSun"/>
      </a:majorFont>
      <a:minorFont>
        <a:latin typeface="Verdana"/>
        <a:ea typeface=""/>
        <a:cs typeface="SimSu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SimSun"/>
      </a:majorFont>
      <a:minorFont>
        <a:latin typeface="Verdana"/>
        <a:ea typeface=""/>
        <a:cs typeface="SimSu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SimSun"/>
      </a:majorFont>
      <a:minorFont>
        <a:latin typeface="Verdana"/>
        <a:ea typeface=""/>
        <a:cs typeface="SimSu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SimSun"/>
      </a:majorFont>
      <a:minorFont>
        <a:latin typeface="Verdana"/>
        <a:ea typeface=""/>
        <a:cs typeface="SimSu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SimSu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1152</Words>
  <Application>Microsoft Office PowerPoint</Application>
  <PresentationFormat>Экран (4:3)</PresentationFormat>
  <Paragraphs>131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Тема Office</vt:lpstr>
      <vt:lpstr>Тема Office</vt:lpstr>
      <vt:lpstr>Тема Office</vt:lpstr>
      <vt:lpstr>Тема Office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Iyatta</dc:creator>
  <cp:lastModifiedBy>Венера Узбековна</cp:lastModifiedBy>
  <cp:revision>112</cp:revision>
  <cp:lastPrinted>1601-01-01T00:00:00Z</cp:lastPrinted>
  <dcterms:created xsi:type="dcterms:W3CDTF">2012-08-14T20:46:42Z</dcterms:created>
  <dcterms:modified xsi:type="dcterms:W3CDTF">2014-05-15T14:24:16Z</dcterms:modified>
</cp:coreProperties>
</file>