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7" r:id="rId5"/>
    <p:sldId id="265" r:id="rId6"/>
    <p:sldId id="258" r:id="rId7"/>
    <p:sldId id="263" r:id="rId8"/>
    <p:sldId id="274" r:id="rId9"/>
    <p:sldId id="264" r:id="rId10"/>
    <p:sldId id="275" r:id="rId11"/>
    <p:sldId id="268" r:id="rId12"/>
    <p:sldId id="270" r:id="rId13"/>
    <p:sldId id="271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FFFFFF"/>
    <a:srgbClr val="FFCCFF"/>
    <a:srgbClr val="FFFFB9"/>
    <a:srgbClr val="FFFF99"/>
    <a:srgbClr val="00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4FAAD-EC33-4806-A0E6-2876682C37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A19C8-E6CF-4574-B7BF-A88EB73A0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26761-CBCC-4A6F-BA66-4C48CBB33B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3E982-E252-49E4-AD70-DEC806B35B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47C01-802D-40C1-B07B-051A93190A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D64E3-A915-43BC-B592-0D4AEE368C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436E5-E81C-4B96-AFEB-ED11A0930A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30481-5198-40C2-A4EC-6E1679A9DD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42EE1-E454-4512-BF46-D629396632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988CD-5CD2-4C08-B843-B858B194DE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2C0CE-3C49-491C-949C-D526AF400C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>
            <a:alpha val="12157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7F7847C-09E6-48E5-AA87-C5560ABB1B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>
            <a:alpha val="2509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032" y="836712"/>
            <a:ext cx="8856984" cy="2666727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4800" b="1" i="1" dirty="0" smtClean="0">
                <a:solidFill>
                  <a:srgbClr val="FF3300"/>
                </a:solidFill>
              </a:rPr>
              <a:t> </a:t>
            </a:r>
            <a:r>
              <a:rPr lang="ru-RU" sz="2400" b="1" dirty="0">
                <a:solidFill>
                  <a:srgbClr val="FF3300"/>
                </a:solidFill>
              </a:rPr>
              <a:t>УРОК ПО ИНФОРМАТИКЕ И ИКТ В 11 КЛАССЕ НА </a:t>
            </a:r>
            <a:r>
              <a:rPr lang="ru-RU" sz="2400" b="1" dirty="0" smtClean="0">
                <a:solidFill>
                  <a:srgbClr val="FF3300"/>
                </a:solidFill>
              </a:rPr>
              <a:t>ТЕМУ: </a:t>
            </a:r>
            <a:r>
              <a:rPr lang="ru-RU" sz="2400" b="1" dirty="0">
                <a:solidFill>
                  <a:srgbClr val="FF3300"/>
                </a:solidFill>
              </a:rPr>
              <a:t/>
            </a:r>
            <a:br>
              <a:rPr lang="ru-RU" sz="2400" b="1" dirty="0">
                <a:solidFill>
                  <a:srgbClr val="FF3300"/>
                </a:solidFill>
              </a:rPr>
            </a:br>
            <a:r>
              <a:rPr lang="ru-RU" sz="2800" b="1" dirty="0">
                <a:solidFill>
                  <a:srgbClr val="FF3300"/>
                </a:solidFill>
              </a:rPr>
              <a:t>«РЕШЕНИЕ ЗАДАЧ ПОВЫШЕННОГО </a:t>
            </a:r>
            <a:r>
              <a:rPr lang="ru-RU" sz="2800" b="1" dirty="0" smtClean="0">
                <a:solidFill>
                  <a:srgbClr val="FF3300"/>
                </a:solidFill>
              </a:rPr>
              <a:t/>
            </a:r>
            <a:br>
              <a:rPr lang="ru-RU" sz="2800" b="1" dirty="0" smtClean="0">
                <a:solidFill>
                  <a:srgbClr val="FF3300"/>
                </a:solidFill>
              </a:rPr>
            </a:br>
            <a:r>
              <a:rPr lang="ru-RU" sz="2800" b="1" dirty="0" smtClean="0">
                <a:solidFill>
                  <a:srgbClr val="FF3300"/>
                </a:solidFill>
              </a:rPr>
              <a:t>УРОВНЯ </a:t>
            </a:r>
            <a:r>
              <a:rPr lang="ru-RU" sz="2800" b="1" dirty="0">
                <a:solidFill>
                  <a:srgbClr val="FF3300"/>
                </a:solidFill>
              </a:rPr>
              <a:t>СЛОЖНОСТИ С1»</a:t>
            </a:r>
            <a:br>
              <a:rPr lang="ru-RU" sz="2800" b="1" dirty="0">
                <a:solidFill>
                  <a:srgbClr val="FF3300"/>
                </a:solidFill>
              </a:rPr>
            </a:br>
            <a:endParaRPr lang="ru-RU" sz="2800" b="1" dirty="0" smtClean="0">
              <a:solidFill>
                <a:srgbClr val="FF3300"/>
              </a:solidFill>
            </a:endParaRPr>
          </a:p>
        </p:txBody>
      </p:sp>
      <p:pic>
        <p:nvPicPr>
          <p:cNvPr id="4" name="Рисунок 3" descr="naukograd 201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60648"/>
            <a:ext cx="6115050" cy="31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lum bright="-2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743" y="5949280"/>
            <a:ext cx="6659563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002432" y="335699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Козлова Любовь Васильевна </a:t>
            </a:r>
          </a:p>
          <a:p>
            <a:r>
              <a:rPr lang="ru-RU" dirty="0"/>
              <a:t>учитель информатики и математики </a:t>
            </a:r>
          </a:p>
          <a:p>
            <a:r>
              <a:rPr lang="ru-RU" dirty="0"/>
              <a:t>Муниципальное бюджетное образовательное учреждение «</a:t>
            </a:r>
            <a:r>
              <a:rPr lang="ru-RU" dirty="0" err="1"/>
              <a:t>Новомитропольская</a:t>
            </a:r>
            <a:r>
              <a:rPr lang="ru-RU" dirty="0"/>
              <a:t> средняя общеобразовательная школа»</a:t>
            </a:r>
          </a:p>
          <a:p>
            <a:r>
              <a:rPr lang="ru-RU" dirty="0"/>
              <a:t>с. </a:t>
            </a:r>
            <a:r>
              <a:rPr lang="ru-RU" dirty="0" err="1"/>
              <a:t>Новомитрополька</a:t>
            </a:r>
            <a:r>
              <a:rPr lang="ru-RU" dirty="0"/>
              <a:t>, </a:t>
            </a:r>
            <a:r>
              <a:rPr lang="ru-RU" dirty="0" err="1"/>
              <a:t>Тюхтетский</a:t>
            </a:r>
            <a:r>
              <a:rPr lang="ru-RU" dirty="0"/>
              <a:t> район, Красноярский край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60350"/>
            <a:ext cx="8964612" cy="6408738"/>
          </a:xfrm>
        </p:spPr>
        <p:txBody>
          <a:bodyPr/>
          <a:lstStyle/>
          <a:p>
            <a:pPr marL="263525" indent="279400" eaLnBrk="1" hangingPunct="1">
              <a:buFontTx/>
              <a:buNone/>
            </a:pPr>
            <a:r>
              <a:rPr lang="ru-RU" sz="2000" b="1" dirty="0" smtClean="0">
                <a:solidFill>
                  <a:srgbClr val="FF3300"/>
                </a:solidFill>
              </a:rPr>
              <a:t>Задача 1.</a:t>
            </a:r>
            <a:r>
              <a:rPr lang="ru-RU" sz="1600" dirty="0" smtClean="0"/>
              <a:t>     Требовалось написать программу, при   выполнении которой с клавиатуры считываются  координаты    точки    на    плоскости  (</a:t>
            </a:r>
            <a:r>
              <a:rPr lang="ru-RU" sz="1600" i="1" dirty="0" err="1" smtClean="0"/>
              <a:t>x,y</a:t>
            </a:r>
            <a:r>
              <a:rPr lang="ru-RU" sz="1600" i="1" dirty="0" smtClean="0"/>
              <a:t> </a:t>
            </a:r>
            <a:r>
              <a:rPr lang="ru-RU" sz="1600" dirty="0" smtClean="0"/>
              <a:t>–действительные числа) и     определяется      принадлежность этой точки заданной   закрашенной области (включая границы).   Область ограничена гиперболой </a:t>
            </a:r>
            <a:r>
              <a:rPr lang="ru-RU" sz="1600" i="1" dirty="0" err="1" smtClean="0"/>
              <a:t>xy</a:t>
            </a:r>
            <a:r>
              <a:rPr lang="ru-RU" sz="1600" i="1" dirty="0" smtClean="0"/>
              <a:t> </a:t>
            </a:r>
            <a:r>
              <a:rPr lang="ru-RU" sz="1600" dirty="0" smtClean="0"/>
              <a:t>= 1 и   прямыми </a:t>
            </a:r>
            <a:r>
              <a:rPr lang="ru-RU" sz="1600" i="1" dirty="0" err="1" smtClean="0"/>
              <a:t>x</a:t>
            </a:r>
            <a:r>
              <a:rPr lang="ru-RU" sz="1600" i="1" dirty="0" smtClean="0"/>
              <a:t> </a:t>
            </a:r>
            <a:r>
              <a:rPr lang="ru-RU" sz="1600" dirty="0" smtClean="0"/>
              <a:t>= 2 и </a:t>
            </a:r>
            <a:r>
              <a:rPr lang="ru-RU" sz="1600" i="1" dirty="0" err="1" smtClean="0"/>
              <a:t>y</a:t>
            </a:r>
            <a:r>
              <a:rPr lang="ru-RU" sz="1600" i="1" dirty="0" smtClean="0"/>
              <a:t> </a:t>
            </a:r>
            <a:r>
              <a:rPr lang="ru-RU" sz="1600" dirty="0" smtClean="0"/>
              <a:t>= 2. Программист торопился и   написал программу неправильно.</a:t>
            </a:r>
          </a:p>
          <a:p>
            <a:pPr marL="263525" indent="279400" eaLnBrk="1" hangingPunct="1">
              <a:buFontTx/>
              <a:buNone/>
            </a:pPr>
            <a:r>
              <a:rPr lang="en-US" sz="1600" dirty="0" smtClean="0"/>
              <a:t>Program C1;</a:t>
            </a:r>
            <a:r>
              <a:rPr lang="ru-RU" sz="1600" dirty="0" smtClean="0"/>
              <a:t>        </a:t>
            </a:r>
          </a:p>
          <a:p>
            <a:pPr marL="263525" indent="279400" eaLnBrk="1" hangingPunct="1">
              <a:buFontTx/>
              <a:buNone/>
            </a:pPr>
            <a:r>
              <a:rPr lang="ru-RU" sz="1600" dirty="0" err="1" smtClean="0"/>
              <a:t>var</a:t>
            </a:r>
            <a:r>
              <a:rPr lang="ru-RU" sz="1600" dirty="0" smtClean="0"/>
              <a:t> </a:t>
            </a:r>
            <a:r>
              <a:rPr lang="ru-RU" sz="1600" dirty="0" err="1" smtClean="0"/>
              <a:t>x,y</a:t>
            </a:r>
            <a:r>
              <a:rPr lang="ru-RU" sz="1600" dirty="0" smtClean="0"/>
              <a:t>: </a:t>
            </a:r>
            <a:r>
              <a:rPr lang="ru-RU" sz="1600" dirty="0" err="1" smtClean="0"/>
              <a:t>real</a:t>
            </a:r>
            <a:r>
              <a:rPr lang="ru-RU" sz="1600" dirty="0" smtClean="0"/>
              <a:t>;</a:t>
            </a:r>
          </a:p>
          <a:p>
            <a:pPr marL="263525" indent="279400" eaLnBrk="1" hangingPunct="1">
              <a:buFontTx/>
              <a:buNone/>
            </a:pPr>
            <a:r>
              <a:rPr lang="ru-RU" sz="1600" dirty="0" smtClean="0"/>
              <a:t>        </a:t>
            </a:r>
            <a:r>
              <a:rPr lang="ru-RU" sz="1600" dirty="0" err="1" smtClean="0"/>
              <a:t>begin</a:t>
            </a:r>
            <a:endParaRPr lang="ru-RU" sz="1600" dirty="0" smtClean="0"/>
          </a:p>
          <a:p>
            <a:pPr marL="263525" indent="279400" eaLnBrk="1" hangingPunct="1">
              <a:buFontTx/>
              <a:buNone/>
            </a:pPr>
            <a:r>
              <a:rPr lang="ru-RU" sz="1600" dirty="0" smtClean="0"/>
              <a:t>          </a:t>
            </a:r>
            <a:r>
              <a:rPr lang="ru-RU" sz="1600" dirty="0" err="1" smtClean="0"/>
              <a:t>readln</a:t>
            </a:r>
            <a:r>
              <a:rPr lang="ru-RU" sz="1600" dirty="0" smtClean="0"/>
              <a:t>(</a:t>
            </a:r>
            <a:r>
              <a:rPr lang="ru-RU" sz="1600" dirty="0" err="1" smtClean="0"/>
              <a:t>x,у</a:t>
            </a:r>
            <a:r>
              <a:rPr lang="ru-RU" sz="1600" dirty="0" smtClean="0"/>
              <a:t>);</a:t>
            </a:r>
          </a:p>
          <a:p>
            <a:pPr>
              <a:buNone/>
            </a:pPr>
            <a:r>
              <a:rPr lang="ru-RU" sz="1600" dirty="0" smtClean="0"/>
              <a:t>	              </a:t>
            </a:r>
            <a:r>
              <a:rPr lang="en-US" sz="1600" dirty="0" smtClean="0"/>
              <a:t>if y&lt;=x*x then 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	</a:t>
            </a:r>
            <a:r>
              <a:rPr lang="en-US" sz="1600" dirty="0" smtClean="0"/>
              <a:t>                 if x&lt;=1.5 then 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	</a:t>
            </a:r>
            <a:r>
              <a:rPr lang="en-US" sz="1600" dirty="0" smtClean="0"/>
              <a:t>                     if y&gt;=0 then </a:t>
            </a:r>
            <a:endParaRPr lang="ru-RU" sz="1600" dirty="0" smtClean="0"/>
          </a:p>
          <a:p>
            <a:pPr marL="263525" indent="279400" eaLnBrk="1" hangingPunct="1">
              <a:buFontTx/>
              <a:buNone/>
            </a:pPr>
            <a:r>
              <a:rPr lang="ru-RU" sz="1600" dirty="0" smtClean="0"/>
              <a:t>                      </a:t>
            </a:r>
            <a:r>
              <a:rPr lang="ru-RU" sz="1600" dirty="0" err="1" smtClean="0"/>
              <a:t>write</a:t>
            </a:r>
            <a:r>
              <a:rPr lang="ru-RU" sz="1600" dirty="0" smtClean="0"/>
              <a:t>('принадлежит')</a:t>
            </a:r>
          </a:p>
          <a:p>
            <a:pPr marL="263525" indent="279400" eaLnBrk="1" hangingPunct="1">
              <a:buFontTx/>
              <a:buNone/>
            </a:pPr>
            <a:r>
              <a:rPr lang="ru-RU" sz="1600" dirty="0" smtClean="0"/>
              <a:t>              </a:t>
            </a:r>
            <a:r>
              <a:rPr lang="ru-RU" sz="1600" dirty="0" err="1" smtClean="0"/>
              <a:t>else</a:t>
            </a:r>
            <a:endParaRPr lang="ru-RU" sz="1600" dirty="0" smtClean="0"/>
          </a:p>
          <a:p>
            <a:pPr marL="263525" indent="279400" eaLnBrk="1" hangingPunct="1">
              <a:buFontTx/>
              <a:buNone/>
            </a:pPr>
            <a:r>
              <a:rPr lang="ru-RU" sz="1600" dirty="0" smtClean="0"/>
              <a:t>                  </a:t>
            </a:r>
            <a:r>
              <a:rPr lang="ru-RU" sz="1600" dirty="0" err="1" smtClean="0"/>
              <a:t>write</a:t>
            </a:r>
            <a:r>
              <a:rPr lang="ru-RU" sz="1600" dirty="0" smtClean="0"/>
              <a:t>('не принадлежит')</a:t>
            </a:r>
          </a:p>
          <a:p>
            <a:pPr marL="263525" indent="279400" eaLnBrk="1" hangingPunct="1">
              <a:buFontTx/>
              <a:buNone/>
            </a:pPr>
            <a:r>
              <a:rPr lang="ru-RU" sz="1600" dirty="0" smtClean="0"/>
              <a:t>          </a:t>
            </a:r>
            <a:r>
              <a:rPr lang="ru-RU" sz="1600" dirty="0" err="1" smtClean="0"/>
              <a:t>end</a:t>
            </a:r>
            <a:r>
              <a:rPr lang="ru-RU" sz="1600" dirty="0" smtClean="0"/>
              <a:t>.</a:t>
            </a:r>
          </a:p>
          <a:p>
            <a:pPr marL="263525" indent="279400" eaLnBrk="1" hangingPunct="1">
              <a:buFontTx/>
              <a:buNone/>
            </a:pPr>
            <a:r>
              <a:rPr lang="ru-RU" sz="1600" dirty="0" smtClean="0"/>
              <a:t>                Последовательно выполните следующее:</a:t>
            </a:r>
          </a:p>
          <a:p>
            <a:pPr marL="263525" indent="279400" eaLnBrk="1" hangingPunct="1">
              <a:buFontTx/>
              <a:buAutoNum type="arabicPeriod"/>
            </a:pPr>
            <a:r>
              <a:rPr lang="ru-RU" sz="1600" dirty="0" smtClean="0"/>
              <a:t>Приведите пример таких чисел </a:t>
            </a:r>
            <a:r>
              <a:rPr lang="ru-RU" sz="1600" i="1" dirty="0" err="1" smtClean="0"/>
              <a:t>x</a:t>
            </a:r>
            <a:r>
              <a:rPr lang="ru-RU" sz="1600" dirty="0" smtClean="0"/>
              <a:t>, </a:t>
            </a:r>
            <a:r>
              <a:rPr lang="ru-RU" sz="1600" i="1" dirty="0" err="1" smtClean="0"/>
              <a:t>y</a:t>
            </a:r>
            <a:r>
              <a:rPr lang="ru-RU" sz="1600" dirty="0" smtClean="0"/>
              <a:t>, при которых программа   неверно     решает поставленную задачу.</a:t>
            </a:r>
          </a:p>
          <a:p>
            <a:pPr marL="263525" indent="279400" eaLnBrk="1" hangingPunct="1">
              <a:buFontTx/>
              <a:buAutoNum type="arabicPeriod"/>
            </a:pPr>
            <a:r>
              <a:rPr lang="ru-RU" sz="1600" dirty="0" smtClean="0"/>
              <a:t>Укажите, как нужно доработать программу, чтобы не было случаев ее неправильной работы. (Это можно сделать несколькими способами,   достаточно указать любой способ доработки исходной программы).</a:t>
            </a:r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2132856"/>
            <a:ext cx="2790825" cy="22955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238" y="188913"/>
            <a:ext cx="8640762" cy="6119812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2800" b="1" i="1" dirty="0" smtClean="0">
                <a:solidFill>
                  <a:srgbClr val="FF3300"/>
                </a:solidFill>
              </a:rPr>
              <a:t>Решение</a:t>
            </a:r>
            <a:r>
              <a:rPr lang="en-US" sz="2800" b="1" i="1" dirty="0" smtClean="0">
                <a:solidFill>
                  <a:srgbClr val="FF3300"/>
                </a:solidFill>
              </a:rPr>
              <a:t>:</a:t>
            </a:r>
            <a:endParaRPr lang="ru-RU" sz="2800" b="1" i="1" dirty="0" smtClean="0">
              <a:solidFill>
                <a:srgbClr val="FF33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ru-RU" sz="2400" dirty="0" smtClean="0"/>
              <a:t>x=-2, y=2 (Любая пара (</a:t>
            </a:r>
            <a:r>
              <a:rPr lang="ru-RU" sz="2400" dirty="0" err="1" smtClean="0"/>
              <a:t>x,y</a:t>
            </a:r>
            <a:r>
              <a:rPr lang="ru-RU" sz="2400" dirty="0" smtClean="0"/>
              <a:t>), для которой выполняется: </a:t>
            </a:r>
            <a:r>
              <a:rPr lang="ru-RU" sz="2400" dirty="0" err="1" smtClean="0"/>
              <a:t>x</a:t>
            </a:r>
            <a:r>
              <a:rPr lang="ru-RU" sz="2400" dirty="0" smtClean="0"/>
              <a:t>&lt;0 и </a:t>
            </a:r>
            <a:r>
              <a:rPr lang="ru-RU" sz="2400" dirty="0" err="1" smtClean="0"/>
              <a:t>y</a:t>
            </a:r>
            <a:r>
              <a:rPr lang="ru-RU" sz="2400" dirty="0" smtClean="0"/>
              <a:t>&gt;</a:t>
            </a:r>
            <a:r>
              <a:rPr lang="ru-RU" sz="2400" dirty="0" err="1" smtClean="0"/>
              <a:t>x</a:t>
            </a:r>
            <a:r>
              <a:rPr lang="ru-RU" sz="2400" dirty="0" smtClean="0"/>
              <a:t>*</a:t>
            </a:r>
            <a:r>
              <a:rPr lang="ru-RU" sz="2400" dirty="0" err="1" smtClean="0"/>
              <a:t>x</a:t>
            </a:r>
            <a:r>
              <a:rPr lang="ru-RU" sz="2400" dirty="0" smtClean="0"/>
              <a:t> </a:t>
            </a:r>
            <a:r>
              <a:rPr lang="ru-RU" sz="2400" dirty="0" err="1" smtClean="0"/>
              <a:t>и</a:t>
            </a:r>
            <a:r>
              <a:rPr lang="ru-RU" sz="2400" dirty="0" smtClean="0"/>
              <a:t> </a:t>
            </a:r>
            <a:r>
              <a:rPr lang="ru-RU" sz="2400" dirty="0" err="1" smtClean="0"/>
              <a:t>y</a:t>
            </a:r>
            <a:r>
              <a:rPr lang="ru-RU" sz="2400" dirty="0" smtClean="0"/>
              <a:t>&gt;0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endParaRPr lang="ru-RU" sz="2400" dirty="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2) Возможная доработка 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2400" dirty="0" err="1" smtClean="0"/>
              <a:t>var</a:t>
            </a:r>
            <a:r>
              <a:rPr lang="ru-RU" sz="2400" dirty="0" smtClean="0"/>
              <a:t> </a:t>
            </a:r>
            <a:r>
              <a:rPr lang="ru-RU" sz="2400" dirty="0" err="1" smtClean="0"/>
              <a:t>x,y</a:t>
            </a:r>
            <a:r>
              <a:rPr lang="ru-RU" sz="2400" dirty="0" smtClean="0"/>
              <a:t>: </a:t>
            </a:r>
            <a:r>
              <a:rPr lang="ru-RU" sz="2400" dirty="0" err="1" smtClean="0"/>
              <a:t>real</a:t>
            </a:r>
            <a:r>
              <a:rPr lang="ru-RU" sz="2400" dirty="0" smtClean="0"/>
              <a:t>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   </a:t>
            </a:r>
            <a:r>
              <a:rPr lang="ru-RU" sz="2400" dirty="0" err="1" smtClean="0"/>
              <a:t>begin</a:t>
            </a:r>
            <a:endParaRPr lang="ru-RU" sz="2400" dirty="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readln</a:t>
            </a:r>
            <a:r>
              <a:rPr lang="ru-RU" sz="2400" dirty="0" smtClean="0"/>
              <a:t>(</a:t>
            </a:r>
            <a:r>
              <a:rPr lang="ru-RU" sz="2400" dirty="0" err="1" smtClean="0"/>
              <a:t>x,у</a:t>
            </a:r>
            <a:r>
              <a:rPr lang="ru-RU" sz="2400" dirty="0" smtClean="0"/>
              <a:t>);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        </a:t>
            </a:r>
            <a:r>
              <a:rPr lang="ru-RU" sz="2400" dirty="0" err="1" smtClean="0">
                <a:solidFill>
                  <a:srgbClr val="FF3300"/>
                </a:solidFill>
              </a:rPr>
              <a:t>if</a:t>
            </a:r>
            <a:r>
              <a:rPr lang="ru-RU" sz="2400" dirty="0" smtClean="0">
                <a:solidFill>
                  <a:srgbClr val="FF3300"/>
                </a:solidFill>
              </a:rPr>
              <a:t> (</a:t>
            </a:r>
            <a:r>
              <a:rPr lang="ru-RU" sz="2400" dirty="0" err="1" smtClean="0">
                <a:solidFill>
                  <a:srgbClr val="FF3300"/>
                </a:solidFill>
              </a:rPr>
              <a:t>y</a:t>
            </a:r>
            <a:r>
              <a:rPr lang="ru-RU" sz="2400" dirty="0" smtClean="0">
                <a:solidFill>
                  <a:srgbClr val="FF3300"/>
                </a:solidFill>
              </a:rPr>
              <a:t>&lt;</a:t>
            </a:r>
            <a:r>
              <a:rPr lang="ru-RU" sz="2400" dirty="0" err="1" smtClean="0">
                <a:solidFill>
                  <a:srgbClr val="FF3300"/>
                </a:solidFill>
              </a:rPr>
              <a:t>=x</a:t>
            </a:r>
            <a:r>
              <a:rPr lang="ru-RU" sz="2400" dirty="0" smtClean="0">
                <a:solidFill>
                  <a:srgbClr val="FF3300"/>
                </a:solidFill>
              </a:rPr>
              <a:t>*</a:t>
            </a:r>
            <a:r>
              <a:rPr lang="ru-RU" sz="2400" dirty="0" err="1" smtClean="0">
                <a:solidFill>
                  <a:srgbClr val="FF3300"/>
                </a:solidFill>
              </a:rPr>
              <a:t>x</a:t>
            </a:r>
            <a:r>
              <a:rPr lang="ru-RU" sz="2400" dirty="0" smtClean="0">
                <a:solidFill>
                  <a:srgbClr val="FF3300"/>
                </a:solidFill>
              </a:rPr>
              <a:t>) </a:t>
            </a:r>
            <a:r>
              <a:rPr lang="ru-RU" sz="2400" dirty="0" err="1" smtClean="0">
                <a:solidFill>
                  <a:srgbClr val="FF3300"/>
                </a:solidFill>
              </a:rPr>
              <a:t>and</a:t>
            </a:r>
            <a:r>
              <a:rPr lang="ru-RU" sz="2400" dirty="0" smtClean="0">
                <a:solidFill>
                  <a:srgbClr val="FF3300"/>
                </a:solidFill>
              </a:rPr>
              <a:t> (</a:t>
            </a:r>
            <a:r>
              <a:rPr lang="ru-RU" sz="2400" dirty="0" err="1" smtClean="0">
                <a:solidFill>
                  <a:srgbClr val="FF3300"/>
                </a:solidFill>
              </a:rPr>
              <a:t>x</a:t>
            </a:r>
            <a:r>
              <a:rPr lang="ru-RU" sz="2400" dirty="0" smtClean="0">
                <a:solidFill>
                  <a:srgbClr val="FF3300"/>
                </a:solidFill>
              </a:rPr>
              <a:t>&gt;=0) </a:t>
            </a:r>
            <a:r>
              <a:rPr lang="ru-RU" sz="2400" dirty="0" err="1" smtClean="0">
                <a:solidFill>
                  <a:srgbClr val="FF3300"/>
                </a:solidFill>
              </a:rPr>
              <a:t>and</a:t>
            </a:r>
            <a:r>
              <a:rPr lang="ru-RU" sz="2400" dirty="0" smtClean="0">
                <a:solidFill>
                  <a:srgbClr val="FF3300"/>
                </a:solidFill>
              </a:rPr>
              <a:t> (</a:t>
            </a:r>
            <a:r>
              <a:rPr lang="ru-RU" sz="2400" dirty="0" err="1" smtClean="0">
                <a:solidFill>
                  <a:srgbClr val="FF3300"/>
                </a:solidFill>
              </a:rPr>
              <a:t>x</a:t>
            </a:r>
            <a:r>
              <a:rPr lang="ru-RU" sz="2400" dirty="0" smtClean="0">
                <a:solidFill>
                  <a:srgbClr val="FF3300"/>
                </a:solidFill>
              </a:rPr>
              <a:t>&lt;=1.5) </a:t>
            </a:r>
            <a:r>
              <a:rPr lang="ru-RU" sz="2400" dirty="0" err="1" smtClean="0">
                <a:solidFill>
                  <a:srgbClr val="FF3300"/>
                </a:solidFill>
              </a:rPr>
              <a:t>and</a:t>
            </a:r>
            <a:r>
              <a:rPr lang="ru-RU" sz="2400" dirty="0" smtClean="0">
                <a:solidFill>
                  <a:srgbClr val="FF3300"/>
                </a:solidFill>
              </a:rPr>
              <a:t> (</a:t>
            </a:r>
            <a:r>
              <a:rPr lang="ru-RU" sz="2400" dirty="0" err="1" smtClean="0">
                <a:solidFill>
                  <a:srgbClr val="FF3300"/>
                </a:solidFill>
              </a:rPr>
              <a:t>y</a:t>
            </a:r>
            <a:r>
              <a:rPr lang="ru-RU" sz="2400" dirty="0" smtClean="0">
                <a:solidFill>
                  <a:srgbClr val="FF3300"/>
                </a:solidFill>
              </a:rPr>
              <a:t>&gt;=0)</a:t>
            </a:r>
            <a:endParaRPr lang="ru-RU" sz="2400" dirty="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 </a:t>
            </a:r>
            <a:r>
              <a:rPr lang="en-US" sz="2400" dirty="0" smtClean="0"/>
              <a:t>        </a:t>
            </a:r>
            <a:r>
              <a:rPr lang="ru-RU" sz="2400" dirty="0" smtClean="0"/>
              <a:t> </a:t>
            </a:r>
            <a:r>
              <a:rPr lang="ru-RU" sz="2400" dirty="0" err="1" smtClean="0"/>
              <a:t>then</a:t>
            </a:r>
            <a:endParaRPr lang="ru-RU" sz="2400" dirty="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   </a:t>
            </a:r>
            <a:r>
              <a:rPr lang="en-US" sz="2400" dirty="0" smtClean="0"/>
              <a:t>         </a:t>
            </a:r>
            <a:r>
              <a:rPr lang="ru-RU" sz="2400" dirty="0" smtClean="0"/>
              <a:t> </a:t>
            </a:r>
            <a:r>
              <a:rPr lang="ru-RU" sz="2400" dirty="0" err="1" smtClean="0"/>
              <a:t>write</a:t>
            </a:r>
            <a:r>
              <a:rPr lang="ru-RU" sz="2400" dirty="0" smtClean="0"/>
              <a:t>('принадлежит') </a:t>
            </a:r>
            <a:endParaRPr lang="en-US" sz="2400" dirty="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          </a:t>
            </a:r>
            <a:r>
              <a:rPr lang="ru-RU" sz="2400" dirty="0" err="1" smtClean="0"/>
              <a:t>else</a:t>
            </a:r>
            <a:endParaRPr lang="ru-RU" sz="2400" dirty="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    </a:t>
            </a:r>
            <a:r>
              <a:rPr lang="en-US" sz="2400" dirty="0" smtClean="0"/>
              <a:t>        </a:t>
            </a:r>
            <a:r>
              <a:rPr lang="ru-RU" sz="2400" dirty="0" err="1" smtClean="0"/>
              <a:t>write</a:t>
            </a:r>
            <a:r>
              <a:rPr lang="ru-RU" sz="2400" dirty="0" smtClean="0"/>
              <a:t>('не принадлежит')</a:t>
            </a:r>
            <a:endParaRPr lang="en-US" sz="2400" dirty="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   end.</a:t>
            </a:r>
            <a:endParaRPr lang="ru-RU" sz="2400" dirty="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ru-RU" sz="2400" dirty="0" smtClean="0"/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4077072"/>
            <a:ext cx="2790825" cy="22955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60483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i="1" dirty="0" smtClean="0">
                <a:solidFill>
                  <a:srgbClr val="FF3300"/>
                </a:solidFill>
              </a:rPr>
              <a:t> </a:t>
            </a:r>
            <a:r>
              <a:rPr lang="ru-RU" sz="2800" b="1" i="1" dirty="0" smtClean="0">
                <a:solidFill>
                  <a:srgbClr val="FF3300"/>
                </a:solidFill>
              </a:rPr>
              <a:t>Задача 2.</a:t>
            </a:r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9700" y="1052513"/>
            <a:ext cx="2924175" cy="256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684213" y="1196975"/>
            <a:ext cx="45720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 err="1"/>
              <a:t>var</a:t>
            </a:r>
            <a:r>
              <a:rPr lang="ru-RU" b="1" dirty="0"/>
              <a:t> </a:t>
            </a:r>
            <a:r>
              <a:rPr lang="ru-RU" b="1" dirty="0" err="1"/>
              <a:t>x,y</a:t>
            </a:r>
            <a:r>
              <a:rPr lang="ru-RU" b="1" dirty="0"/>
              <a:t>: </a:t>
            </a:r>
            <a:r>
              <a:rPr lang="ru-RU" b="1" dirty="0" err="1"/>
              <a:t>real</a:t>
            </a:r>
            <a:r>
              <a:rPr lang="ru-RU" b="1" dirty="0"/>
              <a:t>;</a:t>
            </a:r>
          </a:p>
          <a:p>
            <a:r>
              <a:rPr lang="ru-RU" b="1" dirty="0" err="1"/>
              <a:t>begin</a:t>
            </a:r>
            <a:endParaRPr lang="ru-RU" b="1" dirty="0"/>
          </a:p>
          <a:p>
            <a:r>
              <a:rPr lang="ru-RU" b="1" dirty="0" err="1"/>
              <a:t>readln</a:t>
            </a:r>
            <a:r>
              <a:rPr lang="ru-RU" b="1" dirty="0"/>
              <a:t>(</a:t>
            </a:r>
            <a:r>
              <a:rPr lang="ru-RU" b="1" dirty="0" err="1"/>
              <a:t>x,у</a:t>
            </a:r>
            <a:r>
              <a:rPr lang="ru-RU" b="1" dirty="0"/>
              <a:t>);</a:t>
            </a:r>
          </a:p>
          <a:p>
            <a:r>
              <a:rPr lang="ru-RU" b="1" dirty="0" err="1"/>
              <a:t>if</a:t>
            </a:r>
            <a:r>
              <a:rPr lang="ru-RU" b="1" dirty="0"/>
              <a:t> </a:t>
            </a:r>
            <a:r>
              <a:rPr lang="ru-RU" b="1" dirty="0" err="1"/>
              <a:t>x</a:t>
            </a:r>
            <a:r>
              <a:rPr lang="ru-RU" b="1" dirty="0"/>
              <a:t>*</a:t>
            </a:r>
            <a:r>
              <a:rPr lang="ru-RU" b="1" dirty="0" err="1"/>
              <a:t>y</a:t>
            </a:r>
            <a:r>
              <a:rPr lang="ru-RU" b="1" dirty="0"/>
              <a:t>&lt;=-1 </a:t>
            </a:r>
            <a:r>
              <a:rPr lang="ru-RU" b="1" dirty="0" err="1"/>
              <a:t>then</a:t>
            </a:r>
            <a:endParaRPr lang="ru-RU" b="1" dirty="0"/>
          </a:p>
          <a:p>
            <a:r>
              <a:rPr lang="ru-RU" b="1" dirty="0" err="1"/>
              <a:t>if</a:t>
            </a:r>
            <a:r>
              <a:rPr lang="ru-RU" b="1" dirty="0"/>
              <a:t> </a:t>
            </a:r>
            <a:r>
              <a:rPr lang="ru-RU" b="1" dirty="0" err="1"/>
              <a:t>x</a:t>
            </a:r>
            <a:r>
              <a:rPr lang="ru-RU" b="1" dirty="0"/>
              <a:t>&lt;=2 </a:t>
            </a:r>
            <a:r>
              <a:rPr lang="ru-RU" b="1" dirty="0" err="1"/>
              <a:t>then</a:t>
            </a:r>
            <a:endParaRPr lang="ru-RU" b="1" dirty="0"/>
          </a:p>
          <a:p>
            <a:r>
              <a:rPr lang="ru-RU" b="1" dirty="0" err="1"/>
              <a:t>if</a:t>
            </a:r>
            <a:r>
              <a:rPr lang="ru-RU" b="1" dirty="0"/>
              <a:t> </a:t>
            </a:r>
            <a:r>
              <a:rPr lang="ru-RU" b="1" dirty="0" err="1"/>
              <a:t>y</a:t>
            </a:r>
            <a:r>
              <a:rPr lang="ru-RU" b="1" dirty="0"/>
              <a:t>&gt;=-2 </a:t>
            </a:r>
            <a:r>
              <a:rPr lang="ru-RU" b="1" dirty="0" err="1"/>
              <a:t>then</a:t>
            </a:r>
            <a:endParaRPr lang="ru-RU" b="1" dirty="0"/>
          </a:p>
          <a:p>
            <a:r>
              <a:rPr lang="ru-RU" b="1" dirty="0" err="1"/>
              <a:t>write</a:t>
            </a:r>
            <a:r>
              <a:rPr lang="ru-RU" b="1" dirty="0"/>
              <a:t>('принадлежит')</a:t>
            </a:r>
          </a:p>
          <a:p>
            <a:r>
              <a:rPr lang="ru-RU" b="1" dirty="0" err="1"/>
              <a:t>else</a:t>
            </a:r>
            <a:endParaRPr lang="ru-RU" b="1" dirty="0"/>
          </a:p>
          <a:p>
            <a:r>
              <a:rPr lang="ru-RU" b="1" dirty="0" err="1"/>
              <a:t>write</a:t>
            </a:r>
            <a:r>
              <a:rPr lang="ru-RU" b="1" dirty="0"/>
              <a:t>('не принадлежит')</a:t>
            </a:r>
          </a:p>
          <a:p>
            <a:r>
              <a:rPr lang="ru-RU" b="1" dirty="0" err="1"/>
              <a:t>end</a:t>
            </a:r>
            <a:r>
              <a:rPr lang="ru-RU" b="1" dirty="0"/>
              <a:t>.</a:t>
            </a:r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539750" y="4508500"/>
            <a:ext cx="82804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Последовательно выполните следующее:</a:t>
            </a:r>
          </a:p>
          <a:p>
            <a:r>
              <a:rPr lang="ru-RU" dirty="0"/>
              <a:t>1) Приведите пример таких чисел </a:t>
            </a:r>
            <a:r>
              <a:rPr lang="ru-RU" i="1" dirty="0" err="1"/>
              <a:t>x</a:t>
            </a:r>
            <a:r>
              <a:rPr lang="ru-RU" i="1" dirty="0"/>
              <a:t>, </a:t>
            </a:r>
            <a:r>
              <a:rPr lang="ru-RU" i="1" dirty="0" err="1"/>
              <a:t>y</a:t>
            </a:r>
            <a:r>
              <a:rPr lang="ru-RU" i="1" dirty="0"/>
              <a:t>, </a:t>
            </a:r>
            <a:r>
              <a:rPr lang="ru-RU" dirty="0"/>
              <a:t>при которых программа неверно</a:t>
            </a:r>
          </a:p>
          <a:p>
            <a:r>
              <a:rPr lang="ru-RU" dirty="0"/>
              <a:t>решает поставленную задачу.</a:t>
            </a:r>
          </a:p>
          <a:p>
            <a:r>
              <a:rPr lang="ru-RU" dirty="0"/>
              <a:t>2) Укажите, как нужно доработать программу, чтобы не было случаев ее</a:t>
            </a:r>
          </a:p>
          <a:p>
            <a:r>
              <a:rPr lang="ru-RU" dirty="0"/>
              <a:t>неправильной работы. (Это можно сделать несколькими способами,</a:t>
            </a:r>
          </a:p>
          <a:p>
            <a:r>
              <a:rPr lang="ru-RU" dirty="0"/>
              <a:t>достаточно указать любой способ доработки исходной программы).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8913"/>
            <a:ext cx="8229600" cy="60483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i="1" dirty="0" smtClean="0">
                <a:solidFill>
                  <a:srgbClr val="FF3300"/>
                </a:solidFill>
              </a:rPr>
              <a:t> </a:t>
            </a:r>
            <a:r>
              <a:rPr lang="ru-RU" sz="2800" b="1" i="1" dirty="0" smtClean="0">
                <a:solidFill>
                  <a:srgbClr val="FF3300"/>
                </a:solidFill>
              </a:rPr>
              <a:t>Решение</a:t>
            </a:r>
            <a:r>
              <a:rPr lang="en-US" sz="2800" b="1" i="1" dirty="0" smtClean="0">
                <a:solidFill>
                  <a:srgbClr val="FF3300"/>
                </a:solidFill>
              </a:rPr>
              <a:t>:</a:t>
            </a:r>
            <a:endParaRPr lang="ru-RU" sz="2800" b="1" i="1" dirty="0" smtClean="0">
              <a:solidFill>
                <a:srgbClr val="FF3300"/>
              </a:solidFill>
            </a:endParaRP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1773238"/>
            <a:ext cx="2924175" cy="256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395288" y="923925"/>
            <a:ext cx="8280400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arenR"/>
            </a:pPr>
            <a:r>
              <a:rPr lang="ru-RU" sz="2400" dirty="0"/>
              <a:t>x=0, y=0</a:t>
            </a:r>
            <a:endParaRPr lang="en-US" sz="2400" dirty="0"/>
          </a:p>
          <a:p>
            <a:pPr marL="342900" indent="-342900"/>
            <a:r>
              <a:rPr lang="en-US" sz="2400" dirty="0"/>
              <a:t>  </a:t>
            </a:r>
            <a:r>
              <a:rPr lang="ru-RU" sz="2400" dirty="0"/>
              <a:t> (Любая пара (</a:t>
            </a:r>
            <a:r>
              <a:rPr lang="ru-RU" sz="2400" dirty="0" err="1"/>
              <a:t>x,y</a:t>
            </a:r>
            <a:r>
              <a:rPr lang="ru-RU" sz="2400" dirty="0"/>
              <a:t>), для которой выполняется: </a:t>
            </a:r>
            <a:r>
              <a:rPr lang="ru-RU" sz="2400" dirty="0" err="1"/>
              <a:t>xy</a:t>
            </a:r>
            <a:r>
              <a:rPr lang="ru-RU" sz="2400" dirty="0"/>
              <a:t>&gt;-1 или</a:t>
            </a:r>
            <a:r>
              <a:rPr lang="en-US" sz="2400" dirty="0"/>
              <a:t>    </a:t>
            </a:r>
            <a:r>
              <a:rPr lang="ru-RU" sz="2400" dirty="0" err="1"/>
              <a:t>x</a:t>
            </a:r>
            <a:r>
              <a:rPr lang="ru-RU" sz="2400" dirty="0"/>
              <a:t>&gt;2 или (xy≤-1 и </a:t>
            </a:r>
            <a:r>
              <a:rPr lang="ru-RU" sz="2400" dirty="0" err="1"/>
              <a:t>x</a:t>
            </a:r>
            <a:r>
              <a:rPr lang="ru-RU" sz="2400" dirty="0"/>
              <a:t>&lt;0 и </a:t>
            </a:r>
            <a:r>
              <a:rPr lang="ru-RU" sz="2400" dirty="0" err="1"/>
              <a:t>y</a:t>
            </a:r>
            <a:r>
              <a:rPr lang="ru-RU" sz="2400" dirty="0"/>
              <a:t>&gt;0)</a:t>
            </a:r>
          </a:p>
          <a:p>
            <a:pPr marL="342900" indent="-342900"/>
            <a:endParaRPr lang="en-US" sz="2400" dirty="0"/>
          </a:p>
          <a:p>
            <a:pPr marL="342900" indent="-342900"/>
            <a:endParaRPr lang="ru-RU" sz="2400" dirty="0"/>
          </a:p>
          <a:p>
            <a:pPr marL="342900" indent="-342900"/>
            <a:r>
              <a:rPr lang="ru-RU" sz="2400" dirty="0"/>
              <a:t>2) Возможная доработка :</a:t>
            </a:r>
          </a:p>
          <a:p>
            <a:pPr marL="342900" indent="-342900"/>
            <a:r>
              <a:rPr lang="ru-RU" sz="2400" dirty="0" err="1"/>
              <a:t>var</a:t>
            </a:r>
            <a:r>
              <a:rPr lang="ru-RU" sz="2400" dirty="0"/>
              <a:t> </a:t>
            </a:r>
            <a:r>
              <a:rPr lang="ru-RU" sz="2400" dirty="0" err="1"/>
              <a:t>x,y</a:t>
            </a:r>
            <a:r>
              <a:rPr lang="ru-RU" sz="2400" dirty="0"/>
              <a:t>: </a:t>
            </a:r>
            <a:r>
              <a:rPr lang="ru-RU" sz="2400" dirty="0" err="1"/>
              <a:t>real</a:t>
            </a:r>
            <a:r>
              <a:rPr lang="ru-RU" sz="2400" dirty="0"/>
              <a:t>;</a:t>
            </a:r>
          </a:p>
          <a:p>
            <a:pPr marL="342900" indent="-342900"/>
            <a:r>
              <a:rPr lang="ru-RU" sz="2400" dirty="0"/>
              <a:t> </a:t>
            </a:r>
            <a:r>
              <a:rPr lang="ru-RU" sz="2400" dirty="0" err="1"/>
              <a:t>begin</a:t>
            </a:r>
            <a:endParaRPr lang="ru-RU" sz="2400" dirty="0"/>
          </a:p>
          <a:p>
            <a:pPr marL="342900" indent="-342900"/>
            <a:r>
              <a:rPr lang="ru-RU" sz="2400" dirty="0"/>
              <a:t>  </a:t>
            </a:r>
            <a:r>
              <a:rPr lang="ru-RU" sz="2400" dirty="0" err="1"/>
              <a:t>readln</a:t>
            </a:r>
            <a:r>
              <a:rPr lang="ru-RU" sz="2400" dirty="0"/>
              <a:t>(</a:t>
            </a:r>
            <a:r>
              <a:rPr lang="ru-RU" sz="2400" dirty="0" err="1"/>
              <a:t>x,у</a:t>
            </a:r>
            <a:r>
              <a:rPr lang="ru-RU" sz="2400" dirty="0"/>
              <a:t>);</a:t>
            </a:r>
          </a:p>
          <a:p>
            <a:pPr marL="342900" indent="-342900"/>
            <a:r>
              <a:rPr lang="ru-RU" sz="2400" dirty="0"/>
              <a:t>    </a:t>
            </a:r>
            <a:r>
              <a:rPr lang="ru-RU" sz="2400" dirty="0" err="1">
                <a:solidFill>
                  <a:srgbClr val="FF3300"/>
                </a:solidFill>
              </a:rPr>
              <a:t>if</a:t>
            </a:r>
            <a:r>
              <a:rPr lang="ru-RU" sz="2400" dirty="0">
                <a:solidFill>
                  <a:srgbClr val="FF3300"/>
                </a:solidFill>
              </a:rPr>
              <a:t> (</a:t>
            </a:r>
            <a:r>
              <a:rPr lang="ru-RU" sz="2400" dirty="0" err="1">
                <a:solidFill>
                  <a:srgbClr val="FF3300"/>
                </a:solidFill>
              </a:rPr>
              <a:t>x</a:t>
            </a:r>
            <a:r>
              <a:rPr lang="ru-RU" sz="2400" dirty="0">
                <a:solidFill>
                  <a:srgbClr val="FF3300"/>
                </a:solidFill>
              </a:rPr>
              <a:t>*</a:t>
            </a:r>
            <a:r>
              <a:rPr lang="ru-RU" sz="2400" dirty="0" err="1">
                <a:solidFill>
                  <a:srgbClr val="FF3300"/>
                </a:solidFill>
              </a:rPr>
              <a:t>y</a:t>
            </a:r>
            <a:r>
              <a:rPr lang="ru-RU" sz="2400" dirty="0">
                <a:solidFill>
                  <a:srgbClr val="FF3300"/>
                </a:solidFill>
              </a:rPr>
              <a:t>&lt;=</a:t>
            </a:r>
            <a:r>
              <a:rPr lang="en-US" sz="2400" dirty="0">
                <a:solidFill>
                  <a:srgbClr val="FF3300"/>
                </a:solidFill>
              </a:rPr>
              <a:t> </a:t>
            </a:r>
            <a:r>
              <a:rPr lang="ru-RU" sz="2400" dirty="0">
                <a:solidFill>
                  <a:srgbClr val="FF3300"/>
                </a:solidFill>
              </a:rPr>
              <a:t>-1) </a:t>
            </a:r>
            <a:r>
              <a:rPr lang="ru-RU" sz="2400" dirty="0" err="1">
                <a:solidFill>
                  <a:srgbClr val="FF3300"/>
                </a:solidFill>
              </a:rPr>
              <a:t>and</a:t>
            </a:r>
            <a:r>
              <a:rPr lang="ru-RU" sz="2400" dirty="0">
                <a:solidFill>
                  <a:srgbClr val="FF3300"/>
                </a:solidFill>
              </a:rPr>
              <a:t> (</a:t>
            </a:r>
            <a:r>
              <a:rPr lang="ru-RU" sz="2400" dirty="0" err="1">
                <a:solidFill>
                  <a:srgbClr val="FF3300"/>
                </a:solidFill>
              </a:rPr>
              <a:t>x</a:t>
            </a:r>
            <a:r>
              <a:rPr lang="ru-RU" sz="2400" dirty="0">
                <a:solidFill>
                  <a:srgbClr val="FF3300"/>
                </a:solidFill>
              </a:rPr>
              <a:t>&gt;0)</a:t>
            </a:r>
            <a:r>
              <a:rPr lang="ru-RU" dirty="0"/>
              <a:t> </a:t>
            </a:r>
            <a:r>
              <a:rPr lang="ru-RU" sz="2400" dirty="0" err="1">
                <a:solidFill>
                  <a:srgbClr val="FF3300"/>
                </a:solidFill>
              </a:rPr>
              <a:t>and</a:t>
            </a:r>
            <a:r>
              <a:rPr lang="ru-RU" sz="2400" dirty="0">
                <a:solidFill>
                  <a:srgbClr val="FF3300"/>
                </a:solidFill>
              </a:rPr>
              <a:t> (</a:t>
            </a:r>
            <a:r>
              <a:rPr lang="ru-RU" sz="2400" dirty="0" err="1">
                <a:solidFill>
                  <a:srgbClr val="FF3300"/>
                </a:solidFill>
              </a:rPr>
              <a:t>x</a:t>
            </a:r>
            <a:r>
              <a:rPr lang="ru-RU" sz="2400" dirty="0">
                <a:solidFill>
                  <a:srgbClr val="FF3300"/>
                </a:solidFill>
              </a:rPr>
              <a:t>&lt;=2) </a:t>
            </a:r>
            <a:r>
              <a:rPr lang="ru-RU" sz="2400" dirty="0" err="1">
                <a:solidFill>
                  <a:srgbClr val="FF3300"/>
                </a:solidFill>
              </a:rPr>
              <a:t>and</a:t>
            </a:r>
            <a:r>
              <a:rPr lang="ru-RU" sz="2400" dirty="0">
                <a:solidFill>
                  <a:srgbClr val="FF3300"/>
                </a:solidFill>
              </a:rPr>
              <a:t> (</a:t>
            </a:r>
            <a:r>
              <a:rPr lang="ru-RU" sz="2400" dirty="0" err="1">
                <a:solidFill>
                  <a:srgbClr val="FF3300"/>
                </a:solidFill>
              </a:rPr>
              <a:t>y</a:t>
            </a:r>
            <a:r>
              <a:rPr lang="ru-RU" sz="2400" dirty="0">
                <a:solidFill>
                  <a:srgbClr val="FF3300"/>
                </a:solidFill>
              </a:rPr>
              <a:t>&gt;=</a:t>
            </a:r>
            <a:r>
              <a:rPr lang="en-US" sz="2400" dirty="0">
                <a:solidFill>
                  <a:srgbClr val="FF3300"/>
                </a:solidFill>
              </a:rPr>
              <a:t> </a:t>
            </a:r>
            <a:r>
              <a:rPr lang="ru-RU" sz="2400" dirty="0">
                <a:solidFill>
                  <a:srgbClr val="FF3300"/>
                </a:solidFill>
              </a:rPr>
              <a:t>-2) </a:t>
            </a:r>
            <a:r>
              <a:rPr lang="ru-RU" sz="2400" dirty="0" err="1">
                <a:solidFill>
                  <a:srgbClr val="FF3300"/>
                </a:solidFill>
              </a:rPr>
              <a:t>and</a:t>
            </a:r>
            <a:r>
              <a:rPr lang="en-US" sz="2400" dirty="0">
                <a:solidFill>
                  <a:srgbClr val="FF3300"/>
                </a:solidFill>
              </a:rPr>
              <a:t> </a:t>
            </a:r>
            <a:r>
              <a:rPr lang="ru-RU" sz="2400" dirty="0">
                <a:solidFill>
                  <a:srgbClr val="FF3300"/>
                </a:solidFill>
              </a:rPr>
              <a:t>(</a:t>
            </a:r>
            <a:r>
              <a:rPr lang="ru-RU" sz="2400" dirty="0" err="1">
                <a:solidFill>
                  <a:srgbClr val="FF3300"/>
                </a:solidFill>
              </a:rPr>
              <a:t>y</a:t>
            </a:r>
            <a:r>
              <a:rPr lang="ru-RU" sz="2400" dirty="0">
                <a:solidFill>
                  <a:srgbClr val="FF3300"/>
                </a:solidFill>
              </a:rPr>
              <a:t>&lt;0)</a:t>
            </a:r>
          </a:p>
          <a:p>
            <a:pPr marL="342900" indent="-342900"/>
            <a:r>
              <a:rPr lang="ru-RU" sz="2400" dirty="0"/>
              <a:t>      </a:t>
            </a:r>
            <a:r>
              <a:rPr lang="ru-RU" sz="2400" dirty="0" err="1"/>
              <a:t>then</a:t>
            </a:r>
            <a:endParaRPr lang="ru-RU" sz="2400" dirty="0"/>
          </a:p>
          <a:p>
            <a:pPr marL="342900" indent="-342900"/>
            <a:r>
              <a:rPr lang="ru-RU" sz="2400" dirty="0"/>
              <a:t>         </a:t>
            </a:r>
            <a:r>
              <a:rPr lang="ru-RU" sz="2400" dirty="0" err="1"/>
              <a:t>write</a:t>
            </a:r>
            <a:r>
              <a:rPr lang="ru-RU" sz="2400" dirty="0"/>
              <a:t>('принадлежит')</a:t>
            </a:r>
          </a:p>
          <a:p>
            <a:pPr marL="342900" indent="-342900"/>
            <a:r>
              <a:rPr lang="ru-RU" sz="2400" dirty="0"/>
              <a:t>      </a:t>
            </a:r>
            <a:r>
              <a:rPr lang="ru-RU" sz="2400" dirty="0" err="1"/>
              <a:t>else</a:t>
            </a:r>
            <a:endParaRPr lang="ru-RU" sz="2400" dirty="0"/>
          </a:p>
          <a:p>
            <a:pPr marL="342900" indent="-342900"/>
            <a:r>
              <a:rPr lang="ru-RU" sz="2400" dirty="0"/>
              <a:t>         </a:t>
            </a:r>
            <a:r>
              <a:rPr lang="ru-RU" sz="2400" dirty="0" err="1"/>
              <a:t>write</a:t>
            </a:r>
            <a:r>
              <a:rPr lang="ru-RU" sz="2400" dirty="0"/>
              <a:t>('не принадлежит')</a:t>
            </a:r>
          </a:p>
          <a:p>
            <a:pPr marL="342900" indent="-342900"/>
            <a:r>
              <a:rPr lang="en-US" sz="2400" dirty="0"/>
              <a:t> end.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29600" cy="5937250"/>
          </a:xfrm>
        </p:spPr>
        <p:txBody>
          <a:bodyPr/>
          <a:lstStyle/>
          <a:p>
            <a:pPr marL="93663" indent="449263" algn="ctr" eaLnBrk="1" hangingPunct="1">
              <a:buFontTx/>
              <a:buNone/>
            </a:pPr>
            <a:endParaRPr lang="en-US" sz="2800" b="1" dirty="0" smtClean="0">
              <a:solidFill>
                <a:srgbClr val="FF3300"/>
              </a:solidFill>
            </a:endParaRPr>
          </a:p>
          <a:p>
            <a:pPr marL="93663" indent="449263" algn="ctr" eaLnBrk="1" hangingPunct="1">
              <a:buFontTx/>
              <a:buNone/>
            </a:pPr>
            <a:r>
              <a:rPr lang="ru-RU" sz="2800" b="1" dirty="0" smtClean="0">
                <a:solidFill>
                  <a:srgbClr val="FF3300"/>
                </a:solidFill>
              </a:rPr>
              <a:t>Характеристика задания повышенного уровня  сложности  С1</a:t>
            </a:r>
            <a:endParaRPr lang="en-US" sz="2800" b="1" dirty="0" smtClean="0">
              <a:solidFill>
                <a:srgbClr val="FF3300"/>
              </a:solidFill>
            </a:endParaRPr>
          </a:p>
          <a:p>
            <a:pPr marL="93663" indent="449263" algn="ctr" eaLnBrk="1" hangingPunct="1">
              <a:buFontTx/>
              <a:buNone/>
            </a:pPr>
            <a:endParaRPr lang="ru-RU" sz="2800" b="1" dirty="0" smtClean="0">
              <a:solidFill>
                <a:srgbClr val="FF3300"/>
              </a:solidFill>
            </a:endParaRPr>
          </a:p>
          <a:p>
            <a:pPr marL="93663" indent="449263" eaLnBrk="1" hangingPunct="1">
              <a:buFontTx/>
              <a:buNone/>
            </a:pPr>
            <a:r>
              <a:rPr lang="ru-RU" sz="1800" dirty="0" smtClean="0"/>
              <a:t>Задание С1 нацелено  на проверку  умения читать  короткую  простую программу на алгоритмическом  языке (</a:t>
            </a:r>
            <a:r>
              <a:rPr lang="ru-RU" sz="1800" dirty="0" err="1" smtClean="0"/>
              <a:t>языке</a:t>
            </a:r>
            <a:r>
              <a:rPr lang="ru-RU" sz="1800" dirty="0" smtClean="0"/>
              <a:t> программирования)  и умение  искать и исправлять ошибки в небольшом фрагменте  программы.</a:t>
            </a:r>
          </a:p>
          <a:p>
            <a:pPr marL="93663" indent="449263" eaLnBrk="1" hangingPunct="1">
              <a:buFontTx/>
              <a:buNone/>
            </a:pPr>
            <a:endParaRPr lang="ru-RU" sz="1800" dirty="0" smtClean="0"/>
          </a:p>
          <a:p>
            <a:pPr marL="93663" indent="449263" eaLnBrk="1" hangingPunct="1">
              <a:buFontTx/>
              <a:buNone/>
            </a:pPr>
            <a:r>
              <a:rPr lang="ru-RU" sz="1800" dirty="0" smtClean="0"/>
              <a:t>Вам предлагается некоторая задача и вариант её решения, в котором (сознательно) допущена ошибка.  Требуется найти эту ошибку и указать, как нужно изменить программу, чтобы она верно решала поставленную задачу.</a:t>
            </a:r>
          </a:p>
          <a:p>
            <a:pPr marL="93663" indent="449263" eaLnBrk="1" hangingPunct="1">
              <a:buFontTx/>
              <a:buNone/>
            </a:pPr>
            <a:endParaRPr lang="ru-RU" sz="1800" dirty="0" smtClean="0"/>
          </a:p>
          <a:p>
            <a:pPr marL="93663" indent="449263" eaLnBrk="1" hangingPunct="1">
              <a:buFontTx/>
              <a:buNone/>
            </a:pPr>
            <a:r>
              <a:rPr lang="ru-RU" sz="1800" dirty="0" smtClean="0"/>
              <a:t>Обратите внимание – в задании требуется найти смысловую, а не синтаксическую ошибку.</a:t>
            </a:r>
          </a:p>
          <a:p>
            <a:pPr marL="93663" indent="449263" eaLnBrk="1" hangingPunct="1">
              <a:buFontTx/>
              <a:buNone/>
            </a:pPr>
            <a:r>
              <a:rPr lang="ru-RU" sz="1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60350"/>
            <a:ext cx="8964612" cy="6408738"/>
          </a:xfrm>
        </p:spPr>
        <p:txBody>
          <a:bodyPr/>
          <a:lstStyle/>
          <a:p>
            <a:pPr marL="263525" indent="279400" eaLnBrk="1" hangingPunct="1">
              <a:buFontTx/>
              <a:buNone/>
            </a:pPr>
            <a:r>
              <a:rPr lang="ru-RU" sz="2000" b="1" dirty="0" smtClean="0">
                <a:solidFill>
                  <a:srgbClr val="FF3300"/>
                </a:solidFill>
              </a:rPr>
              <a:t>Задача .</a:t>
            </a:r>
            <a:r>
              <a:rPr lang="ru-RU" sz="1600" dirty="0" smtClean="0"/>
              <a:t>     Требовалось написать программу, при   выполнении которой с клавиатуры считываются  координаты    точки    на    плоскости  (</a:t>
            </a:r>
            <a:r>
              <a:rPr lang="ru-RU" sz="1600" i="1" dirty="0" err="1" smtClean="0"/>
              <a:t>x,y</a:t>
            </a:r>
            <a:r>
              <a:rPr lang="ru-RU" sz="1600" i="1" dirty="0" smtClean="0"/>
              <a:t> </a:t>
            </a:r>
            <a:r>
              <a:rPr lang="ru-RU" sz="1600" dirty="0" smtClean="0"/>
              <a:t>–действительные числа) и     определяется      принадлежность этой точки заданной   закрашенной области (включая границы).   Область ограничена гиперболой </a:t>
            </a:r>
            <a:r>
              <a:rPr lang="ru-RU" sz="1600" i="1" dirty="0" err="1" smtClean="0"/>
              <a:t>xy</a:t>
            </a:r>
            <a:r>
              <a:rPr lang="ru-RU" sz="1600" i="1" dirty="0" smtClean="0"/>
              <a:t> </a:t>
            </a:r>
            <a:r>
              <a:rPr lang="ru-RU" sz="1600" dirty="0" smtClean="0"/>
              <a:t>= 1 и   прямыми </a:t>
            </a:r>
            <a:r>
              <a:rPr lang="ru-RU" sz="1600" i="1" dirty="0" err="1" smtClean="0"/>
              <a:t>x</a:t>
            </a:r>
            <a:r>
              <a:rPr lang="ru-RU" sz="1600" i="1" dirty="0" smtClean="0"/>
              <a:t> </a:t>
            </a:r>
            <a:r>
              <a:rPr lang="ru-RU" sz="1600" dirty="0" smtClean="0"/>
              <a:t>= 2 и </a:t>
            </a:r>
            <a:r>
              <a:rPr lang="ru-RU" sz="1600" i="1" dirty="0" err="1" smtClean="0"/>
              <a:t>y</a:t>
            </a:r>
            <a:r>
              <a:rPr lang="ru-RU" sz="1600" i="1" dirty="0" smtClean="0"/>
              <a:t> </a:t>
            </a:r>
            <a:r>
              <a:rPr lang="ru-RU" sz="1600" dirty="0" smtClean="0"/>
              <a:t>= 2. Программист торопился и   написал программу неправильно.</a:t>
            </a:r>
          </a:p>
          <a:p>
            <a:pPr marL="263525" indent="279400" eaLnBrk="1" hangingPunct="1">
              <a:buFontTx/>
              <a:buNone/>
            </a:pPr>
            <a:r>
              <a:rPr lang="en-US" sz="1600" dirty="0" smtClean="0"/>
              <a:t>Program C1;</a:t>
            </a:r>
            <a:r>
              <a:rPr lang="ru-RU" sz="1600" dirty="0" smtClean="0"/>
              <a:t>        </a:t>
            </a:r>
          </a:p>
          <a:p>
            <a:pPr marL="263525" indent="279400" eaLnBrk="1" hangingPunct="1">
              <a:buFontTx/>
              <a:buNone/>
            </a:pPr>
            <a:r>
              <a:rPr lang="ru-RU" sz="1600" dirty="0" err="1" smtClean="0"/>
              <a:t>var</a:t>
            </a:r>
            <a:r>
              <a:rPr lang="ru-RU" sz="1600" dirty="0" smtClean="0"/>
              <a:t> </a:t>
            </a:r>
            <a:r>
              <a:rPr lang="ru-RU" sz="1600" dirty="0" err="1" smtClean="0"/>
              <a:t>x,y</a:t>
            </a:r>
            <a:r>
              <a:rPr lang="ru-RU" sz="1600" dirty="0" smtClean="0"/>
              <a:t>: </a:t>
            </a:r>
            <a:r>
              <a:rPr lang="ru-RU" sz="1600" dirty="0" err="1" smtClean="0"/>
              <a:t>real</a:t>
            </a:r>
            <a:r>
              <a:rPr lang="ru-RU" sz="1600" dirty="0" smtClean="0"/>
              <a:t>;</a:t>
            </a:r>
          </a:p>
          <a:p>
            <a:pPr marL="263525" indent="279400" eaLnBrk="1" hangingPunct="1">
              <a:buFontTx/>
              <a:buNone/>
            </a:pPr>
            <a:r>
              <a:rPr lang="ru-RU" sz="1600" dirty="0" smtClean="0"/>
              <a:t>        </a:t>
            </a:r>
            <a:r>
              <a:rPr lang="ru-RU" sz="1600" dirty="0" err="1" smtClean="0"/>
              <a:t>begin</a:t>
            </a:r>
            <a:endParaRPr lang="ru-RU" sz="1600" dirty="0" smtClean="0"/>
          </a:p>
          <a:p>
            <a:pPr marL="263525" indent="279400" eaLnBrk="1" hangingPunct="1">
              <a:buFontTx/>
              <a:buNone/>
            </a:pPr>
            <a:r>
              <a:rPr lang="ru-RU" sz="1600" dirty="0" smtClean="0"/>
              <a:t>          </a:t>
            </a:r>
            <a:r>
              <a:rPr lang="ru-RU" sz="1600" dirty="0" err="1" smtClean="0"/>
              <a:t>readln</a:t>
            </a:r>
            <a:r>
              <a:rPr lang="ru-RU" sz="1600" dirty="0" smtClean="0"/>
              <a:t>(</a:t>
            </a:r>
            <a:r>
              <a:rPr lang="ru-RU" sz="1600" dirty="0" err="1" smtClean="0"/>
              <a:t>x,у</a:t>
            </a:r>
            <a:r>
              <a:rPr lang="ru-RU" sz="1600" dirty="0" smtClean="0"/>
              <a:t>);</a:t>
            </a:r>
          </a:p>
          <a:p>
            <a:pPr>
              <a:buNone/>
            </a:pPr>
            <a:r>
              <a:rPr lang="ru-RU" sz="1600" dirty="0" smtClean="0"/>
              <a:t>	              </a:t>
            </a:r>
            <a:r>
              <a:rPr lang="en-US" sz="1600" dirty="0" smtClean="0"/>
              <a:t>if y&lt;=x*x then 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	</a:t>
            </a:r>
            <a:r>
              <a:rPr lang="en-US" sz="1600" dirty="0" smtClean="0"/>
              <a:t>                 if x&lt;=1.5 then 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	</a:t>
            </a:r>
            <a:r>
              <a:rPr lang="en-US" sz="1600" dirty="0" smtClean="0"/>
              <a:t>                     if y&gt;=0 then </a:t>
            </a:r>
            <a:endParaRPr lang="ru-RU" sz="1600" dirty="0" smtClean="0"/>
          </a:p>
          <a:p>
            <a:pPr marL="263525" indent="279400" eaLnBrk="1" hangingPunct="1">
              <a:buFontTx/>
              <a:buNone/>
            </a:pPr>
            <a:r>
              <a:rPr lang="ru-RU" sz="1600" dirty="0" smtClean="0"/>
              <a:t>                      </a:t>
            </a:r>
            <a:r>
              <a:rPr lang="ru-RU" sz="1600" dirty="0" err="1" smtClean="0"/>
              <a:t>write</a:t>
            </a:r>
            <a:r>
              <a:rPr lang="ru-RU" sz="1600" dirty="0" smtClean="0"/>
              <a:t>('принадлежит')</a:t>
            </a:r>
          </a:p>
          <a:p>
            <a:pPr marL="263525" indent="279400" eaLnBrk="1" hangingPunct="1">
              <a:buFontTx/>
              <a:buNone/>
            </a:pPr>
            <a:r>
              <a:rPr lang="ru-RU" sz="1600" dirty="0" smtClean="0"/>
              <a:t>              </a:t>
            </a:r>
            <a:r>
              <a:rPr lang="ru-RU" sz="1600" dirty="0" err="1" smtClean="0"/>
              <a:t>else</a:t>
            </a:r>
            <a:endParaRPr lang="ru-RU" sz="1600" dirty="0" smtClean="0"/>
          </a:p>
          <a:p>
            <a:pPr marL="263525" indent="279400" eaLnBrk="1" hangingPunct="1">
              <a:buFontTx/>
              <a:buNone/>
            </a:pPr>
            <a:r>
              <a:rPr lang="ru-RU" sz="1600" dirty="0" smtClean="0"/>
              <a:t>                  </a:t>
            </a:r>
            <a:r>
              <a:rPr lang="ru-RU" sz="1600" dirty="0" err="1" smtClean="0"/>
              <a:t>write</a:t>
            </a:r>
            <a:r>
              <a:rPr lang="ru-RU" sz="1600" dirty="0" smtClean="0"/>
              <a:t>('не принадлежит')</a:t>
            </a:r>
          </a:p>
          <a:p>
            <a:pPr marL="263525" indent="279400" eaLnBrk="1" hangingPunct="1">
              <a:buFontTx/>
              <a:buNone/>
            </a:pPr>
            <a:r>
              <a:rPr lang="ru-RU" sz="1600" dirty="0" smtClean="0"/>
              <a:t>          </a:t>
            </a:r>
            <a:r>
              <a:rPr lang="ru-RU" sz="1600" dirty="0" err="1" smtClean="0"/>
              <a:t>end</a:t>
            </a:r>
            <a:r>
              <a:rPr lang="ru-RU" sz="1600" dirty="0" smtClean="0"/>
              <a:t>.</a:t>
            </a:r>
          </a:p>
          <a:p>
            <a:pPr marL="263525" indent="279400" eaLnBrk="1" hangingPunct="1">
              <a:buFontTx/>
              <a:buNone/>
            </a:pPr>
            <a:r>
              <a:rPr lang="ru-RU" sz="1600" dirty="0" smtClean="0"/>
              <a:t>                Последовательно выполните следующее:</a:t>
            </a:r>
          </a:p>
          <a:p>
            <a:pPr marL="263525" indent="279400" eaLnBrk="1" hangingPunct="1">
              <a:buFontTx/>
              <a:buAutoNum type="arabicPeriod"/>
            </a:pPr>
            <a:r>
              <a:rPr lang="ru-RU" sz="1600" dirty="0" smtClean="0"/>
              <a:t>Приведите пример таких чисел </a:t>
            </a:r>
            <a:r>
              <a:rPr lang="ru-RU" sz="1600" i="1" dirty="0" err="1" smtClean="0"/>
              <a:t>x</a:t>
            </a:r>
            <a:r>
              <a:rPr lang="ru-RU" sz="1600" dirty="0" smtClean="0"/>
              <a:t>, </a:t>
            </a:r>
            <a:r>
              <a:rPr lang="ru-RU" sz="1600" i="1" dirty="0" err="1" smtClean="0"/>
              <a:t>y</a:t>
            </a:r>
            <a:r>
              <a:rPr lang="ru-RU" sz="1600" dirty="0" smtClean="0"/>
              <a:t>, при которых программа   неверно     решает поставленную задачу.</a:t>
            </a:r>
          </a:p>
          <a:p>
            <a:pPr marL="263525" indent="279400" eaLnBrk="1" hangingPunct="1">
              <a:buFontTx/>
              <a:buAutoNum type="arabicPeriod"/>
            </a:pPr>
            <a:r>
              <a:rPr lang="ru-RU" sz="1600" dirty="0" smtClean="0"/>
              <a:t>Укажите, как нужно доработать программу, чтобы не было случаев ее неправильной работы. (Это можно сделать несколькими способами,   достаточно указать любой способ доработки исходной программы).</a:t>
            </a:r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2132856"/>
            <a:ext cx="2790825" cy="22955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i="1" smtClean="0">
                <a:solidFill>
                  <a:srgbClr val="FF3300"/>
                </a:solidFill>
              </a:rPr>
              <a:t>Рассмотрим примеры</a:t>
            </a:r>
            <a:r>
              <a:rPr lang="ru-RU" sz="2800" smtClean="0"/>
              <a:t>  </a:t>
            </a:r>
          </a:p>
        </p:txBody>
      </p:sp>
      <p:pic>
        <p:nvPicPr>
          <p:cNvPr id="5123" name="Picture 40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 l="52756" t="30412" r="18398" b="33688"/>
          <a:stretch>
            <a:fillRect/>
          </a:stretch>
        </p:blipFill>
        <p:spPr>
          <a:xfrm>
            <a:off x="2627313" y="1484313"/>
            <a:ext cx="2951162" cy="2212975"/>
          </a:xfrm>
          <a:noFill/>
        </p:spPr>
      </p:pic>
      <p:sp>
        <p:nvSpPr>
          <p:cNvPr id="5124" name="Text Box 58"/>
          <p:cNvSpPr txBox="1">
            <a:spLocks noChangeArrowheads="1"/>
          </p:cNvSpPr>
          <p:nvPr/>
        </p:nvSpPr>
        <p:spPr bwMode="auto">
          <a:xfrm>
            <a:off x="1095375" y="37369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125" name="Text Box 59"/>
          <p:cNvSpPr txBox="1">
            <a:spLocks noChangeArrowheads="1"/>
          </p:cNvSpPr>
          <p:nvPr/>
        </p:nvSpPr>
        <p:spPr bwMode="auto">
          <a:xfrm>
            <a:off x="1042988" y="4292600"/>
            <a:ext cx="7058025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В данной задаче закрашенную область ограничивают  три прямые линии</a:t>
            </a:r>
            <a:r>
              <a:rPr lang="en-US" dirty="0"/>
              <a:t>: </a:t>
            </a:r>
            <a:r>
              <a:rPr lang="ru-RU" dirty="0"/>
              <a:t>горизонтальная</a:t>
            </a:r>
            <a:r>
              <a:rPr lang="en-US" dirty="0"/>
              <a:t> </a:t>
            </a:r>
            <a:r>
              <a:rPr lang="ru-RU" dirty="0"/>
              <a:t>(ось</a:t>
            </a:r>
            <a:r>
              <a:rPr lang="en-US" dirty="0"/>
              <a:t> ox</a:t>
            </a:r>
            <a:r>
              <a:rPr lang="ru-RU" dirty="0"/>
              <a:t> )</a:t>
            </a:r>
            <a:r>
              <a:rPr lang="en-US" dirty="0"/>
              <a:t>, </a:t>
            </a:r>
            <a:r>
              <a:rPr lang="ru-RU" dirty="0"/>
              <a:t>вертикальная(ось</a:t>
            </a:r>
            <a:r>
              <a:rPr lang="en-US" dirty="0"/>
              <a:t> </a:t>
            </a:r>
            <a:r>
              <a:rPr lang="en-US" dirty="0" err="1"/>
              <a:t>oy</a:t>
            </a:r>
            <a:r>
              <a:rPr lang="ru-RU" dirty="0"/>
              <a:t> ), наклонная(</a:t>
            </a:r>
            <a:r>
              <a:rPr lang="en-US" dirty="0"/>
              <a:t>y=1/2</a:t>
            </a:r>
            <a:r>
              <a:rPr lang="ru-RU" dirty="0"/>
              <a:t>х-1)</a:t>
            </a:r>
            <a:r>
              <a:rPr lang="en-US" dirty="0"/>
              <a:t> </a:t>
            </a:r>
            <a:endParaRPr lang="ru-RU" dirty="0"/>
          </a:p>
          <a:p>
            <a:pPr>
              <a:spcBef>
                <a:spcPct val="50000"/>
              </a:spcBef>
            </a:pPr>
            <a:r>
              <a:rPr lang="ru-RU" dirty="0"/>
              <a:t>Получаем  условие</a:t>
            </a:r>
            <a:r>
              <a:rPr lang="en-US" dirty="0"/>
              <a:t>:</a:t>
            </a:r>
            <a:endParaRPr lang="ru-RU" b="1" dirty="0">
              <a:solidFill>
                <a:srgbClr val="0066FF"/>
              </a:solidFill>
            </a:endParaRPr>
          </a:p>
        </p:txBody>
      </p:sp>
      <p:sp>
        <p:nvSpPr>
          <p:cNvPr id="3132" name="Rectangle 60"/>
          <p:cNvSpPr>
            <a:spLocks noChangeArrowheads="1"/>
          </p:cNvSpPr>
          <p:nvPr/>
        </p:nvSpPr>
        <p:spPr bwMode="auto">
          <a:xfrm>
            <a:off x="3419475" y="5661025"/>
            <a:ext cx="387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66FF"/>
                </a:solidFill>
              </a:rPr>
              <a:t>(x&gt;=0) and (y&lt;=0) and (y&gt;=0.5</a:t>
            </a:r>
            <a:r>
              <a:rPr lang="ru-RU" b="1" dirty="0">
                <a:solidFill>
                  <a:srgbClr val="0066FF"/>
                </a:solidFill>
              </a:rPr>
              <a:t>*</a:t>
            </a:r>
            <a:r>
              <a:rPr lang="en-US" b="1" dirty="0">
                <a:solidFill>
                  <a:srgbClr val="0066FF"/>
                </a:solidFill>
              </a:rPr>
              <a:t>x-1)</a:t>
            </a:r>
            <a:endParaRPr lang="ru-RU" b="1" dirty="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 l="50188" t="36874" r="24815" b="23180"/>
          <a:stretch>
            <a:fillRect/>
          </a:stretch>
        </p:blipFill>
        <p:spPr>
          <a:xfrm>
            <a:off x="1116013" y="765175"/>
            <a:ext cx="3384550" cy="2936875"/>
          </a:xfrm>
          <a:noFill/>
        </p:spPr>
      </p:pic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023938" y="4024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solidFill>
                <a:srgbClr val="0066FF"/>
              </a:solidFill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042988" y="3860800"/>
            <a:ext cx="2879725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66FF"/>
                </a:solidFill>
              </a:rPr>
              <a:t>(y&lt;=2-x*x) and (y&gt;=0)</a:t>
            </a:r>
          </a:p>
          <a:p>
            <a:endParaRPr lang="ru-RU"/>
          </a:p>
        </p:txBody>
      </p:sp>
      <p:pic>
        <p:nvPicPr>
          <p:cNvPr id="6149" name="Picture 7"/>
          <p:cNvPicPr>
            <a:picLocks noChangeAspect="1" noChangeArrowheads="1"/>
          </p:cNvPicPr>
          <p:nvPr/>
        </p:nvPicPr>
        <p:blipFill>
          <a:blip r:embed="rId3" cstate="print"/>
          <a:srcRect l="33578" t="48946" r="38408" b="19687"/>
          <a:stretch>
            <a:fillRect/>
          </a:stretch>
        </p:blipFill>
        <p:spPr bwMode="auto">
          <a:xfrm>
            <a:off x="4787900" y="692150"/>
            <a:ext cx="3671888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5003800" y="3860800"/>
            <a:ext cx="2879725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66FF"/>
                </a:solidFill>
              </a:rPr>
              <a:t>(y&gt;=x*x-2) and (y&lt;=0)</a:t>
            </a: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  <p:bldP spid="112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 l="9601" t="24525" r="65379" b="47749"/>
          <a:stretch>
            <a:fillRect/>
          </a:stretch>
        </p:blipFill>
        <p:spPr>
          <a:xfrm>
            <a:off x="5292725" y="3644900"/>
            <a:ext cx="3333750" cy="2084388"/>
          </a:xfrm>
          <a:noFill/>
        </p:spPr>
      </p:pic>
      <p:pic>
        <p:nvPicPr>
          <p:cNvPr id="7172" name="Picture 6"/>
          <p:cNvPicPr>
            <a:picLocks noChangeAspect="1" noChangeArrowheads="1"/>
          </p:cNvPicPr>
          <p:nvPr/>
        </p:nvPicPr>
        <p:blipFill>
          <a:blip r:embed="rId3" cstate="print"/>
          <a:srcRect l="13547" t="33727" r="55634" b="29350"/>
          <a:stretch>
            <a:fillRect/>
          </a:stretch>
        </p:blipFill>
        <p:spPr bwMode="auto">
          <a:xfrm>
            <a:off x="827584" y="548680"/>
            <a:ext cx="3168650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827584" y="3140968"/>
            <a:ext cx="3311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0066FF"/>
                </a:solidFill>
              </a:rPr>
              <a:t>(x</a:t>
            </a:r>
            <a:r>
              <a:rPr lang="en-US" sz="2000" b="1" dirty="0">
                <a:solidFill>
                  <a:srgbClr val="0066FF"/>
                </a:solidFill>
                <a:cs typeface="Arial" charset="0"/>
              </a:rPr>
              <a:t>*</a:t>
            </a:r>
            <a:r>
              <a:rPr lang="en-US" sz="2000" b="1" dirty="0" err="1">
                <a:solidFill>
                  <a:srgbClr val="0066FF"/>
                </a:solidFill>
                <a:cs typeface="Arial" charset="0"/>
              </a:rPr>
              <a:t>x+y</a:t>
            </a:r>
            <a:r>
              <a:rPr lang="en-US" sz="2000" b="1" dirty="0">
                <a:solidFill>
                  <a:srgbClr val="0066FF"/>
                </a:solidFill>
                <a:cs typeface="Arial" charset="0"/>
              </a:rPr>
              <a:t>*y&lt;=1) and (x&gt;=0)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5292725" y="5876925"/>
            <a:ext cx="424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0066FF"/>
                </a:solidFill>
              </a:rPr>
              <a:t>(x</a:t>
            </a:r>
            <a:r>
              <a:rPr lang="en-US" sz="2000" b="1" dirty="0">
                <a:solidFill>
                  <a:srgbClr val="0066FF"/>
                </a:solidFill>
                <a:cs typeface="Arial" charset="0"/>
              </a:rPr>
              <a:t>*</a:t>
            </a:r>
            <a:r>
              <a:rPr lang="en-US" sz="2000" b="1" dirty="0" err="1">
                <a:solidFill>
                  <a:srgbClr val="0066FF"/>
                </a:solidFill>
                <a:cs typeface="Arial" charset="0"/>
              </a:rPr>
              <a:t>x+y</a:t>
            </a:r>
            <a:r>
              <a:rPr lang="en-US" sz="2000" b="1" dirty="0">
                <a:solidFill>
                  <a:srgbClr val="0066FF"/>
                </a:solidFill>
                <a:cs typeface="Arial" charset="0"/>
              </a:rPr>
              <a:t>*y&gt;=4) and (x&lt;=2) </a:t>
            </a:r>
          </a:p>
          <a:p>
            <a:r>
              <a:rPr lang="en-US" sz="2000" b="1" dirty="0">
                <a:solidFill>
                  <a:srgbClr val="0066FF"/>
                </a:solidFill>
                <a:cs typeface="Arial" charset="0"/>
              </a:rPr>
              <a:t>and  (y&gt;=0) and (y&lt;=x)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/>
      <p:bldP spid="410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1239838" y="43846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124075" y="4797425"/>
            <a:ext cx="5400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0066FF"/>
                </a:solidFill>
              </a:rPr>
              <a:t>(</a:t>
            </a:r>
            <a:r>
              <a:rPr lang="en-US" sz="2000" b="1">
                <a:solidFill>
                  <a:srgbClr val="0066FF"/>
                </a:solidFill>
              </a:rPr>
              <a:t>x</a:t>
            </a:r>
            <a:r>
              <a:rPr lang="en-US" sz="2000" b="1">
                <a:solidFill>
                  <a:srgbClr val="0066FF"/>
                </a:solidFill>
                <a:cs typeface="Arial" charset="0"/>
              </a:rPr>
              <a:t>*x+y*y&lt;=1</a:t>
            </a:r>
            <a:r>
              <a:rPr lang="ru-RU" sz="2000" b="1">
                <a:solidFill>
                  <a:srgbClr val="0066FF"/>
                </a:solidFill>
                <a:cs typeface="Arial" charset="0"/>
              </a:rPr>
              <a:t>)</a:t>
            </a:r>
            <a:r>
              <a:rPr lang="en-US" sz="2000" b="1">
                <a:solidFill>
                  <a:srgbClr val="0066FF"/>
                </a:solidFill>
                <a:cs typeface="Arial" charset="0"/>
              </a:rPr>
              <a:t>  and  ((y&gt;=x) or (x&lt;=0))</a:t>
            </a:r>
            <a:r>
              <a:rPr lang="ru-RU" sz="2000" b="1">
                <a:solidFill>
                  <a:srgbClr val="0066FF"/>
                </a:solidFill>
                <a:cs typeface="Arial" charset="0"/>
              </a:rPr>
              <a:t> </a:t>
            </a:r>
            <a:endParaRPr lang="en-US" sz="2000" b="1">
              <a:solidFill>
                <a:srgbClr val="0066FF"/>
              </a:solidFill>
              <a:cs typeface="Arial" charset="0"/>
            </a:endParaRPr>
          </a:p>
        </p:txBody>
      </p:sp>
      <p:pic>
        <p:nvPicPr>
          <p:cNvPr id="9221" name="Picture 7"/>
          <p:cNvPicPr>
            <a:picLocks noChangeAspect="1" noChangeArrowheads="1"/>
          </p:cNvPicPr>
          <p:nvPr/>
        </p:nvPicPr>
        <p:blipFill>
          <a:blip r:embed="rId2" cstate="print"/>
          <a:srcRect l="15170" t="23561" r="54039" b="36440"/>
          <a:stretch>
            <a:fillRect/>
          </a:stretch>
        </p:blipFill>
        <p:spPr bwMode="auto">
          <a:xfrm>
            <a:off x="4932363" y="1125538"/>
            <a:ext cx="3455987" cy="336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1331913" y="260350"/>
            <a:ext cx="69564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FF3300"/>
                </a:solidFill>
              </a:rPr>
              <a:t>Использование оператора  </a:t>
            </a:r>
            <a:r>
              <a:rPr lang="en-US" sz="2800" b="1">
                <a:solidFill>
                  <a:srgbClr val="FF3300"/>
                </a:solidFill>
              </a:rPr>
              <a:t>or </a:t>
            </a:r>
            <a:r>
              <a:rPr lang="ru-RU" sz="2800" b="1">
                <a:solidFill>
                  <a:srgbClr val="FF3300"/>
                </a:solidFill>
              </a:rPr>
              <a:t>(«ИЛИ»)</a:t>
            </a:r>
          </a:p>
        </p:txBody>
      </p:sp>
      <p:pic>
        <p:nvPicPr>
          <p:cNvPr id="8" name="Содержимое 7" descr="5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83568" y="1124744"/>
            <a:ext cx="3305175" cy="32385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1476375" y="2924175"/>
            <a:ext cx="28797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 smtClean="0">
                <a:solidFill>
                  <a:srgbClr val="0066FF"/>
                </a:solidFill>
              </a:rPr>
              <a:t>(</a:t>
            </a:r>
            <a:r>
              <a:rPr lang="ru-RU" sz="2000" b="1" dirty="0" err="1" smtClean="0">
                <a:solidFill>
                  <a:srgbClr val="0066FF"/>
                </a:solidFill>
              </a:rPr>
              <a:t>y</a:t>
            </a:r>
            <a:r>
              <a:rPr lang="ru-RU" sz="2000" b="1" dirty="0" smtClean="0">
                <a:solidFill>
                  <a:srgbClr val="0066FF"/>
                </a:solidFill>
              </a:rPr>
              <a:t>&lt;=0</a:t>
            </a:r>
            <a:r>
              <a:rPr lang="en-US" sz="2000" b="1" dirty="0" smtClean="0">
                <a:solidFill>
                  <a:srgbClr val="0066FF"/>
                </a:solidFill>
                <a:cs typeface="Arial" charset="0"/>
              </a:rPr>
              <a:t>) </a:t>
            </a:r>
            <a:r>
              <a:rPr lang="en-US" sz="2000" b="1" dirty="0">
                <a:solidFill>
                  <a:srgbClr val="0066FF"/>
                </a:solidFill>
                <a:cs typeface="Arial" charset="0"/>
              </a:rPr>
              <a:t>and </a:t>
            </a:r>
          </a:p>
          <a:p>
            <a:r>
              <a:rPr lang="en-US" sz="2000" b="1" dirty="0" smtClean="0">
                <a:solidFill>
                  <a:srgbClr val="0066FF"/>
                </a:solidFill>
                <a:cs typeface="Arial" charset="0"/>
              </a:rPr>
              <a:t>(</a:t>
            </a:r>
            <a:r>
              <a:rPr lang="ru-RU" sz="2000" b="1" dirty="0" err="1" smtClean="0">
                <a:solidFill>
                  <a:srgbClr val="0066FF"/>
                </a:solidFill>
                <a:cs typeface="Arial" charset="0"/>
              </a:rPr>
              <a:t>y</a:t>
            </a:r>
            <a:r>
              <a:rPr lang="en-US" sz="2000" b="1" dirty="0" smtClean="0">
                <a:solidFill>
                  <a:srgbClr val="0066FF"/>
                </a:solidFill>
                <a:cs typeface="Arial" charset="0"/>
              </a:rPr>
              <a:t>&gt;=</a:t>
            </a:r>
            <a:r>
              <a:rPr lang="ru-RU" sz="2000" b="1" dirty="0" smtClean="0">
                <a:solidFill>
                  <a:srgbClr val="0066FF"/>
                </a:solidFill>
                <a:cs typeface="Arial" charset="0"/>
              </a:rPr>
              <a:t>-x-2</a:t>
            </a:r>
            <a:r>
              <a:rPr lang="en-US" sz="2000" b="1" dirty="0" smtClean="0">
                <a:solidFill>
                  <a:srgbClr val="0066FF"/>
                </a:solidFill>
                <a:cs typeface="Arial" charset="0"/>
              </a:rPr>
              <a:t>) </a:t>
            </a:r>
            <a:r>
              <a:rPr lang="ru-RU" sz="2000" b="1" dirty="0" err="1" smtClean="0">
                <a:solidFill>
                  <a:srgbClr val="0066FF"/>
                </a:solidFill>
                <a:cs typeface="Arial" charset="0"/>
              </a:rPr>
              <a:t>and</a:t>
            </a:r>
            <a:r>
              <a:rPr lang="en-US" sz="2000" b="1" dirty="0" smtClean="0">
                <a:solidFill>
                  <a:srgbClr val="0066FF"/>
                </a:solidFill>
                <a:cs typeface="Arial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cs typeface="Arial" charset="0"/>
              </a:rPr>
              <a:t>(y</a:t>
            </a:r>
            <a:r>
              <a:rPr lang="en-US" sz="2000" b="1" dirty="0" smtClean="0">
                <a:solidFill>
                  <a:srgbClr val="0066FF"/>
                </a:solidFill>
                <a:cs typeface="Arial" charset="0"/>
              </a:rPr>
              <a:t>&gt;=</a:t>
            </a:r>
            <a:r>
              <a:rPr lang="ru-RU" sz="2000" b="1" dirty="0" smtClean="0">
                <a:solidFill>
                  <a:srgbClr val="0066FF"/>
                </a:solidFill>
                <a:cs typeface="Arial" charset="0"/>
              </a:rPr>
              <a:t>-</a:t>
            </a:r>
            <a:r>
              <a:rPr lang="ru-RU" sz="2000" b="1" dirty="0" err="1" smtClean="0">
                <a:solidFill>
                  <a:srgbClr val="0066FF"/>
                </a:solidFill>
                <a:cs typeface="Arial" charset="0"/>
              </a:rPr>
              <a:t>x</a:t>
            </a:r>
            <a:r>
              <a:rPr lang="ru-RU" sz="2000" b="1" dirty="0" smtClean="0">
                <a:solidFill>
                  <a:srgbClr val="0066FF"/>
                </a:solidFill>
                <a:cs typeface="Arial" charset="0"/>
              </a:rPr>
              <a:t>*</a:t>
            </a:r>
            <a:r>
              <a:rPr lang="ru-RU" sz="2000" b="1" dirty="0" err="1" smtClean="0">
                <a:solidFill>
                  <a:srgbClr val="0066FF"/>
                </a:solidFill>
                <a:cs typeface="Arial" charset="0"/>
              </a:rPr>
              <a:t>x</a:t>
            </a:r>
            <a:r>
              <a:rPr lang="en-US" sz="2000" b="1" dirty="0" smtClean="0">
                <a:solidFill>
                  <a:srgbClr val="0066FF"/>
                </a:solidFill>
                <a:cs typeface="Arial" charset="0"/>
              </a:rPr>
              <a:t>)</a:t>
            </a:r>
            <a:r>
              <a:rPr lang="ru-RU" sz="2000" b="1" dirty="0" smtClean="0">
                <a:solidFill>
                  <a:srgbClr val="0066FF"/>
                </a:solidFill>
                <a:cs typeface="Arial" charset="0"/>
              </a:rPr>
              <a:t> </a:t>
            </a:r>
            <a:r>
              <a:rPr lang="ru-RU" sz="2000" b="1" dirty="0" err="1" smtClean="0">
                <a:solidFill>
                  <a:srgbClr val="0066FF"/>
                </a:solidFill>
                <a:cs typeface="Arial" charset="0"/>
              </a:rPr>
              <a:t>and</a:t>
            </a:r>
            <a:r>
              <a:rPr lang="ru-RU" sz="2000" b="1" dirty="0" smtClean="0">
                <a:solidFill>
                  <a:srgbClr val="0066FF"/>
                </a:solidFill>
                <a:cs typeface="Arial" charset="0"/>
              </a:rPr>
              <a:t> (</a:t>
            </a:r>
            <a:r>
              <a:rPr lang="ru-RU" sz="2000" b="1" dirty="0" err="1" smtClean="0">
                <a:solidFill>
                  <a:srgbClr val="0066FF"/>
                </a:solidFill>
                <a:cs typeface="Arial" charset="0"/>
              </a:rPr>
              <a:t>x</a:t>
            </a:r>
            <a:r>
              <a:rPr lang="ru-RU" sz="2000" b="1" dirty="0" smtClean="0">
                <a:solidFill>
                  <a:srgbClr val="0066FF"/>
                </a:solidFill>
                <a:cs typeface="Arial" charset="0"/>
              </a:rPr>
              <a:t>&lt;=0)</a:t>
            </a:r>
            <a:endParaRPr lang="en-US" sz="2000" b="1" dirty="0">
              <a:solidFill>
                <a:srgbClr val="0066FF"/>
              </a:solidFill>
              <a:cs typeface="Arial" charset="0"/>
            </a:endParaRPr>
          </a:p>
        </p:txBody>
      </p:sp>
      <p:pic>
        <p:nvPicPr>
          <p:cNvPr id="4" name="Рисунок 3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404664"/>
            <a:ext cx="2933700" cy="2438400"/>
          </a:xfrm>
          <a:prstGeom prst="rect">
            <a:avLst/>
          </a:prstGeom>
        </p:spPr>
      </p:pic>
      <p:pic>
        <p:nvPicPr>
          <p:cNvPr id="5" name="Рисунок 4" descr="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1772816"/>
            <a:ext cx="3038899" cy="2734057"/>
          </a:xfrm>
          <a:prstGeom prst="rect">
            <a:avLst/>
          </a:prstGeom>
        </p:spPr>
      </p:pic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5220072" y="4869160"/>
            <a:ext cx="28797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 smtClean="0">
                <a:solidFill>
                  <a:srgbClr val="0066FF"/>
                </a:solidFill>
              </a:rPr>
              <a:t>(</a:t>
            </a:r>
            <a:r>
              <a:rPr lang="ru-RU" sz="2000" b="1" dirty="0" err="1" smtClean="0">
                <a:solidFill>
                  <a:srgbClr val="0066FF"/>
                </a:solidFill>
              </a:rPr>
              <a:t>y</a:t>
            </a:r>
            <a:r>
              <a:rPr lang="ru-RU" sz="2000" b="1" dirty="0" smtClean="0">
                <a:solidFill>
                  <a:srgbClr val="0066FF"/>
                </a:solidFill>
              </a:rPr>
              <a:t>&lt;=0</a:t>
            </a:r>
            <a:r>
              <a:rPr lang="en-US" sz="2000" b="1" dirty="0" smtClean="0">
                <a:solidFill>
                  <a:srgbClr val="0066FF"/>
                </a:solidFill>
                <a:cs typeface="Arial" charset="0"/>
              </a:rPr>
              <a:t>) and </a:t>
            </a:r>
          </a:p>
          <a:p>
            <a:r>
              <a:rPr lang="en-US" sz="2000" b="1" dirty="0" smtClean="0">
                <a:solidFill>
                  <a:srgbClr val="0066FF"/>
                </a:solidFill>
                <a:cs typeface="Arial" charset="0"/>
              </a:rPr>
              <a:t>(</a:t>
            </a:r>
            <a:r>
              <a:rPr lang="ru-RU" sz="2000" b="1" dirty="0" err="1" smtClean="0">
                <a:solidFill>
                  <a:srgbClr val="0066FF"/>
                </a:solidFill>
                <a:cs typeface="Arial" charset="0"/>
              </a:rPr>
              <a:t>y</a:t>
            </a:r>
            <a:r>
              <a:rPr lang="en-US" sz="2000" b="1" dirty="0" smtClean="0">
                <a:solidFill>
                  <a:srgbClr val="0066FF"/>
                </a:solidFill>
                <a:cs typeface="Arial" charset="0"/>
              </a:rPr>
              <a:t>&gt;=</a:t>
            </a:r>
            <a:r>
              <a:rPr lang="ru-RU" sz="2000" b="1" dirty="0" smtClean="0">
                <a:solidFill>
                  <a:srgbClr val="0066FF"/>
                </a:solidFill>
                <a:cs typeface="Arial" charset="0"/>
              </a:rPr>
              <a:t>-x-2</a:t>
            </a:r>
            <a:r>
              <a:rPr lang="en-US" sz="2000" b="1" dirty="0" smtClean="0">
                <a:solidFill>
                  <a:srgbClr val="0066FF"/>
                </a:solidFill>
                <a:cs typeface="Arial" charset="0"/>
              </a:rPr>
              <a:t>) </a:t>
            </a:r>
            <a:r>
              <a:rPr lang="ru-RU" sz="2000" b="1" dirty="0" err="1" smtClean="0">
                <a:solidFill>
                  <a:srgbClr val="0066FF"/>
                </a:solidFill>
                <a:cs typeface="Arial" charset="0"/>
              </a:rPr>
              <a:t>and</a:t>
            </a:r>
            <a:r>
              <a:rPr lang="en-US" sz="2000" b="1" dirty="0" smtClean="0">
                <a:solidFill>
                  <a:srgbClr val="0066FF"/>
                </a:solidFill>
                <a:cs typeface="Arial" charset="0"/>
              </a:rPr>
              <a:t> </a:t>
            </a:r>
            <a:r>
              <a:rPr lang="ru-RU" sz="2000" b="1" dirty="0" smtClean="0">
                <a:solidFill>
                  <a:srgbClr val="0066FF"/>
                </a:solidFill>
                <a:cs typeface="Arial" charset="0"/>
              </a:rPr>
              <a:t>(</a:t>
            </a:r>
            <a:r>
              <a:rPr lang="en-US" sz="2000" b="1" dirty="0" smtClean="0">
                <a:solidFill>
                  <a:srgbClr val="0066FF"/>
                </a:solidFill>
                <a:cs typeface="Arial" charset="0"/>
              </a:rPr>
              <a:t>(y&gt;=</a:t>
            </a:r>
            <a:r>
              <a:rPr lang="ru-RU" sz="2000" b="1" dirty="0" smtClean="0">
                <a:solidFill>
                  <a:srgbClr val="0066FF"/>
                </a:solidFill>
                <a:cs typeface="Arial" charset="0"/>
              </a:rPr>
              <a:t>-</a:t>
            </a:r>
            <a:r>
              <a:rPr lang="ru-RU" sz="2000" b="1" dirty="0" err="1" smtClean="0">
                <a:solidFill>
                  <a:srgbClr val="0066FF"/>
                </a:solidFill>
                <a:cs typeface="Arial" charset="0"/>
              </a:rPr>
              <a:t>x</a:t>
            </a:r>
            <a:r>
              <a:rPr lang="ru-RU" sz="2000" b="1" dirty="0" smtClean="0">
                <a:solidFill>
                  <a:srgbClr val="0066FF"/>
                </a:solidFill>
                <a:cs typeface="Arial" charset="0"/>
              </a:rPr>
              <a:t>*</a:t>
            </a:r>
            <a:r>
              <a:rPr lang="ru-RU" sz="2000" b="1" dirty="0" err="1" smtClean="0">
                <a:solidFill>
                  <a:srgbClr val="0066FF"/>
                </a:solidFill>
                <a:cs typeface="Arial" charset="0"/>
              </a:rPr>
              <a:t>x</a:t>
            </a:r>
            <a:r>
              <a:rPr lang="en-US" sz="2000" b="1" dirty="0" smtClean="0">
                <a:solidFill>
                  <a:srgbClr val="0066FF"/>
                </a:solidFill>
                <a:cs typeface="Arial" charset="0"/>
              </a:rPr>
              <a:t>)</a:t>
            </a:r>
            <a:r>
              <a:rPr lang="ru-RU" sz="2000" b="1" dirty="0" smtClean="0">
                <a:solidFill>
                  <a:srgbClr val="0066FF"/>
                </a:solidFill>
                <a:cs typeface="Arial" charset="0"/>
              </a:rPr>
              <a:t> </a:t>
            </a:r>
            <a:r>
              <a:rPr lang="ru-RU" sz="2000" b="1" dirty="0" err="1" smtClean="0">
                <a:solidFill>
                  <a:srgbClr val="0066FF"/>
                </a:solidFill>
                <a:cs typeface="Arial" charset="0"/>
              </a:rPr>
              <a:t>or</a:t>
            </a:r>
            <a:r>
              <a:rPr lang="ru-RU" sz="2000" b="1" dirty="0" smtClean="0">
                <a:solidFill>
                  <a:srgbClr val="0066FF"/>
                </a:solidFill>
                <a:cs typeface="Arial" charset="0"/>
              </a:rPr>
              <a:t> (</a:t>
            </a:r>
            <a:r>
              <a:rPr lang="ru-RU" sz="2000" b="1" dirty="0" err="1" smtClean="0">
                <a:solidFill>
                  <a:srgbClr val="0066FF"/>
                </a:solidFill>
                <a:cs typeface="Arial" charset="0"/>
              </a:rPr>
              <a:t>x</a:t>
            </a:r>
            <a:r>
              <a:rPr lang="ru-RU" sz="2000" b="1" dirty="0" smtClean="0">
                <a:solidFill>
                  <a:srgbClr val="0066FF"/>
                </a:solidFill>
                <a:cs typeface="Arial" charset="0"/>
              </a:rPr>
              <a:t>&lt;=0))</a:t>
            </a:r>
            <a:endParaRPr lang="en-US" sz="2000" b="1" dirty="0">
              <a:solidFill>
                <a:srgbClr val="0066FF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6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2051050" y="333375"/>
            <a:ext cx="469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3300"/>
                </a:solidFill>
              </a:rPr>
              <a:t>Периодические  функции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979712" y="4941168"/>
            <a:ext cx="45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>
                <a:solidFill>
                  <a:srgbClr val="0066FF"/>
                </a:solidFill>
                <a:cs typeface="Arial" charset="0"/>
              </a:rPr>
              <a:t>  (y&gt;=0) and (y</a:t>
            </a:r>
            <a:r>
              <a:rPr lang="en-US" sz="2000" b="1" dirty="0" smtClean="0">
                <a:solidFill>
                  <a:srgbClr val="0066FF"/>
                </a:solidFill>
                <a:cs typeface="Arial" charset="0"/>
              </a:rPr>
              <a:t>&lt;=</a:t>
            </a:r>
            <a:r>
              <a:rPr lang="ru-RU" sz="2000" b="1" dirty="0" err="1" smtClean="0">
                <a:solidFill>
                  <a:srgbClr val="0066FF"/>
                </a:solidFill>
                <a:cs typeface="Arial" charset="0"/>
              </a:rPr>
              <a:t>cos</a:t>
            </a:r>
            <a:r>
              <a:rPr lang="ru-RU" sz="2000" b="1" dirty="0" smtClean="0">
                <a:solidFill>
                  <a:srgbClr val="0066FF"/>
                </a:solidFill>
                <a:cs typeface="Arial" charset="0"/>
              </a:rPr>
              <a:t>(</a:t>
            </a:r>
            <a:r>
              <a:rPr lang="ru-RU" sz="2000" b="1" dirty="0" err="1" smtClean="0">
                <a:solidFill>
                  <a:srgbClr val="0066FF"/>
                </a:solidFill>
                <a:cs typeface="Arial" charset="0"/>
              </a:rPr>
              <a:t>x</a:t>
            </a:r>
            <a:r>
              <a:rPr lang="ru-RU" sz="2000" b="1" dirty="0" smtClean="0">
                <a:solidFill>
                  <a:srgbClr val="0066FF"/>
                </a:solidFill>
                <a:cs typeface="Arial" charset="0"/>
              </a:rPr>
              <a:t>)</a:t>
            </a:r>
            <a:r>
              <a:rPr lang="en-US" sz="2000" b="1" dirty="0" smtClean="0">
                <a:solidFill>
                  <a:srgbClr val="0066FF"/>
                </a:solidFill>
                <a:cs typeface="Arial" charset="0"/>
              </a:rPr>
              <a:t>) and </a:t>
            </a:r>
            <a:r>
              <a:rPr lang="en-US" sz="2000" b="1" dirty="0">
                <a:solidFill>
                  <a:srgbClr val="0066FF"/>
                </a:solidFill>
                <a:cs typeface="Arial" charset="0"/>
              </a:rPr>
              <a:t>(x&gt;=0) and (x&lt;=</a:t>
            </a:r>
            <a:r>
              <a:rPr lang="en-US" sz="2000" b="1" dirty="0" smtClean="0">
                <a:solidFill>
                  <a:srgbClr val="0066FF"/>
                </a:solidFill>
                <a:cs typeface="Arial" charset="0"/>
              </a:rPr>
              <a:t>pi</a:t>
            </a:r>
            <a:r>
              <a:rPr lang="ru-RU" sz="2000" b="1" dirty="0" smtClean="0">
                <a:solidFill>
                  <a:srgbClr val="0066FF"/>
                </a:solidFill>
                <a:cs typeface="Arial" charset="0"/>
              </a:rPr>
              <a:t>/2</a:t>
            </a:r>
            <a:r>
              <a:rPr lang="en-US" sz="2000" b="1" dirty="0" smtClean="0">
                <a:solidFill>
                  <a:srgbClr val="0066FF"/>
                </a:solidFill>
                <a:cs typeface="Arial" charset="0"/>
              </a:rPr>
              <a:t>)</a:t>
            </a:r>
            <a:endParaRPr lang="en-US" sz="2000" b="1" dirty="0">
              <a:solidFill>
                <a:srgbClr val="0066FF"/>
              </a:solidFill>
              <a:cs typeface="Arial" charset="0"/>
            </a:endParaRPr>
          </a:p>
        </p:txBody>
      </p:sp>
      <p:pic>
        <p:nvPicPr>
          <p:cNvPr id="6" name="Содержимое 5" descr="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628800"/>
            <a:ext cx="4435693" cy="288032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1927</TotalTime>
  <Words>737</Words>
  <Application>Microsoft Office PowerPoint</Application>
  <PresentationFormat>Экран (4:3)</PresentationFormat>
  <Paragraphs>106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Оформление по умолчанию</vt:lpstr>
      <vt:lpstr> УРОК ПО ИНФОРМАТИКЕ И ИКТ В 11 КЛАССЕ НА ТЕМУ:  «РЕШЕНИЕ ЗАДАЧ ПОВЫШЕННОГО  УРОВНЯ СЛОЖНОСТИ С1» </vt:lpstr>
      <vt:lpstr>Презентация PowerPoint</vt:lpstr>
      <vt:lpstr>Презентация PowerPoint</vt:lpstr>
      <vt:lpstr>Рассмотрим примеры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111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Магомедовы</dc:creator>
  <cp:lastModifiedBy>Венера Узбековна</cp:lastModifiedBy>
  <cp:revision>63</cp:revision>
  <dcterms:created xsi:type="dcterms:W3CDTF">2011-04-10T19:49:38Z</dcterms:created>
  <dcterms:modified xsi:type="dcterms:W3CDTF">2014-05-24T14:37:41Z</dcterms:modified>
</cp:coreProperties>
</file>