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3" r:id="rId8"/>
    <p:sldId id="273" r:id="rId9"/>
    <p:sldId id="272" r:id="rId10"/>
    <p:sldId id="264" r:id="rId11"/>
    <p:sldId id="269" r:id="rId12"/>
    <p:sldId id="270" r:id="rId13"/>
    <p:sldId id="271" r:id="rId14"/>
    <p:sldId id="262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99FF"/>
    <a:srgbClr val="FF3300"/>
    <a:srgbClr val="62139E"/>
    <a:srgbClr val="219797"/>
    <a:srgbClr val="E3CD74"/>
    <a:srgbClr val="EEB42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8" autoAdjust="0"/>
    <p:restoredTop sz="94600" autoAdjust="0"/>
  </p:normalViewPr>
  <p:slideViewPr>
    <p:cSldViewPr>
      <p:cViewPr>
        <p:scale>
          <a:sx n="77" d="100"/>
          <a:sy n="77" d="100"/>
        </p:scale>
        <p:origin x="-11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6248400" cy="2438400"/>
          </a:xfrm>
        </p:spPr>
        <p:txBody>
          <a:bodyPr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14045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1AF705-7596-4C32-BA56-225BCA11F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08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BB6E2-F653-4DEC-9BA5-9F96B8B350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6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868363"/>
            <a:ext cx="1981200" cy="5151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868363"/>
            <a:ext cx="5791200" cy="51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59EFF-5F05-4069-96BA-481FC98D9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09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8947D-F030-433B-A7CE-09444C174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06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16902-6668-46D2-9A21-B9F3F6BE5E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0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018F4-A65B-4540-B247-42EE8BFE2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72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25BB8-43DD-450B-B911-5C63BF5CD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10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9AC9-5907-4051-A476-7AB2CA355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58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D190C-6866-453D-9528-6C814C4F5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8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DF6E9-5B62-4B4B-8233-011DB6208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06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155C8-9141-4412-B5A2-620A06377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14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868363"/>
            <a:ext cx="7924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7924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3AE23E9-B629-476D-8AB7-2305BFF51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er.ru/" TargetMode="External"/><Relationship Id="rId2" Type="http://schemas.openxmlformats.org/officeDocument/2006/relationships/hyperlink" Target="http://pedsovet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usedu.info/" TargetMode="External"/><Relationship Id="rId5" Type="http://schemas.openxmlformats.org/officeDocument/2006/relationships/hyperlink" Target="http://www.metod-kopilka.ru/" TargetMode="External"/><Relationship Id="rId4" Type="http://schemas.openxmlformats.org/officeDocument/2006/relationships/hyperlink" Target="http://www.zanimatika.ru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31" y="764704"/>
            <a:ext cx="7848600" cy="2438400"/>
          </a:xfrm>
        </p:spPr>
        <p:txBody>
          <a:bodyPr/>
          <a:lstStyle/>
          <a:p>
            <a:pPr algn="ctr" eaLnBrk="1" hangingPunct="1"/>
            <a:r>
              <a:rPr lang="ru-RU" alt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Использование метода проектов </a:t>
            </a:r>
            <a:br>
              <a:rPr lang="ru-RU" alt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уроках информатики </a:t>
            </a:r>
            <a:br>
              <a:rPr lang="ru-RU" alt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развития творческой личности учащихся</a:t>
            </a:r>
          </a:p>
        </p:txBody>
      </p:sp>
      <p:pic>
        <p:nvPicPr>
          <p:cNvPr id="3076" name="Picture 5" descr="image110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5445125"/>
            <a:ext cx="93503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naukograd 201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7110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96" y="5924592"/>
            <a:ext cx="6521078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9792" y="3356992"/>
            <a:ext cx="633638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Копылова Марина Леонидовна</a:t>
            </a:r>
          </a:p>
          <a:p>
            <a:r>
              <a:rPr lang="ru-RU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информатики и ИКТ</a:t>
            </a:r>
          </a:p>
          <a:p>
            <a:r>
              <a:rPr lang="ru-RU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общеобразовательное учреждение «Бугульдейская средняя общеобразовательная школа»</a:t>
            </a:r>
          </a:p>
          <a:p>
            <a:r>
              <a:rPr lang="ru-RU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пос. Бугульдейка, Ольхонский район, Иркутская область</a:t>
            </a:r>
            <a:endParaRPr lang="ru-RU" sz="2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075612" cy="792163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00"/>
                </a:solidFill>
              </a:rPr>
              <a:t>План самообразования: (4 этапа)</a:t>
            </a:r>
          </a:p>
          <a:p>
            <a:pPr eaLnBrk="1" hangingPunct="1"/>
            <a:endParaRPr lang="ru-RU" altLang="ru-RU" smtClean="0"/>
          </a:p>
        </p:txBody>
      </p:sp>
      <p:pic>
        <p:nvPicPr>
          <p:cNvPr id="12291" name="Picture 4" descr="p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33375"/>
            <a:ext cx="5095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168"/>
          <p:cNvSpPr>
            <a:spLocks noChangeArrowheads="1"/>
          </p:cNvSpPr>
          <p:nvPr/>
        </p:nvSpPr>
        <p:spPr bwMode="auto">
          <a:xfrm>
            <a:off x="539750" y="836613"/>
            <a:ext cx="807561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b="1">
                <a:solidFill>
                  <a:srgbClr val="800000"/>
                </a:solidFill>
              </a:rPr>
              <a:t>1 - подготовительный</a:t>
            </a:r>
          </a:p>
        </p:txBody>
      </p:sp>
      <p:sp>
        <p:nvSpPr>
          <p:cNvPr id="12293" name="Rectangle 169"/>
          <p:cNvSpPr>
            <a:spLocks noChangeArrowheads="1"/>
          </p:cNvSpPr>
          <p:nvPr/>
        </p:nvSpPr>
        <p:spPr bwMode="auto">
          <a:xfrm>
            <a:off x="250825" y="1557338"/>
            <a:ext cx="8075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3200"/>
          </a:p>
        </p:txBody>
      </p:sp>
      <p:sp>
        <p:nvSpPr>
          <p:cNvPr id="12294" name="Rectangle 170"/>
          <p:cNvSpPr>
            <a:spLocks noChangeArrowheads="1"/>
          </p:cNvSpPr>
          <p:nvPr/>
        </p:nvSpPr>
        <p:spPr bwMode="auto">
          <a:xfrm>
            <a:off x="463550" y="1484313"/>
            <a:ext cx="86804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i="1">
                <a:solidFill>
                  <a:srgbClr val="000000"/>
                </a:solidFill>
              </a:rPr>
              <a:t>Сроки выполнения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2011 - 2012 гг.</a:t>
            </a:r>
          </a:p>
          <a:p>
            <a:pPr eaLnBrk="1" hangingPunct="1"/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Содержание работы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1. Изучение литературы и Интернет - ресурсов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по теме «Использование проектной деятельности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на уроках информатики для развития творческой деятельности»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Прогнозирование результатов работы</a:t>
            </a:r>
          </a:p>
          <a:p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Практическая деятельность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1.Приобретать методическую литературу.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Посещать конференции учителей информатики с целью познавания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опыта в области метода проектов</a:t>
            </a:r>
          </a:p>
          <a:p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Способ демонстрации результата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Разработка плана по созданию проектов для учеников </a:t>
            </a:r>
          </a:p>
          <a:p>
            <a:endParaRPr lang="ru-RU" altLang="ru-RU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075612" cy="792163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00"/>
                </a:solidFill>
              </a:rPr>
              <a:t>План самообразования: (4 этапа)</a:t>
            </a:r>
          </a:p>
          <a:p>
            <a:pPr eaLnBrk="1" hangingPunct="1"/>
            <a:endParaRPr lang="ru-RU" altLang="ru-RU" smtClean="0"/>
          </a:p>
        </p:txBody>
      </p:sp>
      <p:pic>
        <p:nvPicPr>
          <p:cNvPr id="13315" name="Picture 3" descr="p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33375"/>
            <a:ext cx="5095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39750" y="836613"/>
            <a:ext cx="807561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b="1">
                <a:solidFill>
                  <a:srgbClr val="800000"/>
                </a:solidFill>
              </a:rPr>
              <a:t>2 - практический</a:t>
            </a:r>
            <a:r>
              <a:rPr lang="ru-RU" altLang="ru-RU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0825" y="1557338"/>
            <a:ext cx="8075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320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79388" y="1557338"/>
            <a:ext cx="86741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 b="1" i="1">
                <a:solidFill>
                  <a:srgbClr val="000000"/>
                </a:solidFill>
              </a:rPr>
              <a:t>Сроки выполнения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2012 – 2013 гг.  </a:t>
            </a:r>
          </a:p>
          <a:p>
            <a:pPr eaLnBrk="1" hangingPunct="1"/>
            <a:r>
              <a:rPr lang="ru-RU" altLang="ru-RU" sz="2000" b="1" i="1">
                <a:solidFill>
                  <a:srgbClr val="000000"/>
                </a:solidFill>
              </a:rPr>
              <a:t>Содержание работы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1. Разработка методического комплекса материалов (проектов) по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 использованию метода проектов на уроках информатики для развития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 творческой личности учащихся для последующего их применения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Практическое применение разработанных материалов (проектов)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в классах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3. Корректировка методических разработок по результатам их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применения на практике </a:t>
            </a:r>
          </a:p>
          <a:p>
            <a:r>
              <a:rPr lang="ru-RU" altLang="ru-RU" sz="2000" b="1" i="1">
                <a:solidFill>
                  <a:srgbClr val="000000"/>
                </a:solidFill>
              </a:rPr>
              <a:t>Практическая деятельность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1. Формирование комплекса методических материалов (проектов)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Использовать на уроках 8-11 классов метода групповых или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индивидуальных проектов по различным разделам информатики</a:t>
            </a:r>
            <a:r>
              <a:rPr lang="ru-RU" altLang="ru-RU"/>
              <a:t> </a:t>
            </a:r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Способ демонстрации результата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Методический комплекс материалов (проектов) «Журналист»,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«Создай свой дизайн сайта!», «Компьютерная фирма» и другие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075612" cy="792163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00"/>
                </a:solidFill>
              </a:rPr>
              <a:t>План самообразования: (4 этапа)</a:t>
            </a:r>
          </a:p>
          <a:p>
            <a:pPr eaLnBrk="1" hangingPunct="1"/>
            <a:endParaRPr lang="ru-RU" altLang="ru-RU" smtClean="0"/>
          </a:p>
        </p:txBody>
      </p:sp>
      <p:pic>
        <p:nvPicPr>
          <p:cNvPr id="14339" name="Picture 3" descr="p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33375"/>
            <a:ext cx="5095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39750" y="836613"/>
            <a:ext cx="807561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b="1">
                <a:solidFill>
                  <a:srgbClr val="800000"/>
                </a:solidFill>
              </a:rPr>
              <a:t>3 - обобщающий</a:t>
            </a:r>
            <a:r>
              <a:rPr lang="ru-RU" altLang="ru-RU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50825" y="1557338"/>
            <a:ext cx="8075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320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3675" y="1557338"/>
            <a:ext cx="895032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000" b="1" i="1">
                <a:solidFill>
                  <a:srgbClr val="000000"/>
                </a:solidFill>
              </a:rPr>
              <a:t>Сроки выполнения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Сентябрь 2012 - февраль 2013  </a:t>
            </a:r>
          </a:p>
          <a:p>
            <a:pPr eaLnBrk="1" hangingPunct="1"/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Содержание работы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Подведение итогов. Оформление результатов.</a:t>
            </a:r>
          </a:p>
          <a:p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Практическая деятельность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1. Подведение итогов, получение результатов проведенной работы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Выпуск методического пособия по использованию метода проектов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 на уроках информатики для развития творческой личности учащихся.</a:t>
            </a:r>
          </a:p>
          <a:p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Способ демонстрации результата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Получение результатов детских проектов, например, газеты «Наш класс»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 или нового дизайна школьного сайта. Презентация проектов. </a:t>
            </a:r>
          </a:p>
          <a:p>
            <a:endParaRPr lang="ru-RU" altLang="ru-RU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075612" cy="792163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0000"/>
                </a:solidFill>
              </a:rPr>
              <a:t>План самообразования: (4 этапа)</a:t>
            </a:r>
          </a:p>
          <a:p>
            <a:pPr eaLnBrk="1" hangingPunct="1"/>
            <a:endParaRPr lang="ru-RU" altLang="ru-RU" smtClean="0"/>
          </a:p>
        </p:txBody>
      </p:sp>
      <p:pic>
        <p:nvPicPr>
          <p:cNvPr id="15363" name="Picture 3" descr="p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33375"/>
            <a:ext cx="5095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9750" y="836613"/>
            <a:ext cx="807561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b="1">
                <a:solidFill>
                  <a:srgbClr val="800000"/>
                </a:solidFill>
              </a:rPr>
              <a:t>4 - внедренческий</a:t>
            </a:r>
            <a:r>
              <a:rPr lang="ru-RU" altLang="ru-RU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50825" y="1557338"/>
            <a:ext cx="80756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32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44463" y="1660525"/>
            <a:ext cx="854868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000" b="1" i="1">
                <a:solidFill>
                  <a:srgbClr val="000000"/>
                </a:solidFill>
              </a:rPr>
              <a:t>Сроки выполнения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март 2013 - май 2014</a:t>
            </a:r>
          </a:p>
          <a:p>
            <a:pPr eaLnBrk="1" hangingPunct="1"/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Содержание работы</a:t>
            </a:r>
            <a:r>
              <a:rPr lang="ru-RU" altLang="ru-RU" sz="2000" b="1">
                <a:solidFill>
                  <a:srgbClr val="000000"/>
                </a:solidFill>
              </a:rPr>
              <a:t>:</a:t>
            </a:r>
            <a:r>
              <a:rPr lang="ru-RU" altLang="ru-RU" sz="2000">
                <a:solidFill>
                  <a:srgbClr val="000000"/>
                </a:solidFill>
              </a:rPr>
              <a:t>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Распространение опыта работы </a:t>
            </a:r>
          </a:p>
          <a:p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Практическая деятельность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pPr>
              <a:buFontTx/>
              <a:buAutoNum type="arabicPeriod"/>
            </a:pPr>
            <a:r>
              <a:rPr lang="ru-RU" altLang="ru-RU" sz="2000">
                <a:solidFill>
                  <a:srgbClr val="000000"/>
                </a:solidFill>
              </a:rPr>
              <a:t>Выступить на заседание ШМО по теме  «Использование метода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 проектов на уроках информатики для развития творческой личности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 учащихся».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Дать открытые уроки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3. Пройти аттестацию в качестве учителя информатики.</a:t>
            </a:r>
          </a:p>
          <a:p>
            <a:endParaRPr lang="ru-RU" altLang="ru-RU" sz="2000">
              <a:solidFill>
                <a:srgbClr val="000000"/>
              </a:solidFill>
            </a:endParaRPr>
          </a:p>
          <a:p>
            <a:r>
              <a:rPr lang="ru-RU" altLang="ru-RU" sz="2000" b="1" i="1">
                <a:solidFill>
                  <a:srgbClr val="000000"/>
                </a:solidFill>
              </a:rPr>
              <a:t>Способ демонстрации результата</a:t>
            </a:r>
            <a:r>
              <a:rPr lang="ru-RU" altLang="ru-RU" sz="2000" b="1">
                <a:solidFill>
                  <a:srgbClr val="000000"/>
                </a:solidFill>
              </a:rPr>
              <a:t>: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1. Интернет- страница в помощь учителям и ученикам </a:t>
            </a:r>
          </a:p>
          <a:p>
            <a:r>
              <a:rPr lang="ru-RU" altLang="ru-RU" sz="2000">
                <a:solidFill>
                  <a:srgbClr val="000000"/>
                </a:solidFill>
              </a:rPr>
              <a:t>2. Комплекс разработанных материалов и полученные проекты детей </a:t>
            </a:r>
          </a:p>
          <a:p>
            <a:endParaRPr lang="ru-RU" altLang="ru-RU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04813"/>
            <a:ext cx="8424862" cy="6911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b="1" smtClean="0">
                <a:solidFill>
                  <a:srgbClr val="000000"/>
                </a:solidFill>
              </a:rPr>
              <a:t>Виды  деятельности, составляющие мой процесс самообразования: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solidFill>
                <a:srgbClr val="000000"/>
              </a:solidFill>
            </a:endParaRP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Систематический просмотр телепередач, посвященных новейшим информационным технологиям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Чтение методической, педагогической и предметной литературы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Обзор в Интернете информации по информатике и ИКТ, педагогике, психологии, педагогических технологий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Решение задач, упражнений, тестов, кроссвордов и других заданий по информатике повышенной сложности, или нестандартной формы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Посещение семинаров, тренингов, конференций, уроков коллег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Дискуссии, совещания, обмен опытом с коллегами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Изучение иностранных языков (английского), для чтения информации о достижениях мировой педагогики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Систематическое прохождение курсов повышения квалификации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Проведение открытых уроков для анализа со стороны коллег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Организация кружковой и внеклассной деятельности по предмету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Дополнительное изучение мировых новинок информационно-компьютерных технологий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Ведение блога учителя информатики с обновлением различными материалами к урокам в помощь учителям информатики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Посещение предметных выставок и тематические экскурсии по предмету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Общение с коллегами в школе, городе и на различных форумах в Интернете.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rgbClr val="000000"/>
                </a:solidFill>
              </a:rPr>
              <a:t>Ведение здорового образа жизни, занятия спортом, физическими упражнениями. Болезни – большое препятствие для профессионального роста.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76250"/>
            <a:ext cx="8291513" cy="62658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00"/>
                </a:solidFill>
              </a:rPr>
              <a:t>Заключение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000000"/>
                </a:solidFill>
              </a:rPr>
              <a:t>Обдумывая тему своего самообразования, я не случайно остановилась именно на использовании метода проектов для развития творческой деятельности учащихся. Дело в том, что </a:t>
            </a:r>
            <a:r>
              <a:rPr lang="ru-RU" altLang="ru-RU" sz="2000" b="1" i="1" smtClean="0">
                <a:solidFill>
                  <a:srgbClr val="000000"/>
                </a:solidFill>
              </a:rPr>
              <a:t>эта тема мне очень интересна и близка.</a:t>
            </a:r>
            <a:r>
              <a:rPr lang="ru-RU" altLang="ru-RU" sz="2000" smtClean="0">
                <a:solidFill>
                  <a:srgbClr val="000000"/>
                </a:solidFill>
              </a:rPr>
              <a:t> И, занимаясь данной темой, и мне очень интересно увидеть результаты!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000000"/>
                </a:solidFill>
              </a:rPr>
              <a:t>Работая с проектами, учащиеся в результате изучения темы должны не только показать, что </a:t>
            </a:r>
            <a:r>
              <a:rPr lang="ru-RU" altLang="ru-RU" sz="2000" b="1" i="1" smtClean="0">
                <a:solidFill>
                  <a:srgbClr val="000000"/>
                </a:solidFill>
              </a:rPr>
              <a:t>они её знают, но и применить эту тему в практической жизни</a:t>
            </a:r>
            <a:r>
              <a:rPr lang="ru-RU" altLang="ru-RU" sz="2000" smtClean="0">
                <a:solidFill>
                  <a:srgbClr val="000000"/>
                </a:solidFill>
              </a:rPr>
              <a:t>. Каждый изученный раздел обобщается либо творческим заданием, либо мини-проектом, либо групповым проектом.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000000"/>
                </a:solidFill>
              </a:rPr>
              <a:t>Можно разработать индивидуальный либо групповой проект и на другие разделы информатики.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000000"/>
                </a:solidFill>
              </a:rPr>
              <a:t>И я уверена, что результаты работы учащихся окажутся очень интересными и полезными! Важно то, что при этом </a:t>
            </a:r>
            <a:r>
              <a:rPr lang="ru-RU" altLang="ru-RU" sz="2000" b="1" i="1" smtClean="0">
                <a:solidFill>
                  <a:srgbClr val="000000"/>
                </a:solidFill>
              </a:rPr>
              <a:t>будет формироваться творческая личность каждого учащегося.</a:t>
            </a:r>
            <a:r>
              <a:rPr lang="ru-RU" altLang="ru-RU" sz="200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000000"/>
                </a:solidFill>
              </a:rPr>
              <a:t>А это значит, что </a:t>
            </a:r>
            <a:r>
              <a:rPr lang="ru-RU" altLang="ru-RU" sz="2000" b="1" i="1" smtClean="0">
                <a:solidFill>
                  <a:srgbClr val="800000"/>
                </a:solidFill>
              </a:rPr>
              <a:t>цель самообразования будет достигнута!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76250"/>
            <a:ext cx="8362950" cy="6381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b="1" smtClean="0">
                <a:solidFill>
                  <a:srgbClr val="000000"/>
                </a:solidFill>
              </a:rPr>
              <a:t>Источники информации, используемые в процессе самообразования</a:t>
            </a:r>
            <a:endParaRPr lang="ru-RU" altLang="ru-RU" sz="1800" smtClean="0">
              <a:solidFill>
                <a:srgbClr val="0000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1. Контроль знаний по информатике: тесты, контрольные задания, экзаменационные вопросы, компьютерные проекты.  Л. П. Панкратова, Е. Н. Челак СПб.: БХВ-Петербург, 2004. — 448с.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2. журнал «Информатика»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3. Интернет ресурсы: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  <a:hlinkClick r:id="rId2"/>
              </a:rPr>
              <a:t>http://pedsovet.o</a:t>
            </a:r>
            <a:r>
              <a:rPr lang="en-US" altLang="ru-RU" sz="1800" smtClean="0">
                <a:solidFill>
                  <a:srgbClr val="000000"/>
                </a:solidFill>
                <a:hlinkClick r:id="rId2"/>
              </a:rPr>
              <a:t>rg</a:t>
            </a:r>
            <a:r>
              <a:rPr lang="ru-RU" altLang="ru-RU" sz="1800" smtClean="0">
                <a:solidFill>
                  <a:srgbClr val="000000"/>
                </a:solidFill>
              </a:rPr>
              <a:t>     сайт об образовании и образовательных ресурсах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  <a:hlinkClick r:id="rId3"/>
              </a:rPr>
              <a:t>www.researcher.ru</a:t>
            </a:r>
            <a:r>
              <a:rPr lang="ru-RU" altLang="ru-RU" sz="1800" smtClean="0">
                <a:solidFill>
                  <a:srgbClr val="000000"/>
                </a:solidFill>
              </a:rPr>
              <a:t>  сайт посвящен исследовательской деятельности школьников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  <a:hlinkClick r:id="rId4"/>
              </a:rPr>
              <a:t>http://www.zanimatika.ru</a:t>
            </a:r>
            <a:r>
              <a:rPr lang="ru-RU" altLang="ru-RU" sz="1800" smtClean="0">
                <a:solidFill>
                  <a:srgbClr val="000000"/>
                </a:solidFill>
              </a:rPr>
              <a:t>    сайт о занимательной педагогике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  <a:hlinkClick r:id="rId5"/>
              </a:rPr>
              <a:t>www.metod-kopilka.ru</a:t>
            </a:r>
            <a:r>
              <a:rPr lang="ru-RU" altLang="ru-RU" sz="1800" smtClean="0">
                <a:solidFill>
                  <a:srgbClr val="000000"/>
                </a:solidFill>
              </a:rPr>
              <a:t>    сайт посвящен информатике. Методическая копилка учителя информатики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  <a:hlinkClick r:id="rId6"/>
              </a:rPr>
              <a:t>http://www.rusedu.info</a:t>
            </a:r>
            <a:r>
              <a:rPr lang="ru-RU" altLang="ru-RU" sz="1800" smtClean="0">
                <a:solidFill>
                  <a:srgbClr val="000000"/>
                </a:solidFill>
              </a:rPr>
              <a:t>     сайт посвящен информатике и ИКТ в образовании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4. Угринович Н.Д. Информатика и информационные технологии. 10-11. Учебник для 10-11 классов. – М.: БИНОМ, 2003.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5. Шауцукова Л.З. Информатика  Учебник для 10-11классов.–М., 2004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6. Посещение уроков коллег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7. Посещение семинаров и конференций учителей других школ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8. Изучение методической литературы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81075"/>
            <a:ext cx="8002587" cy="1470025"/>
          </a:xfrm>
        </p:spPr>
        <p:txBody>
          <a:bodyPr/>
          <a:lstStyle/>
          <a:p>
            <a:pPr algn="ctr" eaLnBrk="1" hangingPunct="1"/>
            <a:r>
              <a:rPr lang="ru-RU" altLang="ru-RU" sz="4800" i="1" smtClean="0">
                <a:solidFill>
                  <a:srgbClr val="000000"/>
                </a:solidFill>
              </a:rPr>
              <a:t>Спасибо за внимание!</a:t>
            </a:r>
          </a:p>
        </p:txBody>
      </p:sp>
      <p:pic>
        <p:nvPicPr>
          <p:cNvPr id="19459" name="Picture 4" descr="b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268413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 descr="b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68413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5" descr="комп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437063"/>
            <a:ext cx="27178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3375"/>
            <a:ext cx="7859713" cy="53276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00"/>
                </a:solidFill>
              </a:rPr>
              <a:t>Содержание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altLang="ru-RU" sz="2800" b="1" smtClean="0">
              <a:solidFill>
                <a:srgbClr val="00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Введение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Что такое «метод проектов»?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Актуальность использования метода проектов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Цель, задачи, ожидаемый результат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План саморазвития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Виды деятельности, составляющие мой процесс самообразования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Заключение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smtClean="0">
                <a:solidFill>
                  <a:srgbClr val="000000"/>
                </a:solidFill>
              </a:rPr>
              <a:t>Список использованной литературы</a:t>
            </a:r>
          </a:p>
        </p:txBody>
      </p:sp>
      <p:pic>
        <p:nvPicPr>
          <p:cNvPr id="4099" name="Picture 4" descr="3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157788"/>
            <a:ext cx="1863725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76250"/>
            <a:ext cx="7775575" cy="62658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000000"/>
                </a:solidFill>
              </a:rPr>
              <a:t>Введение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В проектной деятельности ребёнок наиболее ярко проявляет свои способности, раскрывает своё мироощущение, открывает для себя что-то новое. В то же время, богатые возможности современного ПО позволяют подходить к работе творчески и нестандартно.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Кроме того, метод проектов, безусловно, является исследовательским методом, способным сформировать у учащегося опыт творческой деятельности. Работа над проектом вырабатывает устойчивые интересы, постоянную потребность в творческих поисках.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С внедрением проектного метода обучения, в основе которого лежат исследовательская и творческая деятельность, появляется возможность на уроках информатики, факультативах, дополнительных занятиях углублять и закреплять знания, полученные по другим предметам.</a:t>
            </a:r>
          </a:p>
        </p:txBody>
      </p:sp>
      <p:pic>
        <p:nvPicPr>
          <p:cNvPr id="5123" name="Picture 4" descr="89beaf6b615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734050"/>
            <a:ext cx="1371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4213" y="620713"/>
            <a:ext cx="7920037" cy="6237287"/>
          </a:xfrm>
          <a:noFill/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altLang="ru-RU" sz="1800" b="1" smtClean="0">
                <a:solidFill>
                  <a:srgbClr val="000000"/>
                </a:solidFill>
              </a:rPr>
              <a:t>Что такое метод проектов?</a:t>
            </a:r>
          </a:p>
          <a:p>
            <a:pPr>
              <a:spcBef>
                <a:spcPct val="50000"/>
              </a:spcBef>
            </a:pPr>
            <a:r>
              <a:rPr lang="ru-RU" altLang="ru-RU" sz="1800" b="1" i="1" smtClean="0">
                <a:solidFill>
                  <a:srgbClr val="000000"/>
                </a:solidFill>
              </a:rPr>
              <a:t>Проект</a:t>
            </a:r>
            <a:r>
              <a:rPr lang="ru-RU" altLang="ru-RU" sz="1800" smtClean="0">
                <a:solidFill>
                  <a:srgbClr val="000000"/>
                </a:solidFill>
              </a:rPr>
              <a:t> (от лат. рrojectus, буквально - брошенный вперед) – это самостоятельная творческая завершенная работа, выполняемая под руководством учителя. </a:t>
            </a:r>
            <a:br>
              <a:rPr lang="ru-RU" altLang="ru-RU" sz="1800" smtClean="0">
                <a:solidFill>
                  <a:srgbClr val="000000"/>
                </a:solidFill>
              </a:rPr>
            </a:br>
            <a:r>
              <a:rPr lang="ru-RU" altLang="ru-RU" sz="1800" smtClean="0">
                <a:solidFill>
                  <a:srgbClr val="000000"/>
                </a:solidFill>
              </a:rPr>
              <a:t>Метод проектов не является принципиально новым в мировой педагогике. </a:t>
            </a:r>
            <a:r>
              <a:rPr lang="ru-RU" altLang="ru-RU" sz="1800" b="1" i="1" smtClean="0">
                <a:solidFill>
                  <a:srgbClr val="000000"/>
                </a:solidFill>
              </a:rPr>
              <a:t>Метод проектов</a:t>
            </a:r>
            <a:r>
              <a:rPr lang="ru-RU" altLang="ru-RU" sz="1800" smtClean="0">
                <a:solidFill>
                  <a:srgbClr val="000000"/>
                </a:solidFill>
              </a:rPr>
              <a:t> всегда ориентирован на самостоятельную деятельность учащихся — индивидуальную, парную, групповую, которую учащиеся выполняют в течение определенного отрезка времени.</a:t>
            </a:r>
            <a:br>
              <a:rPr lang="ru-RU" altLang="ru-RU" sz="1800" smtClean="0">
                <a:solidFill>
                  <a:srgbClr val="000000"/>
                </a:solidFill>
              </a:rPr>
            </a:br>
            <a:r>
              <a:rPr lang="ru-RU" altLang="ru-RU" sz="1800" smtClean="0">
                <a:solidFill>
                  <a:srgbClr val="000000"/>
                </a:solidFill>
              </a:rPr>
              <a:t>Его суть заключается в том, что важно показать детям их личную заинтересованность в приобретаемых знаниях, которые могут и должны им пригодиться им в жизни. </a:t>
            </a:r>
            <a:br>
              <a:rPr lang="ru-RU" altLang="ru-RU" sz="1800" smtClean="0">
                <a:solidFill>
                  <a:srgbClr val="000000"/>
                </a:solidFill>
              </a:rPr>
            </a:br>
            <a:r>
              <a:rPr lang="ru-RU" altLang="ru-RU" sz="1800" b="1" i="1" smtClean="0">
                <a:solidFill>
                  <a:srgbClr val="000000"/>
                </a:solidFill>
              </a:rPr>
              <a:t>Метод проектов</a:t>
            </a:r>
            <a:r>
              <a:rPr lang="ru-RU" altLang="ru-RU" sz="1800" smtClean="0">
                <a:solidFill>
                  <a:srgbClr val="000000"/>
                </a:solidFill>
              </a:rPr>
              <a:t> всегда ориентирован на самостоятельную деятельность учащихся — индивидуальную, парную, групповую, которую учащиеся выполняют в течение определенного отрезка времени.</a:t>
            </a:r>
            <a:br>
              <a:rPr lang="ru-RU" altLang="ru-RU" sz="1800" smtClean="0">
                <a:solidFill>
                  <a:srgbClr val="000000"/>
                </a:solidFill>
              </a:rPr>
            </a:br>
            <a:r>
              <a:rPr lang="ru-RU" altLang="ru-RU" sz="1800" smtClean="0">
                <a:solidFill>
                  <a:srgbClr val="000000"/>
                </a:solidFill>
              </a:rPr>
              <a:t>Проектная деятельность обучающихся — совместная учебно-познавательная, творческая или игровая деятельность учащихся, имеющая общую цель, согласованные методы, способы деятельности, направленная на достижение общего результата деятельности.</a:t>
            </a:r>
          </a:p>
        </p:txBody>
      </p:sp>
      <p:pic>
        <p:nvPicPr>
          <p:cNvPr id="6147" name="Picture 7" descr="bv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692150"/>
            <a:ext cx="62706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052513"/>
            <a:ext cx="8064500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smtClean="0">
                <a:solidFill>
                  <a:srgbClr val="000000"/>
                </a:solidFill>
              </a:rPr>
              <a:t>Учебный проект или исследование с точки зрения обучающегося</a:t>
            </a:r>
            <a:r>
              <a:rPr lang="ru-RU" altLang="ru-RU" sz="2400" smtClean="0">
                <a:solidFill>
                  <a:srgbClr val="000000"/>
                </a:solidFill>
              </a:rPr>
              <a:t> — это возможность максимального раскрытия своего творческого потенциала. Это деятельность, позволит проявить себя индивидуально или в группе, попробовать свои силы, приложить свои знания, принести пользу, показать публично достигнутый результат. Это деятельность, направленная на решение интересной проблемы, сформулированной зачастую самими учащимися в виде задачи, когда результат этой деятельности — найденный способ решения проблемы — носит практический характер, имеет важное прикладное значение и, что весьма важно, интересен и значим для самих открывателей.</a:t>
            </a:r>
          </a:p>
        </p:txBody>
      </p:sp>
      <p:pic>
        <p:nvPicPr>
          <p:cNvPr id="7171" name="Picture 4" descr="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6635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20713"/>
            <a:ext cx="7859713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smtClean="0">
                <a:solidFill>
                  <a:srgbClr val="000000"/>
                </a:solidFill>
              </a:rPr>
              <a:t>Актуальность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Проектная деятельность учащихся прописана в стандарте образования. Следовательно, каждый ученик должен быть обучен этой деятельности. Программы всех школьных предметов ориентированы на данный вид деятельности. Устные экзамены в 9 и 11 классах предполагают защиту проекта как  один из видов  итоговой аттестации. Таким образом, проектная деятельность учащихся становится  все более актуальной в современной педагогике. И это не случайно. Ведь именно в процессе правильной самостоятельной работы над созданием проекта ребенок учится работать как самостоятельно, так и в коллективе , при этом лучше всего формируется культура умственного труда учеников а также развиваются их творческие способности.</a:t>
            </a:r>
          </a:p>
        </p:txBody>
      </p:sp>
      <p:pic>
        <p:nvPicPr>
          <p:cNvPr id="8195" name="Picture 4" descr="b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92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pervc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49725"/>
            <a:ext cx="1973263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25538"/>
            <a:ext cx="8075612" cy="2952750"/>
          </a:xfrm>
        </p:spPr>
        <p:txBody>
          <a:bodyPr/>
          <a:lstStyle/>
          <a:p>
            <a:pPr marL="609600" indent="-609600" eaLnBrk="1" hangingPunct="1"/>
            <a:r>
              <a:rPr lang="ru-RU" altLang="ru-RU" b="1" smtClean="0">
                <a:solidFill>
                  <a:srgbClr val="000000"/>
                </a:solidFill>
              </a:rPr>
              <a:t>Цель</a:t>
            </a:r>
            <a:endParaRPr lang="ru-RU" altLang="ru-RU" smtClean="0">
              <a:solidFill>
                <a:srgbClr val="000000"/>
              </a:solidFill>
            </a:endParaRPr>
          </a:p>
          <a:p>
            <a:pPr marL="609600" indent="-609600" eaLnBrk="1" hangingPunct="1"/>
            <a:r>
              <a:rPr lang="ru-RU" altLang="ru-RU" smtClean="0">
                <a:solidFill>
                  <a:srgbClr val="000000"/>
                </a:solidFill>
              </a:rPr>
              <a:t>Формировать творческую личность учащихся 8-11 классов, используя на уроках метод проектной деятельности</a:t>
            </a:r>
            <a:endParaRPr lang="ru-RU" altLang="ru-RU" b="1" smtClean="0">
              <a:solidFill>
                <a:srgbClr val="000000"/>
              </a:solidFill>
            </a:endParaRPr>
          </a:p>
        </p:txBody>
      </p:sp>
      <p:pic>
        <p:nvPicPr>
          <p:cNvPr id="9220" name="Рисунок 3" descr="комп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221163"/>
            <a:ext cx="27178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ervc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802188"/>
            <a:ext cx="1973262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76250"/>
            <a:ext cx="8075612" cy="47529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400" b="1" smtClean="0">
                <a:solidFill>
                  <a:srgbClr val="000000"/>
                </a:solidFill>
              </a:rPr>
              <a:t>Задачи</a:t>
            </a:r>
            <a:endParaRPr lang="ru-RU" altLang="ru-RU" sz="2400" smtClean="0">
              <a:solidFill>
                <a:srgbClr val="0000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1. Изучить литературу по данной теме, а также Интернет - ресурсы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2. Разработать методический комплекс материалов по использованию метода проектов на уроках информатики для развития творческой личности учащихся для последующего их применения  на уроках информатики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3. Применять метод проектов на уроках, в качестве закрепления пройденного материала и обобщения полученных знаний.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</a:rPr>
              <a:t>4. Создать Интернет - страницу в помощь учителям и ученикам.</a:t>
            </a:r>
            <a:endParaRPr lang="ru-RU" altLang="ru-RU" sz="24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ervc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802188"/>
            <a:ext cx="1973262" cy="205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76250"/>
            <a:ext cx="8075612" cy="6308725"/>
          </a:xfrm>
        </p:spPr>
        <p:txBody>
          <a:bodyPr/>
          <a:lstStyle/>
          <a:p>
            <a:pPr marL="609600" indent="-609600" eaLnBrk="1" hangingPunct="1"/>
            <a:r>
              <a:rPr lang="ru-RU" altLang="ru-RU" b="1" smtClean="0">
                <a:solidFill>
                  <a:srgbClr val="000000"/>
                </a:solidFill>
              </a:rPr>
              <a:t>Ожидаемый результат</a:t>
            </a:r>
            <a:endParaRPr lang="ru-RU" altLang="ru-RU" smtClean="0">
              <a:solidFill>
                <a:srgbClr val="000000"/>
              </a:solidFill>
            </a:endParaRPr>
          </a:p>
          <a:p>
            <a:pPr marL="609600" indent="-609600" eaLnBrk="1" hangingPunct="1"/>
            <a:r>
              <a:rPr lang="ru-RU" altLang="ru-RU" smtClean="0">
                <a:solidFill>
                  <a:srgbClr val="000000"/>
                </a:solidFill>
              </a:rPr>
              <a:t>1. Выпуск методического пособия по использованию метода проектов на уроках информатики для развития творческой личности учащихся.</a:t>
            </a:r>
          </a:p>
          <a:p>
            <a:pPr marL="609600" indent="-609600" eaLnBrk="1" hangingPunct="1"/>
            <a:r>
              <a:rPr lang="ru-RU" altLang="ru-RU" smtClean="0">
                <a:solidFill>
                  <a:srgbClr val="000000"/>
                </a:solidFill>
              </a:rPr>
              <a:t>2. Интернет- страница (пост) в блоге в помощь учителям и ученикам вместе с комплексом разработанных материалов и полученными проектами детей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72125">
  <a:themeElements>
    <a:clrScheme name="01072125 12">
      <a:dk1>
        <a:srgbClr val="CC9900"/>
      </a:dk1>
      <a:lt1>
        <a:srgbClr val="FFF9CF"/>
      </a:lt1>
      <a:dk2>
        <a:srgbClr val="996600"/>
      </a:dk2>
      <a:lt2>
        <a:srgbClr val="808080"/>
      </a:lt2>
      <a:accent1>
        <a:srgbClr val="E9E3B7"/>
      </a:accent1>
      <a:accent2>
        <a:srgbClr val="333399"/>
      </a:accent2>
      <a:accent3>
        <a:srgbClr val="FFFBE4"/>
      </a:accent3>
      <a:accent4>
        <a:srgbClr val="AE8200"/>
      </a:accent4>
      <a:accent5>
        <a:srgbClr val="F2EFD8"/>
      </a:accent5>
      <a:accent6>
        <a:srgbClr val="2D2D8A"/>
      </a:accent6>
      <a:hlink>
        <a:srgbClr val="009999"/>
      </a:hlink>
      <a:folHlink>
        <a:srgbClr val="669900"/>
      </a:folHlink>
    </a:clrScheme>
    <a:fontScheme name="01072125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72125 1">
        <a:dk1>
          <a:srgbClr val="B08200"/>
        </a:dk1>
        <a:lt1>
          <a:srgbClr val="FFF5C9"/>
        </a:lt1>
        <a:dk2>
          <a:srgbClr val="000000"/>
        </a:dk2>
        <a:lt2>
          <a:srgbClr val="969696"/>
        </a:lt2>
        <a:accent1>
          <a:srgbClr val="FDED9B"/>
        </a:accent1>
        <a:accent2>
          <a:srgbClr val="FF9966"/>
        </a:accent2>
        <a:accent3>
          <a:srgbClr val="FFF9E1"/>
        </a:accent3>
        <a:accent4>
          <a:srgbClr val="966E00"/>
        </a:accent4>
        <a:accent5>
          <a:srgbClr val="FEF4C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25 2">
        <a:dk1>
          <a:srgbClr val="F8F8F8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25 3">
        <a:dk1>
          <a:srgbClr val="2D2015"/>
        </a:dk1>
        <a:lt1>
          <a:srgbClr val="FFFFFF"/>
        </a:lt1>
        <a:dk2>
          <a:srgbClr val="808000"/>
        </a:dk2>
        <a:lt2>
          <a:srgbClr val="DFC08D"/>
        </a:lt2>
        <a:accent1>
          <a:srgbClr val="8F8F6D"/>
        </a:accent1>
        <a:accent2>
          <a:srgbClr val="8F5F2F"/>
        </a:accent2>
        <a:accent3>
          <a:srgbClr val="C0C0AA"/>
        </a:accent3>
        <a:accent4>
          <a:srgbClr val="DADADA"/>
        </a:accent4>
        <a:accent5>
          <a:srgbClr val="C6C6BA"/>
        </a:accent5>
        <a:accent6>
          <a:srgbClr val="81552A"/>
        </a:accent6>
        <a:hlink>
          <a:srgbClr val="CCB400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25 4">
        <a:dk1>
          <a:srgbClr val="777777"/>
        </a:dk1>
        <a:lt1>
          <a:srgbClr val="FFEFB5"/>
        </a:lt1>
        <a:dk2>
          <a:srgbClr val="818573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1C2BC"/>
        </a:accent3>
        <a:accent4>
          <a:srgbClr val="DACC9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F8A1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25 5">
        <a:dk1>
          <a:srgbClr val="3E3E5C"/>
        </a:dk1>
        <a:lt1>
          <a:srgbClr val="FFFFFF"/>
        </a:lt1>
        <a:dk2>
          <a:srgbClr val="8080AA"/>
        </a:dk2>
        <a:lt2>
          <a:srgbClr val="FFFFFF"/>
        </a:lt2>
        <a:accent1>
          <a:srgbClr val="8982A4"/>
        </a:accent1>
        <a:accent2>
          <a:srgbClr val="9C62CC"/>
        </a:accent2>
        <a:accent3>
          <a:srgbClr val="C0C0D2"/>
        </a:accent3>
        <a:accent4>
          <a:srgbClr val="DADADA"/>
        </a:accent4>
        <a:accent5>
          <a:srgbClr val="C4C1CF"/>
        </a:accent5>
        <a:accent6>
          <a:srgbClr val="8D58B9"/>
        </a:accent6>
        <a:hlink>
          <a:srgbClr val="FDE065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25 6">
        <a:dk1>
          <a:srgbClr val="989400"/>
        </a:dk1>
        <a:lt1>
          <a:srgbClr val="FF9900"/>
        </a:lt1>
        <a:dk2>
          <a:srgbClr val="DFD293"/>
        </a:dk2>
        <a:lt2>
          <a:srgbClr val="5C1F00"/>
        </a:lt2>
        <a:accent1>
          <a:srgbClr val="FFCC00"/>
        </a:accent1>
        <a:accent2>
          <a:srgbClr val="BE7960"/>
        </a:accent2>
        <a:accent3>
          <a:srgbClr val="FFCAAA"/>
        </a:accent3>
        <a:accent4>
          <a:srgbClr val="817E00"/>
        </a:accent4>
        <a:accent5>
          <a:srgbClr val="FFE2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25 7">
        <a:dk1>
          <a:srgbClr val="005A58"/>
        </a:dk1>
        <a:lt1>
          <a:srgbClr val="FFFFCC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AE"/>
        </a:accent4>
        <a:accent5>
          <a:srgbClr val="AAB8B7"/>
        </a:accent5>
        <a:accent6>
          <a:srgbClr val="6264B4"/>
        </a:accent6>
        <a:hlink>
          <a:srgbClr val="CCCC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25 8">
        <a:dk1>
          <a:srgbClr val="003366"/>
        </a:dk1>
        <a:lt1>
          <a:srgbClr val="FDFFCD"/>
        </a:lt1>
        <a:dk2>
          <a:srgbClr val="00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B8E2"/>
        </a:accent3>
        <a:accent4>
          <a:srgbClr val="D8DAAF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25 9">
        <a:dk1>
          <a:srgbClr val="336699"/>
        </a:dk1>
        <a:lt1>
          <a:srgbClr val="E2A700"/>
        </a:lt1>
        <a:dk2>
          <a:srgbClr val="808000"/>
        </a:dk2>
        <a:lt2>
          <a:srgbClr val="E3EBF1"/>
        </a:lt2>
        <a:accent1>
          <a:srgbClr val="767300"/>
        </a:accent1>
        <a:accent2>
          <a:srgbClr val="468A4B"/>
        </a:accent2>
        <a:accent3>
          <a:srgbClr val="C0C0AA"/>
        </a:accent3>
        <a:accent4>
          <a:srgbClr val="C18E00"/>
        </a:accent4>
        <a:accent5>
          <a:srgbClr val="BDBCAA"/>
        </a:accent5>
        <a:accent6>
          <a:srgbClr val="3F7D43"/>
        </a:accent6>
        <a:hlink>
          <a:srgbClr val="CC9900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25 10">
        <a:dk1>
          <a:srgbClr val="669900"/>
        </a:dk1>
        <a:lt1>
          <a:srgbClr val="FFFFAD"/>
        </a:lt1>
        <a:dk2>
          <a:srgbClr val="666699"/>
        </a:dk2>
        <a:lt2>
          <a:srgbClr val="808080"/>
        </a:lt2>
        <a:accent1>
          <a:srgbClr val="F9FECE"/>
        </a:accent1>
        <a:accent2>
          <a:srgbClr val="CCC200"/>
        </a:accent2>
        <a:accent3>
          <a:srgbClr val="FFFFD3"/>
        </a:accent3>
        <a:accent4>
          <a:srgbClr val="568200"/>
        </a:accent4>
        <a:accent5>
          <a:srgbClr val="FBFEE3"/>
        </a:accent5>
        <a:accent6>
          <a:srgbClr val="B9B000"/>
        </a:accent6>
        <a:hlink>
          <a:srgbClr val="0099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25 11">
        <a:dk1>
          <a:srgbClr val="FEF3D8"/>
        </a:dk1>
        <a:lt1>
          <a:srgbClr val="FCF9E2"/>
        </a:lt1>
        <a:dk2>
          <a:srgbClr val="808000"/>
        </a:dk2>
        <a:lt2>
          <a:srgbClr val="969696"/>
        </a:lt2>
        <a:accent1>
          <a:srgbClr val="C7AD2D"/>
        </a:accent1>
        <a:accent2>
          <a:srgbClr val="8DC6FF"/>
        </a:accent2>
        <a:accent3>
          <a:srgbClr val="FDFBEE"/>
        </a:accent3>
        <a:accent4>
          <a:srgbClr val="D9D0B8"/>
        </a:accent4>
        <a:accent5>
          <a:srgbClr val="E0D3AD"/>
        </a:accent5>
        <a:accent6>
          <a:srgbClr val="7FB3E7"/>
        </a:accent6>
        <a:hlink>
          <a:srgbClr val="0066CC"/>
        </a:hlink>
        <a:folHlink>
          <a:srgbClr val="768D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25 12">
        <a:dk1>
          <a:srgbClr val="CC9900"/>
        </a:dk1>
        <a:lt1>
          <a:srgbClr val="FFF9CF"/>
        </a:lt1>
        <a:dk2>
          <a:srgbClr val="996600"/>
        </a:dk2>
        <a:lt2>
          <a:srgbClr val="808080"/>
        </a:lt2>
        <a:accent1>
          <a:srgbClr val="E9E3B7"/>
        </a:accent1>
        <a:accent2>
          <a:srgbClr val="333399"/>
        </a:accent2>
        <a:accent3>
          <a:srgbClr val="FFFBE4"/>
        </a:accent3>
        <a:accent4>
          <a:srgbClr val="AE8200"/>
        </a:accent4>
        <a:accent5>
          <a:srgbClr val="F2EFD8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01072125</Template>
  <TotalTime>377</TotalTime>
  <Words>1351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01072125</vt:lpstr>
      <vt:lpstr>Использование метода проектов  на уроках информатики  для развития творческой личности учащихся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метода проектов  на уроках информатики  для развития творческой личности учащихся</dc:title>
  <dc:creator>Customer</dc:creator>
  <cp:lastModifiedBy>Венера Узбековна</cp:lastModifiedBy>
  <cp:revision>27</cp:revision>
  <dcterms:created xsi:type="dcterms:W3CDTF">2010-04-18T12:19:04Z</dcterms:created>
  <dcterms:modified xsi:type="dcterms:W3CDTF">2014-05-27T07:15:00Z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TC010721251049</vt:lpwstr>
  </property>
</Properties>
</file>