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9" r:id="rId2"/>
    <p:sldId id="256" r:id="rId3"/>
    <p:sldId id="274" r:id="rId4"/>
    <p:sldId id="276" r:id="rId5"/>
    <p:sldId id="257" r:id="rId6"/>
    <p:sldId id="278" r:id="rId7"/>
    <p:sldId id="281" r:id="rId8"/>
    <p:sldId id="283" r:id="rId9"/>
    <p:sldId id="284" r:id="rId10"/>
    <p:sldId id="285" r:id="rId11"/>
    <p:sldId id="266" r:id="rId12"/>
    <p:sldId id="286" r:id="rId13"/>
    <p:sldId id="287" r:id="rId14"/>
    <p:sldId id="279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1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1330A-4416-452D-8848-8D58B0BE36E1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F2F84-B78C-411A-BEA0-A72AF72F3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708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F2F84-B78C-411A-BEA0-A72AF72F30D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7841"/>
            <a:ext cx="61150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96" y="5733256"/>
            <a:ext cx="652107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14780" y="3351768"/>
            <a:ext cx="63363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Копылова Марина Леонидовна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информатики и ИКТ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общеобразовательное учреждение «Бугульдейская средняя общеобразовательная школа»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пос. Бугульдейка, Ольхонский район, Иркутская область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196752"/>
            <a:ext cx="81785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Monotype Corsiva" pitchFamily="66" charset="0"/>
              </a:rPr>
              <a:t>Использование метода проектов на уроках информатики и ИКТ для развития творческой личности учащихся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1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57158" y="2571744"/>
            <a:ext cx="2714644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</a:rPr>
              <a:t>Проект должен быть посильным для выполнения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2643174" y="1357298"/>
            <a:ext cx="4000528" cy="714380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Принципы организации проектной деятельности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5857884" y="3786190"/>
            <a:ext cx="3000396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</a:rPr>
              <a:t>Создавать необходимые условия для успешного выполнения проектов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6215074" y="2571744"/>
            <a:ext cx="2643206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</a:rPr>
              <a:t>Вести подготовку учащихся к выполнению проектов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5357818" y="5072074"/>
            <a:ext cx="3500462" cy="1643074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</a:rPr>
              <a:t>Обязательная презентация результатов работы по проекту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357158" y="5143512"/>
            <a:ext cx="3571900" cy="1571636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</a:rPr>
              <a:t>Каждый учащийся должен четко показать свой вклад в выполнение проекта. Каждый участник проекта получает индивидуальную оценку.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357158" y="3857628"/>
            <a:ext cx="3071834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</a:rPr>
              <a:t>Обеспечить руководство проектом со стороны педагогов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" name="Shape 12"/>
          <p:cNvCxnSpPr>
            <a:stCxn id="5" idx="2"/>
            <a:endCxn id="4" idx="0"/>
          </p:cNvCxnSpPr>
          <p:nvPr/>
        </p:nvCxnSpPr>
        <p:spPr>
          <a:xfrm rot="5400000">
            <a:off x="3339695" y="1803785"/>
            <a:ext cx="1035851" cy="1571636"/>
          </a:xfrm>
          <a:prstGeom prst="bentConnector2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5" idx="2"/>
            <a:endCxn id="8" idx="4"/>
          </p:cNvCxnSpPr>
          <p:nvPr/>
        </p:nvCxnSpPr>
        <p:spPr>
          <a:xfrm rot="16200000" flipH="1">
            <a:off x="4911331" y="1803785"/>
            <a:ext cx="1035851" cy="1571636"/>
          </a:xfrm>
          <a:prstGeom prst="bentConnector2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endCxn id="11" idx="0"/>
          </p:cNvCxnSpPr>
          <p:nvPr/>
        </p:nvCxnSpPr>
        <p:spPr>
          <a:xfrm rot="5400000">
            <a:off x="3411134" y="3161106"/>
            <a:ext cx="1250165" cy="1214448"/>
          </a:xfrm>
          <a:prstGeom prst="bentConnector2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>
            <a:off x="4643438" y="3214686"/>
            <a:ext cx="1214446" cy="1178727"/>
          </a:xfrm>
          <a:prstGeom prst="bentConnector3">
            <a:avLst>
              <a:gd name="adj1" fmla="val 306"/>
            </a:avLst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5400000">
            <a:off x="3518289" y="4839901"/>
            <a:ext cx="1535917" cy="714380"/>
          </a:xfrm>
          <a:prstGeom prst="bentConnector2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>
            <a:off x="785786" y="142852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/>
          <p:nvPr/>
        </p:nvCxnSpPr>
        <p:spPr>
          <a:xfrm rot="16200000" flipH="1">
            <a:off x="4268388" y="4875621"/>
            <a:ext cx="1464480" cy="714379"/>
          </a:xfrm>
          <a:prstGeom prst="bentConnector2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1142984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Доминирующая в проекте деятельность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/>
                </a:solidFill>
                <a:ea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исследовательская, поисковая, творческая, ролевая, прикладная (практико-ориентированная), ознакомительно-ориентировочная, пр. (исследовательский проект, игровой, практико-ориентированный, творческий);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Предметно-содержательная область:</a:t>
            </a:r>
            <a:endParaRPr lang="ru-RU" sz="1600" b="1" i="1" dirty="0" smtClean="0">
              <a:solidFill>
                <a:srgbClr val="FFFF00"/>
              </a:solidFill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моно проект (в рамках одной области знания);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межпредметный проект.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Характер координации проекта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непосредственный (жесткий, гибкий), скрытый (неявный, имитирующий участника проекта, характерно для телекоммуникационных проектов).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Характер контактов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(среди участников одной школы, класса, города, региона, страны, разных стран мира).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Количество участников проекта</a:t>
            </a:r>
            <a:r>
              <a:rPr lang="ru-RU" sz="1600" b="1" i="1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1600" b="1" dirty="0" smtClean="0">
                <a:solidFill>
                  <a:schemeClr val="bg1"/>
                </a:solidFill>
                <a:ea typeface="Times New Roman" pitchFamily="18" charset="0"/>
              </a:rPr>
              <a:t>-  личностные (между двумя партнерами, находящимися в разных школах,  	регионах, странах);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1600" b="1" dirty="0" smtClean="0">
                <a:solidFill>
                  <a:schemeClr val="bg1"/>
                </a:solidFill>
                <a:ea typeface="Times New Roman" pitchFamily="18" charset="0"/>
              </a:rPr>
              <a:t>- парные (между парами участников);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1600" b="1" dirty="0" smtClean="0">
                <a:solidFill>
                  <a:schemeClr val="bg1"/>
                </a:solidFill>
                <a:ea typeface="Times New Roman" pitchFamily="18" charset="0"/>
              </a:rPr>
              <a:t>- групповые (между группами участников). </a:t>
            </a:r>
            <a:endParaRPr kumimoji="0" lang="ru-RU" sz="1600" b="1" i="1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Продолжительность проекта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1600" b="1" i="1" dirty="0" smtClean="0">
                <a:solidFill>
                  <a:schemeClr val="bg1"/>
                </a:solidFill>
                <a:ea typeface="Times New Roman" pitchFamily="18" charset="0"/>
              </a:rPr>
              <a:t>- </a:t>
            </a:r>
            <a:r>
              <a:rPr lang="ru-RU" sz="1600" b="1" dirty="0" smtClean="0">
                <a:solidFill>
                  <a:schemeClr val="bg1"/>
                </a:solidFill>
                <a:ea typeface="Times New Roman" pitchFamily="18" charset="0"/>
              </a:rPr>
              <a:t>краткосрочными (для решения небольшой проблемы или части более крупной 	проблемы). Такие небольшие проекты могут быть разработаны на одном - двух уроках;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1600" b="1" dirty="0" smtClean="0">
                <a:solidFill>
                  <a:schemeClr val="bg1"/>
                </a:solidFill>
                <a:ea typeface="Times New Roman" pitchFamily="18" charset="0"/>
              </a:rPr>
              <a:t>- средней продолжительности (от недели до месяца);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1600" b="1" dirty="0" smtClean="0">
                <a:solidFill>
                  <a:schemeClr val="bg1"/>
                </a:solidFill>
                <a:ea typeface="Times New Roman" pitchFamily="18" charset="0"/>
              </a:rPr>
              <a:t>-  долгосрочные (от месяца до нескольких месяцев).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0496" y="21429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Типология проектов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Этапы проведения проекта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1435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Представление проблемной ситуации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Мозговая атака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Обсуждение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Выдвижение гипотезы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Определение типа проекта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Организация малых групп сотрудничества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Обсуждение в группах стратегии исследования, источников информации, способов оформления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329642" cy="47149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8.Самостоятельная исследовательская, поисковая работа учащихся в соответствии со своим заданиям.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9. Промежуточные обсуждения, дискуссии, сбор и обработка данных (на уроках, в научном обществе, в творческих мастерских, в </a:t>
            </a:r>
            <a:r>
              <a:rPr lang="ru-RU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медиатеке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10. Оформление результатов проектной деятельности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11. Защита проекта, оппонирование, дискуссия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12. Выдвижение, прогнозирование новых проблем, вытекающих из полученных результатов.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13. Самооценка, внешняя оценка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Этапы проведения проекта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58" y="1571612"/>
            <a:ext cx="8429684" cy="50006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Формирование и развитие </a:t>
            </a:r>
            <a:r>
              <a:rPr lang="ru-RU" sz="2400" b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общеучебных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умений и навыков. </a:t>
            </a:r>
            <a:endParaRPr lang="ru-RU" sz="2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Регулирование отношений в детском коллективе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Привлечение детей и взрослых к решению проблемы. </a:t>
            </a:r>
            <a:endParaRPr lang="ru-RU" sz="2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Повышение самооценки ребенка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Развитие учебной 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мотивации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Углубление интереса к развитию 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личности  и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многие др.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928662" y="142851"/>
            <a:ext cx="8215338" cy="857257"/>
          </a:xfrm>
          <a:noFill/>
          <a:ln/>
        </p:spPr>
        <p:txBody>
          <a:bodyPr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Возможности проектно-исследовательской деятельности учащихся для решения развивающих и коррекционных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16832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7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2656"/>
            <a:ext cx="2019300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1412776"/>
            <a:ext cx="81785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Monotype Corsiva" pitchFamily="66" charset="0"/>
              </a:rPr>
              <a:t>Использование метода проектов на уроках информатики и ИКТ для развития творческой личности учащихся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май2014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7584" y="3573016"/>
            <a:ext cx="3429000" cy="2590800"/>
          </a:xfrm>
          <a:prstGeom prst="rect">
            <a:avLst/>
          </a:prstGeom>
        </p:spPr>
      </p:pic>
      <p:pic>
        <p:nvPicPr>
          <p:cNvPr id="10" name="Рисунок 9" descr="урок КА.JPG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32040" y="3573016"/>
            <a:ext cx="3456384" cy="2592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6211669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Копылова Марина Леонидовна</a:t>
            </a:r>
            <a:endParaRPr lang="ru-RU" sz="3600" b="1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71543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Задачи современного общего образования в 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школах РФ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0"/>
            <a:ext cx="382552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400" b="1" i="1" cap="all" spc="0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Скажи и я забуду.</a:t>
            </a:r>
          </a:p>
          <a:p>
            <a:pPr algn="ctr"/>
            <a:r>
              <a:rPr lang="ru-RU" sz="1400" b="1" i="1" cap="all" spc="0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Покажи и я  запомню. </a:t>
            </a:r>
          </a:p>
          <a:p>
            <a:pPr algn="ctr"/>
            <a:r>
              <a:rPr lang="ru-RU" sz="1400" b="1" i="1" cap="all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</a:t>
            </a:r>
            <a:r>
              <a:rPr lang="ru-RU" sz="1400" b="1" i="1" cap="all" spc="0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Вовлеки и я научусь.</a:t>
            </a:r>
          </a:p>
          <a:p>
            <a:pPr algn="ctr"/>
            <a:endParaRPr lang="ru-RU" sz="1200" b="1" i="1" cap="all" spc="0" dirty="0" smtClean="0">
              <a:ln/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r"/>
            <a:r>
              <a:rPr lang="ru-RU" sz="1100" b="1" i="1" cap="all" spc="0" dirty="0" smtClean="0">
                <a:ln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Китайская ПОСЛОВАИЦА</a:t>
            </a:r>
            <a:endParaRPr lang="ru-RU" sz="1100" b="1" cap="all" spc="0" dirty="0">
              <a:ln/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285992"/>
            <a:ext cx="424481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000" b="1" i="1" u="sng" dirty="0" smtClean="0">
                <a:solidFill>
                  <a:srgbClr val="FFC000"/>
                </a:solidFill>
              </a:rPr>
              <a:t>Научить:</a:t>
            </a:r>
          </a:p>
          <a:p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организовывать свою деятельность;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928934"/>
            <a:ext cx="45674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объяснять явления действительности;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3286124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ориентироваться в мире социальных, нравственных и эстетических ценностей;</a:t>
            </a:r>
            <a:endParaRPr lang="ru-RU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000364" y="3929066"/>
            <a:ext cx="48578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решать проблемы, связанные с выполнением человеком определенной социальной роли;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4929198"/>
            <a:ext cx="4071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rgbClr val="FFC000"/>
                </a:solidFill>
              </a:rPr>
              <a:t>сформировать </a:t>
            </a:r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ключевые навыки (ключевые компетентности);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5643578"/>
            <a:ext cx="35301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rgbClr val="FFC000"/>
                </a:solidFill>
              </a:rPr>
              <a:t>подготовить</a:t>
            </a:r>
            <a:r>
              <a:rPr lang="ru-RU" sz="2000" b="1" i="1" u="sng" dirty="0" smtClean="0"/>
              <a:t> </a:t>
            </a:r>
            <a:r>
              <a:rPr lang="ru-RU" sz="2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</a:t>
            </a:r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профессиональному выбору.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286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«Все, что я знаю, я знаю для чего мне это надо и где, и как я могу это применить» -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основной тезис современного понимания метода проектов, который привлекает многие образовательные системы, стремящиеся найти разумный баланс между академическими знаниями и практическими умениями.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Проектная деятельность 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857364"/>
            <a:ext cx="5857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инновационная, так как предполагает преобразование реальности, строится на базе соответствующей технологии, которую можно унифицировать, освоить и усовершенствовать.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357562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«Проект</a:t>
            </a:r>
            <a:r>
              <a:rPr lang="ru-RU" b="1" i="1" dirty="0" smtClean="0">
                <a:solidFill>
                  <a:srgbClr val="FF0000"/>
                </a:solidFill>
              </a:rPr>
              <a:t>»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в буквальном переводе с лат. </a:t>
            </a:r>
            <a:r>
              <a:rPr lang="ru-RU" b="1" i="1" dirty="0" smtClean="0">
                <a:solidFill>
                  <a:srgbClr val="C00000"/>
                </a:solidFill>
              </a:rPr>
              <a:t>«брошенный вперёд»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714884"/>
            <a:ext cx="72152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FFFF00"/>
                </a:solidFill>
              </a:rPr>
              <a:t>Учебный проект 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это комплекс поисковых, исследовательских  видов работ, выполняемых учащимися самостоятельно ( в парах, группах или индивидуально) с целью практического или теоретического  решения  значимой проблемы.</a:t>
            </a:r>
            <a:endParaRPr lang="ru-RU" sz="2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857628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</a:rPr>
              <a:t>Цель  проектной деятельности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</a:rPr>
              <a:t>-</a:t>
            </a:r>
            <a:r>
              <a:rPr lang="ru-RU" sz="1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</a:rPr>
              <a:t> понимание и применение учащимися знаний, умений и навыков, приобретенных при изучении различных предметов (на интеграционной основе).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712"/>
            <a:ext cx="8572560" cy="5429288"/>
          </a:xfrm>
          <a:noFill/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</a:rPr>
              <a:t>          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Научить учащихся самостоятельному, </a:t>
            </a:r>
            <a:r>
              <a:rPr lang="ru-RU" sz="2400" b="1" dirty="0" smtClean="0">
                <a:solidFill>
                  <a:srgbClr val="FFFF00"/>
                </a:solidFill>
              </a:rPr>
              <a:t>критическому               мышлению.</a:t>
            </a:r>
          </a:p>
          <a:p>
            <a:pPr algn="l"/>
            <a:endParaRPr lang="ru-RU" sz="2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</a:t>
            </a:r>
            <a:r>
              <a:rPr lang="ru-RU" sz="2400" b="1" dirty="0" smtClean="0">
                <a:solidFill>
                  <a:srgbClr val="FFFF00"/>
                </a:solidFill>
              </a:rPr>
              <a:t>Размышлять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опираясь на знание фактов, закономерностей науки, делать обоснованные 	выводы.</a:t>
            </a:r>
          </a:p>
          <a:p>
            <a:pPr algn="l">
              <a:buFont typeface="Wingdings" pitchFamily="2" charset="2"/>
              <a:buChar char="q"/>
            </a:pPr>
            <a:endParaRPr lang="ru-RU" sz="2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Принимать самостоятельные аргументированные </a:t>
            </a:r>
            <a:r>
              <a:rPr lang="ru-RU" sz="2400" b="1" dirty="0" smtClean="0">
                <a:solidFill>
                  <a:srgbClr val="FFFF00"/>
                </a:solidFill>
              </a:rPr>
              <a:t>решения.</a:t>
            </a:r>
          </a:p>
          <a:p>
            <a:pPr algn="l">
              <a:buFont typeface="Wingdings" pitchFamily="2" charset="2"/>
              <a:buChar char="q"/>
            </a:pPr>
            <a:endParaRPr lang="ru-RU" sz="24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Научить работать в </a:t>
            </a:r>
            <a:r>
              <a:rPr lang="ru-RU" sz="2400" b="1" dirty="0" smtClean="0">
                <a:solidFill>
                  <a:srgbClr val="FFFF00"/>
                </a:solidFill>
              </a:rPr>
              <a:t>команде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выполняя разные социальные роли.</a:t>
            </a:r>
          </a:p>
          <a:p>
            <a:pPr algn="l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75828" y="214290"/>
            <a:ext cx="66681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Для чего нужен метод проектов</a:t>
            </a:r>
            <a:endParaRPr lang="ru-RU" sz="32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43042" y="1500174"/>
            <a:ext cx="2857520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Проблемная ситуация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2786058"/>
            <a:ext cx="3143272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Поиск способов решения (выдвижение гипотез)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4071942"/>
            <a:ext cx="3214710" cy="9286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Исследовательская,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поисковая  проектная деятельность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56" y="5572140"/>
            <a:ext cx="3071834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Защита проекта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86446" y="4071942"/>
            <a:ext cx="2500330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Оформление результатов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 rot="5400000">
            <a:off x="6643703" y="4714883"/>
            <a:ext cx="714381" cy="2428895"/>
          </a:xfrm>
          <a:prstGeom prst="wedgeRoundRectCallout">
            <a:avLst>
              <a:gd name="adj1" fmla="val -4478"/>
              <a:gd name="adj2" fmla="val 8102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Прогнозирование новых пробле</a:t>
            </a:r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4714876" y="1785926"/>
            <a:ext cx="3857652" cy="1714512"/>
          </a:xfrm>
          <a:prstGeom prst="cloudCallout">
            <a:avLst>
              <a:gd name="adj1" fmla="val -37397"/>
              <a:gd name="adj2" fmla="val 6676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43504" y="2214554"/>
            <a:ext cx="30433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ПРОБЛЕМА</a:t>
            </a:r>
            <a:endParaRPr lang="ru-RU" sz="44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72000" y="1857364"/>
            <a:ext cx="642942" cy="214314"/>
          </a:xfrm>
          <a:prstGeom prst="straightConnector1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3"/>
          </p:cNvCxnSpPr>
          <p:nvPr/>
        </p:nvCxnSpPr>
        <p:spPr>
          <a:xfrm flipV="1">
            <a:off x="3786182" y="3000372"/>
            <a:ext cx="1000132" cy="178595"/>
          </a:xfrm>
          <a:prstGeom prst="straightConnector1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</p:cNvCxnSpPr>
          <p:nvPr/>
        </p:nvCxnSpPr>
        <p:spPr>
          <a:xfrm flipV="1">
            <a:off x="4357686" y="3214686"/>
            <a:ext cx="714380" cy="1321603"/>
          </a:xfrm>
          <a:prstGeom prst="straightConnector1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357422" y="2500306"/>
            <a:ext cx="571504" cy="1588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393935" y="3821909"/>
            <a:ext cx="499272" cy="794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357422" y="5286388"/>
            <a:ext cx="571504" cy="1588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войная стрелка влево/вправо 30"/>
          <p:cNvSpPr/>
          <p:nvPr/>
        </p:nvSpPr>
        <p:spPr>
          <a:xfrm>
            <a:off x="4429124" y="4643446"/>
            <a:ext cx="1357322" cy="45719"/>
          </a:xfrm>
          <a:prstGeom prst="leftRightArrow">
            <a:avLst/>
          </a:prstGeom>
          <a:solidFill>
            <a:srgbClr val="FF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357422" y="142852"/>
            <a:ext cx="67865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Сущность метода проектов</a:t>
            </a:r>
            <a:endParaRPr lang="ru-RU" sz="36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0"/>
            <a:ext cx="671514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Совокупность методов, используемых в проектной деятельности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2786050" y="1357298"/>
            <a:ext cx="3571900" cy="928694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balanced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ПРОЕКТНАЯ ДЕЯТЕЛЬНОСТЬ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786058"/>
            <a:ext cx="2428892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balanced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исследовательские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388" y="2786058"/>
            <a:ext cx="2428892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sof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научный метод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928662" y="1857364"/>
            <a:ext cx="1785950" cy="928694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flipH="1">
            <a:off x="6429388" y="1857364"/>
            <a:ext cx="1928826" cy="928694"/>
          </a:xfrm>
          <a:prstGeom prst="curvedRightArrow">
            <a:avLst>
              <a:gd name="adj1" fmla="val 23022"/>
              <a:gd name="adj2" fmla="val 50000"/>
              <a:gd name="adj3" fmla="val 25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8992" y="2786058"/>
            <a:ext cx="2428892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sof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поисковые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Багетная рамка 15"/>
          <p:cNvSpPr/>
          <p:nvPr/>
        </p:nvSpPr>
        <p:spPr>
          <a:xfrm>
            <a:off x="285720" y="4214818"/>
            <a:ext cx="2286016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дискуссии,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эвристические беседы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3500430" y="4143380"/>
            <a:ext cx="2286016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мозговые атаки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500826" y="4143380"/>
            <a:ext cx="2286016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ролевые игры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stCxn id="6" idx="2"/>
            <a:endCxn id="16" idx="6"/>
          </p:cNvCxnSpPr>
          <p:nvPr/>
        </p:nvCxnSpPr>
        <p:spPr>
          <a:xfrm rot="5400000">
            <a:off x="1107257" y="3893347"/>
            <a:ext cx="642942" cy="15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" idx="2"/>
            <a:endCxn id="17" idx="6"/>
          </p:cNvCxnSpPr>
          <p:nvPr/>
        </p:nvCxnSpPr>
        <p:spPr>
          <a:xfrm rot="5400000">
            <a:off x="4357686" y="3857628"/>
            <a:ext cx="571504" cy="15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1" idx="2"/>
            <a:endCxn id="18" idx="6"/>
          </p:cNvCxnSpPr>
          <p:nvPr/>
        </p:nvCxnSpPr>
        <p:spPr>
          <a:xfrm rot="5400000">
            <a:off x="7358082" y="3857628"/>
            <a:ext cx="571504" cy="15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6" idx="3"/>
            <a:endCxn id="14" idx="1"/>
          </p:cNvCxnSpPr>
          <p:nvPr/>
        </p:nvCxnSpPr>
        <p:spPr>
          <a:xfrm>
            <a:off x="2643174" y="3178967"/>
            <a:ext cx="785818" cy="15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4" idx="3"/>
            <a:endCxn id="11" idx="1"/>
          </p:cNvCxnSpPr>
          <p:nvPr/>
        </p:nvCxnSpPr>
        <p:spPr>
          <a:xfrm>
            <a:off x="5857884" y="3178967"/>
            <a:ext cx="571504" cy="15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3428992" y="5786454"/>
            <a:ext cx="2428892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sof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рефлексивные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ая прямоугольная выноска 15"/>
          <p:cNvSpPr/>
          <p:nvPr/>
        </p:nvSpPr>
        <p:spPr>
          <a:xfrm>
            <a:off x="5000628" y="6286520"/>
            <a:ext cx="1643074" cy="428628"/>
          </a:xfrm>
          <a:prstGeom prst="wedgeRoundRectCallout">
            <a:avLst>
              <a:gd name="adj1" fmla="val -56194"/>
              <a:gd name="adj2" fmla="val -58774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оценка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721523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Интеллектуальные умения, необходимые при использовании метода проектов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285720" y="1428736"/>
            <a:ext cx="2357454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Умения предметной области знания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3500430" y="1357298"/>
            <a:ext cx="2428892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Интеллектуальные умения критического мышления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6500826" y="1357298"/>
            <a:ext cx="2357454" cy="1071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Коммуникативные умения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4282" y="3214686"/>
            <a:ext cx="2071702" cy="928694"/>
          </a:xfrm>
          <a:prstGeom prst="wedgeRoundRectCallout">
            <a:avLst>
              <a:gd name="adj1" fmla="val -24790"/>
              <a:gd name="adj2" fmla="val -127932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Совокупность соответствующих компетентностей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857488" y="3214686"/>
            <a:ext cx="1785950" cy="714380"/>
          </a:xfrm>
          <a:prstGeom prst="wedgeRoundRectCallout">
            <a:avLst>
              <a:gd name="adj1" fmla="val 42794"/>
              <a:gd name="adj2" fmla="val -159735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Поиск информации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929190" y="3214686"/>
            <a:ext cx="1571636" cy="714380"/>
          </a:xfrm>
          <a:prstGeom prst="wedgeRoundRectCallout">
            <a:avLst>
              <a:gd name="adj1" fmla="val -51554"/>
              <a:gd name="adj2" fmla="val -15304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осмысление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786578" y="3214686"/>
            <a:ext cx="2143140" cy="928694"/>
          </a:xfrm>
          <a:prstGeom prst="wedgeRoundRectCallout">
            <a:avLst>
              <a:gd name="adj1" fmla="val 29058"/>
              <a:gd name="adj2" fmla="val -135809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Умения совместной деятельности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3500430" y="5643578"/>
            <a:ext cx="1928826" cy="428628"/>
          </a:xfrm>
          <a:prstGeom prst="wedgeRoundRectCallout">
            <a:avLst>
              <a:gd name="adj1" fmla="val 13876"/>
              <a:gd name="adj2" fmla="val -503343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применение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2143108" y="4929198"/>
            <a:ext cx="1785950" cy="428628"/>
          </a:xfrm>
          <a:prstGeom prst="wedgeRoundRectCallout">
            <a:avLst>
              <a:gd name="adj1" fmla="val 45866"/>
              <a:gd name="adj2" fmla="val -277007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анализ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500694" y="4857760"/>
            <a:ext cx="1785950" cy="428628"/>
          </a:xfrm>
          <a:prstGeom prst="wedgeRoundRectCallout">
            <a:avLst>
              <a:gd name="adj1" fmla="val -42198"/>
              <a:gd name="adj2" fmla="val -26298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синтез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142844" y="5572140"/>
            <a:ext cx="2928958" cy="107157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Ключевые компетентности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6643702" y="5214950"/>
            <a:ext cx="2500298" cy="142876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Умения дискутировать принимать решения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669</Words>
  <Application>Microsoft Office PowerPoint</Application>
  <PresentationFormat>Экран (4:3)</PresentationFormat>
  <Paragraphs>119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Задачи современного общего образования в  школах РФ</vt:lpstr>
      <vt:lpstr>«Все, что я знаю, я знаю для чего мне это надо и где, и как я могу это применить» -  основной тезис современного понимания метода проектов, который привлекает многие образовательные системы, стремящиеся найти разумный баланс между академическими знаниями и практическими умениями. </vt:lpstr>
      <vt:lpstr>Проектная деятельность </vt:lpstr>
      <vt:lpstr>Презентация PowerPoint</vt:lpstr>
      <vt:lpstr>Презентация PowerPoint</vt:lpstr>
      <vt:lpstr>Совокупность методов, используемых в проектной деятельности</vt:lpstr>
      <vt:lpstr>Интеллектуальные умения, необходимые при использовании метода проектов</vt:lpstr>
      <vt:lpstr>Презентация PowerPoint</vt:lpstr>
      <vt:lpstr>Презентация PowerPoint</vt:lpstr>
      <vt:lpstr>Этапы проведения проекта</vt:lpstr>
      <vt:lpstr>Этапы проведения проекта</vt:lpstr>
      <vt:lpstr>Возможности проектно-исследовательской деятельности учащихся для решения развивающих и коррекционных задач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Венера Узбековна</dc:creator>
  <cp:lastModifiedBy>Венера Узбековна</cp:lastModifiedBy>
  <cp:revision>40</cp:revision>
  <dcterms:modified xsi:type="dcterms:W3CDTF">2014-05-27T07:14:00Z</dcterms:modified>
</cp:coreProperties>
</file>