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6E715-043F-4FAF-90C9-6E346BFAFCE9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1CE7CA-1E80-478E-92CA-4288137B13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6E715-043F-4FAF-90C9-6E346BFAFCE9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CE7CA-1E80-478E-92CA-4288137B13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A1CE7CA-1E80-478E-92CA-4288137B13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6E715-043F-4FAF-90C9-6E346BFAFCE9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6E715-043F-4FAF-90C9-6E346BFAFCE9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A1CE7CA-1E80-478E-92CA-4288137B13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6E715-043F-4FAF-90C9-6E346BFAFCE9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1CE7CA-1E80-478E-92CA-4288137B13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4F6E715-043F-4FAF-90C9-6E346BFAFCE9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CE7CA-1E80-478E-92CA-4288137B13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6E715-043F-4FAF-90C9-6E346BFAFCE9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A1CE7CA-1E80-478E-92CA-4288137B13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6E715-043F-4FAF-90C9-6E346BFAFCE9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A1CE7CA-1E80-478E-92CA-4288137B13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6E715-043F-4FAF-90C9-6E346BFAFCE9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1CE7CA-1E80-478E-92CA-4288137B131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1CE7CA-1E80-478E-92CA-4288137B13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6E715-043F-4FAF-90C9-6E346BFAFCE9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A1CE7CA-1E80-478E-92CA-4288137B13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4F6E715-043F-4FAF-90C9-6E346BFAFCE9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4F6E715-043F-4FAF-90C9-6E346BFAFCE9}" type="datetimeFigureOut">
              <a:rPr lang="ru-RU" smtClean="0"/>
              <a:pPr/>
              <a:t>26.05.2014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1CE7CA-1E80-478E-92CA-4288137B131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1000"/>
            <a:ext cx="6115050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996" y="5445224"/>
            <a:ext cx="6521078" cy="94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414272" y="1536184"/>
            <a:ext cx="6477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УРОКА ПО ТЕМЕ: «ОСНОВЫ РАБОТЫ </a:t>
            </a:r>
          </a:p>
          <a:p>
            <a:pPr algn="ctr"/>
            <a:r>
              <a:rPr lang="ru-RU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ОПЕРАЦИОННОЙ СИСТЕМЕ WINDOWS</a:t>
            </a:r>
            <a:r>
              <a:rPr lang="ru-RU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№2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98" y="3140968"/>
            <a:ext cx="6132513" cy="196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708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1. Операционная система </a:t>
            </a:r>
            <a:r>
              <a:rPr lang="en-US" b="1" dirty="0" smtClean="0">
                <a:solidFill>
                  <a:srgbClr val="0070C0"/>
                </a:solidFill>
              </a:rPr>
              <a:t>Windows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/>
              <a:t> </a:t>
            </a:r>
            <a:r>
              <a:rPr lang="ru-RU" sz="3600" dirty="0"/>
              <a:t>(в переводе с</a:t>
            </a:r>
            <a:r>
              <a:rPr lang="ru-RU" sz="3600" dirty="0" smtClean="0"/>
              <a:t> </a:t>
            </a:r>
            <a:r>
              <a:rPr lang="ru-RU" sz="3600" dirty="0"/>
              <a:t>англ. означает –окна) это графическая операционная система. </a:t>
            </a:r>
          </a:p>
          <a:p>
            <a:pPr marL="0" indent="0">
              <a:buNone/>
            </a:pPr>
            <a:r>
              <a:rPr lang="ru-RU" sz="3600" b="1" dirty="0"/>
              <a:t>Ее основные средства управления </a:t>
            </a:r>
            <a:r>
              <a:rPr lang="ru-RU" sz="3600" dirty="0"/>
              <a:t>– графический манипулятор </a:t>
            </a:r>
            <a:r>
              <a:rPr lang="ru-RU" sz="3600" b="1" dirty="0" smtClean="0">
                <a:solidFill>
                  <a:srgbClr val="FF0000"/>
                </a:solidFill>
              </a:rPr>
              <a:t>мышь</a:t>
            </a:r>
            <a:r>
              <a:rPr lang="ru-RU" sz="3600" dirty="0" smtClean="0"/>
              <a:t> (или </a:t>
            </a:r>
            <a:r>
              <a:rPr lang="ru-RU" sz="3600" dirty="0"/>
              <a:t>иной аналогичный) и </a:t>
            </a:r>
            <a:r>
              <a:rPr lang="ru-RU" sz="3600" b="1" dirty="0">
                <a:solidFill>
                  <a:srgbClr val="FF0000"/>
                </a:solidFill>
              </a:rPr>
              <a:t>клавиатура</a:t>
            </a:r>
            <a:r>
              <a:rPr lang="ru-RU" sz="3600" dirty="0"/>
              <a:t>. </a:t>
            </a:r>
          </a:p>
          <a:p>
            <a:pPr marL="0" indent="0">
              <a:buNone/>
            </a:pP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36357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Рабочий стол </a:t>
            </a:r>
            <a:r>
              <a:rPr lang="ru-RU" b="1" dirty="0" err="1" smtClean="0">
                <a:solidFill>
                  <a:srgbClr val="FF0000"/>
                </a:solidFill>
              </a:rPr>
              <a:t>Windows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Стартовый </a:t>
            </a:r>
            <a:r>
              <a:rPr lang="ru-RU" dirty="0"/>
              <a:t>экран </a:t>
            </a:r>
            <a:r>
              <a:rPr lang="ru-RU" dirty="0" err="1"/>
              <a:t>Windows</a:t>
            </a:r>
            <a:r>
              <a:rPr lang="ru-RU" dirty="0"/>
              <a:t> представляет собой системный объект, </a:t>
            </a:r>
            <a:r>
              <a:rPr lang="ru-RU" b="1" dirty="0">
                <a:solidFill>
                  <a:srgbClr val="FF0000"/>
                </a:solidFill>
              </a:rPr>
              <a:t>называемый Рабочим столом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smtClean="0"/>
              <a:t>Рабочий </a:t>
            </a:r>
            <a:r>
              <a:rPr lang="ru-RU" b="1" dirty="0"/>
              <a:t>стол </a:t>
            </a:r>
            <a:r>
              <a:rPr lang="ru-RU" dirty="0"/>
              <a:t>– это графическая среда, на которой отображаются объекты </a:t>
            </a:r>
            <a:r>
              <a:rPr lang="ru-RU" dirty="0" err="1"/>
              <a:t>Windows</a:t>
            </a:r>
            <a:r>
              <a:rPr lang="ru-RU" dirty="0"/>
              <a:t> и элементы управления </a:t>
            </a:r>
            <a:r>
              <a:rPr lang="ru-RU" dirty="0" err="1"/>
              <a:t>Windows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Все</a:t>
            </a:r>
            <a:r>
              <a:rPr lang="ru-RU" dirty="0"/>
              <a:t>, с чем мы имеем дело, работая с компьютером в данной системе, можно отнести либо к объектам, либо к элементам управления. В исходном состоянии на Рабочем столе можно наблюдать несколько экранных значков и Панель </a:t>
            </a:r>
            <a:r>
              <a:rPr lang="ru-RU" dirty="0" smtClean="0"/>
              <a:t>задач</a:t>
            </a:r>
          </a:p>
          <a:p>
            <a:r>
              <a:rPr lang="ru-RU" b="1" dirty="0" smtClean="0"/>
              <a:t>Значки </a:t>
            </a:r>
            <a:r>
              <a:rPr lang="ru-RU" dirty="0"/>
              <a:t>– это графическое представление объектов </a:t>
            </a:r>
            <a:r>
              <a:rPr lang="ru-RU" dirty="0" err="1" smtClean="0"/>
              <a:t>Windows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Панель </a:t>
            </a:r>
            <a:r>
              <a:rPr lang="ru-RU" b="1" dirty="0"/>
              <a:t>задач </a:t>
            </a:r>
            <a:r>
              <a:rPr lang="ru-RU" dirty="0"/>
              <a:t>– один из основных элементов управления.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95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Управление </a:t>
            </a:r>
            <a:r>
              <a:rPr lang="ru-RU" b="1" dirty="0" err="1" smtClean="0">
                <a:solidFill>
                  <a:srgbClr val="FF0000"/>
                </a:solidFill>
              </a:rPr>
              <a:t>Windows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484784"/>
            <a:ext cx="8784976" cy="5184576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В </a:t>
            </a:r>
            <a:r>
              <a:rPr lang="ru-RU" dirty="0" err="1"/>
              <a:t>Windows</a:t>
            </a:r>
            <a:r>
              <a:rPr lang="ru-RU" dirty="0"/>
              <a:t> большую часть команд можно выполнять с помощью мыши. </a:t>
            </a: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/>
              <a:t>мышью связан активный элемент управления – </a:t>
            </a:r>
            <a:r>
              <a:rPr lang="ru-RU" b="1" dirty="0"/>
              <a:t>указатель мыши</a:t>
            </a:r>
            <a:r>
              <a:rPr lang="ru-RU" dirty="0"/>
              <a:t>. При перемещении мыши по плоской поверхности указатель перемещается по Рабочему столу, и его можно позиционировать на значках объектов или на пассивных элементах управления приложений. </a:t>
            </a:r>
          </a:p>
          <a:p>
            <a:pPr marL="0" indent="0">
              <a:buNone/>
            </a:pPr>
            <a:r>
              <a:rPr lang="ru-RU" b="1" dirty="0"/>
              <a:t>Основными приемами управления с помощью мыши являются: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щелчок </a:t>
            </a:r>
            <a:r>
              <a:rPr lang="ru-RU" dirty="0"/>
              <a:t>(быстрое нажатие и отпускание левой кнопки мыши);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двойной </a:t>
            </a:r>
            <a:r>
              <a:rPr lang="ru-RU" dirty="0"/>
              <a:t>щелчок – два щелчка, выполненные с малым интервалом времени между ними;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щелчок </a:t>
            </a:r>
            <a:r>
              <a:rPr lang="ru-RU" dirty="0"/>
              <a:t>правой кнопкой (то же, что и щелчок, но с использованием правой кнопки);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перетаскивание </a:t>
            </a:r>
            <a:r>
              <a:rPr lang="ru-RU" dirty="0"/>
              <a:t>(</a:t>
            </a:r>
            <a:r>
              <a:rPr lang="ru-RU" dirty="0" err="1"/>
              <a:t>drag-and-drop</a:t>
            </a:r>
            <a:r>
              <a:rPr lang="ru-RU" dirty="0"/>
              <a:t>) – выполняется путем перемещения мыши при нажатой левой кнопке (обычно сопровождается перемещением экранного объекта, на котором установлен указатель);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протягивание </a:t>
            </a:r>
            <a:r>
              <a:rPr lang="ru-RU" dirty="0"/>
              <a:t>мыши (</a:t>
            </a:r>
            <a:r>
              <a:rPr lang="ru-RU" dirty="0" err="1"/>
              <a:t>drag</a:t>
            </a:r>
            <a:r>
              <a:rPr lang="ru-RU" dirty="0"/>
              <a:t>) – выполняется, как и перетаскивание, но при этом происходит не перемещение экранного объекта, а изменение его формы;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специальное </a:t>
            </a:r>
            <a:r>
              <a:rPr lang="ru-RU" dirty="0"/>
              <a:t>перетаскивание выполняется как и перетаскивание, но при нажатой правой кнопке мыши, а не левой;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зависание </a:t>
            </a:r>
            <a:r>
              <a:rPr lang="ru-RU" dirty="0"/>
              <a:t>– наведение указателя мыши на значок объекта или на элемент управления и задержка его на некоторое время (при этом обычно на экране появляется всплывающая подсказка, кратко характеризующая свойства объекта).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5582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Значки и ярлыки объектов </a:t>
            </a: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435280" cy="504056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Значок </a:t>
            </a:r>
            <a:r>
              <a:rPr lang="ru-RU" dirty="0"/>
              <a:t>является графическим представлением объекта. То, что мы делаем со значком, мы на самом деле делаем с объектом. </a:t>
            </a:r>
            <a:endParaRPr lang="ru-RU" dirty="0" smtClean="0"/>
          </a:p>
          <a:p>
            <a:r>
              <a:rPr lang="ru-RU" dirty="0" smtClean="0"/>
              <a:t>Например</a:t>
            </a:r>
            <a:r>
              <a:rPr lang="ru-RU" dirty="0"/>
              <a:t>, </a:t>
            </a:r>
            <a:r>
              <a:rPr lang="ru-RU" dirty="0">
                <a:solidFill>
                  <a:srgbClr val="FF0000"/>
                </a:solidFill>
              </a:rPr>
              <a:t>удаление значка приводит к удалению объекта; </a:t>
            </a:r>
            <a:r>
              <a:rPr lang="ru-RU" dirty="0"/>
              <a:t>копирование значка приводит к копированию объекта и т.д.</a:t>
            </a:r>
          </a:p>
          <a:p>
            <a:r>
              <a:rPr lang="ru-RU" b="1" dirty="0"/>
              <a:t>Ярлык</a:t>
            </a:r>
            <a:r>
              <a:rPr lang="ru-RU" dirty="0"/>
              <a:t> (значок со стрелкой в левом нижнем углу) является только указателем на объект. </a:t>
            </a:r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Удаление </a:t>
            </a:r>
            <a:r>
              <a:rPr lang="ru-RU" b="1" dirty="0">
                <a:solidFill>
                  <a:srgbClr val="FF0000"/>
                </a:solidFill>
              </a:rPr>
              <a:t>ярлыка приводит к удалению указателя, но не объекта; копирование ярлыка приводит к копированию указателя, но не объекта.</a:t>
            </a:r>
          </a:p>
          <a:p>
            <a:r>
              <a:rPr lang="ru-RU" dirty="0"/>
              <a:t>Для пользователя приемы работы с ярлыками ничем не отличаются от приемов работы со значками. Точно так же можно запускать программы двойным щелчком на их ярлыках, так же можно и открывать документы. Зато ярлыки позволяют экономить место на жестком диске. </a:t>
            </a:r>
          </a:p>
        </p:txBody>
      </p:sp>
    </p:spTree>
    <p:extLst>
      <p:ext uri="{BB962C8B-B14F-4D97-AF65-F5344CB8AC3E}">
        <p14:creationId xmlns:p14="http://schemas.microsoft.com/office/powerpoint/2010/main" val="3291779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Файлы и папки </a:t>
            </a:r>
            <a:r>
              <a:rPr lang="ru-RU" b="1" dirty="0" err="1" smtClean="0">
                <a:solidFill>
                  <a:srgbClr val="0070C0"/>
                </a:solidFill>
              </a:rPr>
              <a:t>Windows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r>
              <a:rPr lang="ru-RU" dirty="0" smtClean="0"/>
              <a:t>Способ </a:t>
            </a:r>
            <a:r>
              <a:rPr lang="ru-RU" dirty="0"/>
              <a:t>хранения файлов на дисках компьютера называется </a:t>
            </a:r>
            <a:r>
              <a:rPr lang="ru-RU" b="1" dirty="0"/>
              <a:t>файловой системой. </a:t>
            </a:r>
            <a:endParaRPr lang="ru-RU" b="1" dirty="0" smtClean="0"/>
          </a:p>
          <a:p>
            <a:r>
              <a:rPr lang="ru-RU" dirty="0" smtClean="0"/>
              <a:t>Иерархическая (древовидная)структура</a:t>
            </a:r>
            <a:r>
              <a:rPr lang="ru-RU" dirty="0"/>
              <a:t>, в виде которой операционная система отображает файлы и папки диска, называется </a:t>
            </a:r>
            <a:r>
              <a:rPr lang="ru-RU" b="1" dirty="0"/>
              <a:t>файловой структурой. </a:t>
            </a:r>
            <a:endParaRPr lang="ru-RU" b="1" dirty="0" smtClean="0"/>
          </a:p>
          <a:p>
            <a:r>
              <a:rPr lang="ru-RU" dirty="0" smtClean="0"/>
              <a:t>Как </a:t>
            </a:r>
            <a:r>
              <a:rPr lang="ru-RU" dirty="0"/>
              <a:t>все дисковые операционные системы. </a:t>
            </a:r>
            <a:r>
              <a:rPr lang="ru-RU" dirty="0" err="1"/>
              <a:t>Windows</a:t>
            </a:r>
            <a:r>
              <a:rPr lang="ru-RU" dirty="0"/>
              <a:t> предоставляет средства для управления этой структурой.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1385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Операции с файловой структурой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К </a:t>
            </a:r>
            <a:r>
              <a:rPr lang="ru-RU" dirty="0"/>
              <a:t>основным операциям с файловой структурой относятся: 	</a:t>
            </a:r>
            <a:endParaRPr lang="ru-RU" dirty="0" smtClean="0"/>
          </a:p>
          <a:p>
            <a:r>
              <a:rPr lang="ru-RU" dirty="0" smtClean="0"/>
              <a:t>навигация </a:t>
            </a:r>
            <a:r>
              <a:rPr lang="ru-RU" dirty="0"/>
              <a:t>по файловой структуре; </a:t>
            </a:r>
          </a:p>
          <a:p>
            <a:r>
              <a:rPr lang="ru-RU" dirty="0" smtClean="0"/>
              <a:t>запуск </a:t>
            </a:r>
            <a:r>
              <a:rPr lang="ru-RU" dirty="0"/>
              <a:t>программ и открытие документов; 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папок; </a:t>
            </a:r>
          </a:p>
          <a:p>
            <a:r>
              <a:rPr lang="ru-RU" dirty="0" smtClean="0"/>
              <a:t>копирование </a:t>
            </a:r>
            <a:r>
              <a:rPr lang="ru-RU" dirty="0"/>
              <a:t>файлов и папок; </a:t>
            </a:r>
          </a:p>
          <a:p>
            <a:r>
              <a:rPr lang="ru-RU" dirty="0" smtClean="0"/>
              <a:t>перемещение </a:t>
            </a:r>
            <a:r>
              <a:rPr lang="ru-RU" dirty="0"/>
              <a:t>файлов и папок; </a:t>
            </a:r>
          </a:p>
          <a:p>
            <a:r>
              <a:rPr lang="ru-RU" dirty="0" smtClean="0"/>
              <a:t>удаление </a:t>
            </a:r>
            <a:r>
              <a:rPr lang="ru-RU" dirty="0"/>
              <a:t>файлов и папок; </a:t>
            </a:r>
          </a:p>
          <a:p>
            <a:r>
              <a:rPr lang="ru-RU" dirty="0" smtClean="0"/>
              <a:t>переименование </a:t>
            </a:r>
            <a:r>
              <a:rPr lang="ru-RU" dirty="0"/>
              <a:t>файлов и папок; </a:t>
            </a:r>
          </a:p>
          <a:p>
            <a:r>
              <a:rPr lang="ru-RU" dirty="0" smtClean="0"/>
              <a:t>создание </a:t>
            </a:r>
            <a:r>
              <a:rPr lang="ru-RU" dirty="0"/>
              <a:t>ярлыков.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242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2. Как </a:t>
            </a:r>
            <a:r>
              <a:rPr lang="ru-RU" b="1" dirty="0">
                <a:solidFill>
                  <a:srgbClr val="0070C0"/>
                </a:solidFill>
              </a:rPr>
              <a:t>сделать скриншот?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Скриншот</a:t>
            </a:r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— снимок экрана, картинка, которая отображает то, что показывает ваш монитор.</a:t>
            </a:r>
          </a:p>
          <a:p>
            <a:r>
              <a:rPr lang="ru-RU" dirty="0"/>
              <a:t>Снятие скриншотов — важная часть работы. Скриншот экрана очень полезен для службы технической поддержки, т.к. он отображает то, что видит пользователь: сообщения об ошибках, используемые программы и другую информацию.</a:t>
            </a:r>
          </a:p>
          <a:p>
            <a:pPr marL="0" indent="0">
              <a:buNone/>
            </a:pPr>
            <a:r>
              <a:rPr lang="ru-RU" b="1" dirty="0"/>
              <a:t>Порядок действий для создания скриншота: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Нажмите клавишу </a:t>
            </a:r>
            <a:r>
              <a:rPr lang="en-US" b="1" dirty="0"/>
              <a:t>Print screen</a:t>
            </a:r>
            <a:r>
              <a:rPr lang="ru-RU" b="1" dirty="0"/>
              <a:t> </a:t>
            </a:r>
            <a:r>
              <a:rPr lang="ru-RU" dirty="0"/>
              <a:t>(верхний правый угол клавиатуры) — и в память Вашего компьютера будет занесен скриншот — картинка текущего состояния экрана.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Откройте </a:t>
            </a:r>
            <a:r>
              <a:rPr lang="ru-RU" dirty="0" err="1"/>
              <a:t>Пэйнт</a:t>
            </a:r>
            <a:r>
              <a:rPr lang="ru-RU" dirty="0"/>
              <a:t> - MS </a:t>
            </a:r>
            <a:r>
              <a:rPr lang="ru-RU" dirty="0" err="1"/>
              <a:t>Paint</a:t>
            </a: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Выберите в верхнем меню Главная пункт Вставить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Выберите в верхнем меню Файл  пункт Сохранить как...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Дайте имя скриншоту и кликните на кнопку Сохранить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Готово. Теперь файл можно отправить по электронной почте прикрепив его к письму и т.д</a:t>
            </a:r>
            <a:r>
              <a:rPr lang="ru-RU" dirty="0" smtClean="0"/>
              <a:t>. Т.е. использовать по-своему усмотрению.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5197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159</TotalTime>
  <Words>666</Words>
  <Application>Microsoft Office PowerPoint</Application>
  <PresentationFormat>Экран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Официальная</vt:lpstr>
      <vt:lpstr>Презентация PowerPoint</vt:lpstr>
      <vt:lpstr>1. Операционная система Windows</vt:lpstr>
      <vt:lpstr>Рабочий стол Windows  </vt:lpstr>
      <vt:lpstr>Управление Windows  </vt:lpstr>
      <vt:lpstr>Значки и ярлыки объектов  </vt:lpstr>
      <vt:lpstr>Файлы и папки Windows  </vt:lpstr>
      <vt:lpstr>Операции с файловой структурой  </vt:lpstr>
      <vt:lpstr>2. Как сделать скриншот?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работы в операционной системе Windows</dc:title>
  <dc:creator>Хомушку А. А.</dc:creator>
  <cp:lastModifiedBy>Венера Узбековна</cp:lastModifiedBy>
  <cp:revision>25</cp:revision>
  <dcterms:created xsi:type="dcterms:W3CDTF">2013-11-06T11:09:23Z</dcterms:created>
  <dcterms:modified xsi:type="dcterms:W3CDTF">2014-05-26T16:27:19Z</dcterms:modified>
</cp:coreProperties>
</file>