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F09"/>
    <a:srgbClr val="777777"/>
    <a:srgbClr val="C0C0C0"/>
    <a:srgbClr val="FFCC66"/>
    <a:srgbClr val="FFCC00"/>
    <a:srgbClr val="FF9900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8" autoAdjust="0"/>
    <p:restoredTop sz="95269" autoAdjust="0"/>
  </p:normalViewPr>
  <p:slideViewPr>
    <p:cSldViewPr>
      <p:cViewPr>
        <p:scale>
          <a:sx n="78" d="100"/>
          <a:sy n="78" d="100"/>
        </p:scale>
        <p:origin x="-10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F81BDE-737B-4C63-BDE1-8D81C14CDA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37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CAE89-8D4B-4CDB-BB12-B8D301755423}" type="slidenum">
              <a:rPr lang="ru-RU"/>
              <a:pPr/>
              <a:t>2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9C0E1-2445-401B-8F31-1978A9AB4E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FF055-7CDA-4D8D-B24B-6A925A0045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914CA-E186-485D-953E-147338943E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30987-3E41-4ABE-9F18-1F24A43D3A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37C2E-FF2E-4280-A744-AD93ED61B5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5843D-56EE-4481-A972-02877C5360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D382B-67AA-4667-B198-3B97B833BF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C04E5-D858-4703-8049-75575208F8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A3217-86E3-411D-B541-94D0B461C9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4EBB1-2D74-4BD6-8216-F7A1FD33D5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96A53-6DDA-4498-B589-1045821958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FABA45-C40E-411C-9566-94EBE5CE054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gif"/><Relationship Id="rId2" Type="http://schemas.openxmlformats.org/officeDocument/2006/relationships/image" Target="../media/image4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gif"/><Relationship Id="rId2" Type="http://schemas.openxmlformats.org/officeDocument/2006/relationships/image" Target="../media/image4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gif"/><Relationship Id="rId2" Type="http://schemas.openxmlformats.org/officeDocument/2006/relationships/image" Target="../media/image4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gif"/><Relationship Id="rId2" Type="http://schemas.openxmlformats.org/officeDocument/2006/relationships/image" Target="../media/image4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gif"/><Relationship Id="rId4" Type="http://schemas.openxmlformats.org/officeDocument/2006/relationships/image" Target="../media/image4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wmf"/><Relationship Id="rId11" Type="http://schemas.openxmlformats.org/officeDocument/2006/relationships/image" Target="../media/image27.gi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gif"/><Relationship Id="rId9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gif"/><Relationship Id="rId4" Type="http://schemas.openxmlformats.org/officeDocument/2006/relationships/image" Target="../media/image3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gif"/><Relationship Id="rId4" Type="http://schemas.openxmlformats.org/officeDocument/2006/relationships/image" Target="../media/image3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"/>
            <a:ext cx="61150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996" y="5715000"/>
            <a:ext cx="6521078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14272" y="1371600"/>
            <a:ext cx="647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УРОКА ПО ТЕМЕ: «ОСНОВЫ РАБОТЫ </a:t>
            </a:r>
          </a:p>
          <a:p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ОПЕРАЦИОННОЙ СИСТЕМЕ WINDOWS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№1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124200"/>
            <a:ext cx="6132513" cy="196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642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arg-8-25-trans-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676400" cy="1484313"/>
          </a:xfrm>
          <a:prstGeom prst="rect">
            <a:avLst/>
          </a:prstGeom>
          <a:noFill/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508125" y="304800"/>
            <a:ext cx="763587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Работайте</a:t>
            </a:r>
            <a:r>
              <a:rPr lang="ru-RU"/>
              <a:t>  </a:t>
            </a:r>
            <a:r>
              <a:rPr lang="ru-RU" sz="3600"/>
              <a:t>на клавиатуре чистыми, сухими руками.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508125" y="1981200"/>
            <a:ext cx="76358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Легко нажимайте на клавиши, не допуская резких ударов и не задерживая клавиши в нажатом положении.</a:t>
            </a:r>
          </a:p>
        </p:txBody>
      </p:sp>
      <p:pic>
        <p:nvPicPr>
          <p:cNvPr id="15370" name="Picture 10" descr="J025442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495800"/>
            <a:ext cx="2667000" cy="202565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" decel="100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" decel="100000"/>
                                        <p:tgtEl>
                                          <p:spTgt spid="153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2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620"/>
                            </p:stCondLst>
                            <p:childTnLst>
                              <p:par>
                                <p:cTn id="2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J025446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28600"/>
            <a:ext cx="1323975" cy="1085850"/>
          </a:xfrm>
          <a:prstGeom prst="rect">
            <a:avLst/>
          </a:prstGeom>
          <a:noFill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8458200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ru-RU" sz="4800" b="1">
                <a:solidFill>
                  <a:schemeClr val="accent2"/>
                </a:solidFill>
              </a:rPr>
              <a:t>Чтобы не навредить своему здоровью, </a:t>
            </a:r>
            <a:br>
              <a:rPr lang="ru-RU" sz="4800" b="1">
                <a:solidFill>
                  <a:schemeClr val="accent2"/>
                </a:solidFill>
              </a:rPr>
            </a:br>
            <a:r>
              <a:rPr lang="ru-RU" sz="4800" b="1">
                <a:solidFill>
                  <a:schemeClr val="accent2"/>
                </a:solidFill>
              </a:rPr>
              <a:t>необходимо соблюдать </a:t>
            </a:r>
            <a:br>
              <a:rPr lang="ru-RU" sz="4800" b="1">
                <a:solidFill>
                  <a:schemeClr val="accent2"/>
                </a:solidFill>
              </a:rPr>
            </a:br>
            <a:r>
              <a:rPr lang="ru-RU" sz="4800" b="1">
                <a:solidFill>
                  <a:schemeClr val="accent2"/>
                </a:solidFill>
              </a:rPr>
              <a:t>ряд рекомендаций</a:t>
            </a:r>
          </a:p>
        </p:txBody>
      </p:sp>
      <p:pic>
        <p:nvPicPr>
          <p:cNvPr id="17415" name="Picture 7" descr="J025447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228600"/>
            <a:ext cx="1181100" cy="1066800"/>
          </a:xfrm>
          <a:prstGeom prst="rect">
            <a:avLst/>
          </a:prstGeom>
          <a:noFill/>
        </p:spPr>
      </p:pic>
      <p:pic>
        <p:nvPicPr>
          <p:cNvPr id="17418" name="Picture 10" descr="AG00051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4041775" y="5864225"/>
            <a:ext cx="847725" cy="39687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143000" y="609600"/>
            <a:ext cx="5943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Неправильная посадка может стать причиной боли в плечах и пояснице.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990600" y="2743200"/>
            <a:ext cx="8153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Сидите свободно, без напряжения, не сутулясь, не наклоняясь и не наваливаясь на спинку стула. 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90600" y="4648200"/>
            <a:ext cx="8153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Ноги ставьте прямо на пол, одна возле другой, не вытягивайте их и не подгибайте. </a:t>
            </a:r>
          </a:p>
        </p:txBody>
      </p:sp>
      <p:pic>
        <p:nvPicPr>
          <p:cNvPr id="18442" name="Picture 10" descr="J030335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762000"/>
            <a:ext cx="1676400" cy="1298575"/>
          </a:xfrm>
          <a:prstGeom prst="rect">
            <a:avLst/>
          </a:prstGeom>
          <a:noFill/>
        </p:spPr>
      </p:pic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6934200" y="1219200"/>
            <a:ext cx="2057400" cy="9906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6934200" y="1143000"/>
            <a:ext cx="2057400" cy="9906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8445" name="Picture 13" descr="arg-exclaim-50-tran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0"/>
            <a:ext cx="1411288" cy="2333625"/>
          </a:xfrm>
          <a:prstGeom prst="rect">
            <a:avLst/>
          </a:prstGeom>
          <a:noFill/>
        </p:spPr>
      </p:pic>
      <p:pic>
        <p:nvPicPr>
          <p:cNvPr id="18446" name="Picture 14" descr="ba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28600" y="2743200"/>
            <a:ext cx="628650" cy="685800"/>
          </a:xfrm>
          <a:prstGeom prst="rect">
            <a:avLst/>
          </a:prstGeom>
          <a:noFill/>
        </p:spPr>
      </p:pic>
      <p:pic>
        <p:nvPicPr>
          <p:cNvPr id="18448" name="Picture 16" descr="ba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28600" y="4648200"/>
            <a:ext cx="628650" cy="685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6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86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6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86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5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5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5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4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15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15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5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  <p:bldP spid="18441" grpId="0"/>
      <p:bldP spid="18443" grpId="0" animBg="1"/>
      <p:bldP spid="184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533400"/>
            <a:ext cx="6400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Туловище должно находиться от стола на расстоянии 15 см.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838200" y="2590800"/>
            <a:ext cx="6400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Линия взора должна быть направлена в центр экрана. 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838200" y="4191000"/>
            <a:ext cx="7467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Если вы имеете очки для постоянного ношения, работайте в очках.</a:t>
            </a:r>
          </a:p>
        </p:txBody>
      </p:sp>
      <p:pic>
        <p:nvPicPr>
          <p:cNvPr id="19463" name="Picture 7" descr="J028345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962400" y="5486400"/>
            <a:ext cx="1371600" cy="1066800"/>
          </a:xfrm>
          <a:prstGeom prst="rect">
            <a:avLst/>
          </a:prstGeom>
          <a:noFill/>
        </p:spPr>
      </p:pic>
      <p:pic>
        <p:nvPicPr>
          <p:cNvPr id="19465" name="Picture 9" descr="back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28600" y="533400"/>
            <a:ext cx="628650" cy="685800"/>
          </a:xfrm>
          <a:prstGeom prst="rect">
            <a:avLst/>
          </a:prstGeom>
          <a:noFill/>
        </p:spPr>
      </p:pic>
      <p:pic>
        <p:nvPicPr>
          <p:cNvPr id="19466" name="Picture 10" descr="back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28600" y="2590800"/>
            <a:ext cx="628650" cy="685800"/>
          </a:xfrm>
          <a:prstGeom prst="rect">
            <a:avLst/>
          </a:prstGeom>
          <a:noFill/>
        </p:spPr>
      </p:pic>
      <p:pic>
        <p:nvPicPr>
          <p:cNvPr id="19467" name="Picture 11" descr="back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28600" y="4114800"/>
            <a:ext cx="628650" cy="685800"/>
          </a:xfrm>
          <a:prstGeom prst="rect">
            <a:avLst/>
          </a:prstGeom>
          <a:noFill/>
        </p:spPr>
      </p:pic>
      <p:pic>
        <p:nvPicPr>
          <p:cNvPr id="19468" name="Picture 12" descr="J029694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685800"/>
            <a:ext cx="2286000" cy="1798638"/>
          </a:xfrm>
          <a:prstGeom prst="rect">
            <a:avLst/>
          </a:prstGeom>
          <a:noFill/>
        </p:spPr>
      </p:pic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7162800" y="2057400"/>
            <a:ext cx="154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F09"/>
                </a:solidFill>
              </a:rPr>
              <a:t>15 см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7696200" y="213360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stealth" w="sm" len="sm"/>
            <a:tailEnd type="stealth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7010400" y="1219200"/>
            <a:ext cx="914400" cy="76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stealth" w="sm" len="lg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5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5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5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4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75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175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175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675"/>
                            </p:stCondLst>
                            <p:childTnLst>
                              <p:par>
                                <p:cTn id="3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675"/>
                            </p:stCondLst>
                            <p:childTnLst>
                              <p:par>
                                <p:cTn id="3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675"/>
                            </p:stCondLst>
                            <p:childTnLst>
                              <p:par>
                                <p:cTn id="41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675"/>
                            </p:stCondLst>
                            <p:childTnLst>
                              <p:par>
                                <p:cTn id="46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675"/>
                            </p:stCondLst>
                            <p:childTnLst>
                              <p:par>
                                <p:cTn id="51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675"/>
                            </p:stCondLst>
                            <p:childTnLst>
                              <p:par>
                                <p:cTn id="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15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15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5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4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975"/>
                            </p:stCondLst>
                            <p:childTnLst>
                              <p:par>
                                <p:cTn id="6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475"/>
                            </p:stCondLst>
                            <p:childTnLst>
                              <p:par>
                                <p:cTn id="7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475"/>
                            </p:stCondLst>
                            <p:childTnLst>
                              <p:par>
                                <p:cTn id="7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6475"/>
                            </p:stCondLst>
                            <p:childTnLst>
                              <p:par>
                                <p:cTn id="81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7475"/>
                            </p:stCondLst>
                            <p:childTnLst>
                              <p:par>
                                <p:cTn id="84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8475"/>
                            </p:stCondLst>
                            <p:childTnLst>
                              <p:par>
                                <p:cTn id="87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9475"/>
                            </p:stCondLst>
                            <p:childTnLst>
                              <p:par>
                                <p:cTn id="9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15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15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5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4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36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70" grpId="0"/>
      <p:bldP spid="19470" grpId="1"/>
      <p:bldP spid="19470" grpId="2"/>
      <p:bldP spid="19470" grpId="3"/>
      <p:bldP spid="19470" grpId="4"/>
      <p:bldP spid="19470" grpId="5"/>
      <p:bldP spid="19469" grpId="0" animBg="1"/>
      <p:bldP spid="19469" grpId="1" animBg="1"/>
      <p:bldP spid="19469" grpId="2" animBg="1"/>
      <p:bldP spid="19469" grpId="3" animBg="1"/>
      <p:bldP spid="19469" grpId="4" animBg="1"/>
      <p:bldP spid="19469" grpId="5" animBg="1"/>
      <p:bldP spid="19471" grpId="0" animBg="1"/>
      <p:bldP spid="19471" grpId="1" animBg="1"/>
      <p:bldP spid="19471" grpId="2" animBg="1"/>
      <p:bldP spid="19471" grpId="3" animBg="1"/>
      <p:bldP spid="19471" grpId="4" animBg="1"/>
      <p:bldP spid="19471" grpId="5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90600" y="762000"/>
            <a:ext cx="76962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ru-RU" sz="3600"/>
              <a:t>Плечи при работе должны быть расслаблены. 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90600" y="2743200"/>
            <a:ext cx="7696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Предплечья должны находиться на той же высоте, что и клавиатура.</a:t>
            </a:r>
          </a:p>
        </p:txBody>
      </p:sp>
      <p:pic>
        <p:nvPicPr>
          <p:cNvPr id="20488" name="Picture 8" descr="back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28600" y="2743200"/>
            <a:ext cx="628650" cy="685800"/>
          </a:xfrm>
          <a:prstGeom prst="rect">
            <a:avLst/>
          </a:prstGeom>
          <a:noFill/>
        </p:spPr>
      </p:pic>
      <p:pic>
        <p:nvPicPr>
          <p:cNvPr id="20489" name="Picture 9" descr="back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28600" y="914400"/>
            <a:ext cx="628650" cy="685800"/>
          </a:xfrm>
          <a:prstGeom prst="rect">
            <a:avLst/>
          </a:prstGeom>
          <a:noFill/>
        </p:spPr>
      </p:pic>
      <p:pic>
        <p:nvPicPr>
          <p:cNvPr id="20490" name="Picture 10" descr="J029694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800600"/>
            <a:ext cx="2286000" cy="1798638"/>
          </a:xfrm>
          <a:prstGeom prst="rect">
            <a:avLst/>
          </a:prstGeom>
          <a:noFill/>
        </p:spPr>
      </p:pic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5105400" y="5181600"/>
            <a:ext cx="76200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886200" y="6172200"/>
            <a:ext cx="990600" cy="0"/>
          </a:xfrm>
          <a:prstGeom prst="line">
            <a:avLst/>
          </a:prstGeom>
          <a:noFill/>
          <a:ln w="508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5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5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5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75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75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75"/>
                            </p:stCondLst>
                            <p:childTnLst>
                              <p:par>
                                <p:cTn id="2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75"/>
                            </p:stCondLst>
                            <p:childTnLst>
                              <p:par>
                                <p:cTn id="2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775"/>
                            </p:stCondLst>
                            <p:childTnLst>
                              <p:par>
                                <p:cTn id="31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775"/>
                            </p:stCondLst>
                            <p:childTnLst>
                              <p:par>
                                <p:cTn id="34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775"/>
                            </p:stCondLst>
                            <p:childTnLst>
                              <p:par>
                                <p:cTn id="37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775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15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15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5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4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975"/>
                            </p:stCondLst>
                            <p:childTnLst>
                              <p:par>
                                <p:cTn id="5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975"/>
                            </p:stCondLst>
                            <p:childTnLst>
                              <p:par>
                                <p:cTn id="5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500" fill="hold"/>
                                        <p:tgtEl>
                                          <p:spTgt spid="204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475"/>
                            </p:stCondLst>
                            <p:childTnLst>
                              <p:par>
                                <p:cTn id="6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475"/>
                            </p:stCondLst>
                            <p:childTnLst>
                              <p:par>
                                <p:cTn id="65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6475"/>
                            </p:stCondLst>
                            <p:childTnLst>
                              <p:par>
                                <p:cTn id="68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475"/>
                            </p:stCondLst>
                            <p:childTnLst>
                              <p:par>
                                <p:cTn id="71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475"/>
                            </p:stCondLst>
                            <p:childTnLst>
                              <p:par>
                                <p:cTn id="74" presetID="35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  <p:bldP spid="20491" grpId="0" animBg="1"/>
      <p:bldP spid="20491" grpId="1" animBg="1"/>
      <p:bldP spid="20491" grpId="2" animBg="1"/>
      <p:bldP spid="20491" grpId="3" animBg="1"/>
      <p:bldP spid="20491" grpId="4" animBg="1"/>
      <p:bldP spid="20491" grpId="5" animBg="1"/>
      <p:bldP spid="20492" grpId="0" animBg="1"/>
      <p:bldP spid="20492" grpId="1" animBg="1"/>
      <p:bldP spid="20492" grpId="2" animBg="1"/>
      <p:bldP spid="20492" grpId="3" animBg="1"/>
      <p:bldP spid="20492" grpId="4" animBg="1"/>
      <p:bldP spid="20492" grpId="5" animBg="1"/>
      <p:bldP spid="20492" grpId="6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990600" y="423863"/>
            <a:ext cx="68580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ru-RU" sz="3600"/>
              <a:t>При напряжённой длительной работе глаза переутомляются. 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14400" y="2895600"/>
            <a:ext cx="7924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Каждые 5 минут отрывайте взгляд от экрана и смотрите на что-нибудь находящееся вдали. </a:t>
            </a:r>
          </a:p>
        </p:txBody>
      </p:sp>
      <p:pic>
        <p:nvPicPr>
          <p:cNvPr id="21512" name="Picture 8" descr="J028667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685800"/>
            <a:ext cx="1285875" cy="1371600"/>
          </a:xfrm>
          <a:prstGeom prst="rect">
            <a:avLst/>
          </a:prstGeom>
          <a:noFill/>
        </p:spPr>
      </p:pic>
      <p:pic>
        <p:nvPicPr>
          <p:cNvPr id="21515" name="Picture 11" descr="J02362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5029200"/>
            <a:ext cx="3733800" cy="1300163"/>
          </a:xfrm>
          <a:prstGeom prst="rect">
            <a:avLst/>
          </a:prstGeom>
          <a:noFill/>
        </p:spPr>
      </p:pic>
      <p:pic>
        <p:nvPicPr>
          <p:cNvPr id="21517" name="Picture 13" descr="ba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28600" y="2895600"/>
            <a:ext cx="628650" cy="685800"/>
          </a:xfrm>
          <a:prstGeom prst="rect">
            <a:avLst/>
          </a:prstGeom>
          <a:noFill/>
        </p:spPr>
      </p:pic>
      <p:pic>
        <p:nvPicPr>
          <p:cNvPr id="21518" name="Picture 14" descr="arg-exclaim-50-tran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52400" y="228600"/>
            <a:ext cx="1352550" cy="1752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5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5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5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825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325"/>
                            </p:stCondLst>
                            <p:childTnLst>
                              <p:par>
                                <p:cTn id="16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825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15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15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5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375"/>
                            </p:stCondLst>
                            <p:childTnLst>
                              <p:par>
                                <p:cTn id="3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54100" y="1379538"/>
            <a:ext cx="71580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>
                <a:solidFill>
                  <a:schemeClr val="accent2"/>
                </a:solidFill>
              </a:rPr>
              <a:t>Техника безопасности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800" b="1">
                <a:solidFill>
                  <a:schemeClr val="accent2"/>
                </a:solidFill>
              </a:rPr>
              <a:t>и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0" y="3962400"/>
            <a:ext cx="8905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4800" b="1">
                <a:solidFill>
                  <a:schemeClr val="accent2"/>
                </a:solidFill>
              </a:rPr>
              <a:t>организация рабочего места</a:t>
            </a:r>
          </a:p>
        </p:txBody>
      </p:sp>
      <p:pic>
        <p:nvPicPr>
          <p:cNvPr id="4104" name="Picture 8" descr="J02410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953000"/>
            <a:ext cx="1474788" cy="15113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900"/>
                            </p:stCondLst>
                            <p:childTnLst>
                              <p:par>
                                <p:cTn id="1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5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arg-1-25-trans-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338263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95400" y="609600"/>
            <a:ext cx="7543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Входите в компьютерный класс спокойно, не торопясь, не толкаясь, </a:t>
            </a:r>
            <a:br>
              <a:rPr lang="ru-RU"/>
            </a:br>
            <a:r>
              <a:rPr lang="ru-RU"/>
              <a:t>не задевая мебель и оборудование и только с разрешения преподавателя.</a:t>
            </a:r>
          </a:p>
        </p:txBody>
      </p:sp>
      <p:grpSp>
        <p:nvGrpSpPr>
          <p:cNvPr id="8236" name="Group 44"/>
          <p:cNvGrpSpPr>
            <a:grpSpLocks/>
          </p:cNvGrpSpPr>
          <p:nvPr/>
        </p:nvGrpSpPr>
        <p:grpSpPr bwMode="auto">
          <a:xfrm>
            <a:off x="-6019800" y="4267200"/>
            <a:ext cx="5181600" cy="2590800"/>
            <a:chOff x="-288" y="2688"/>
            <a:chExt cx="3264" cy="1632"/>
          </a:xfrm>
        </p:grpSpPr>
        <p:pic>
          <p:nvPicPr>
            <p:cNvPr id="8231" name="Picture 39" descr="BD13656_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2" y="2784"/>
              <a:ext cx="1200" cy="1536"/>
            </a:xfrm>
            <a:prstGeom prst="rect">
              <a:avLst/>
            </a:prstGeom>
            <a:noFill/>
          </p:spPr>
        </p:pic>
        <p:pic>
          <p:nvPicPr>
            <p:cNvPr id="8232" name="Picture 40" descr="BD13708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68" y="2688"/>
              <a:ext cx="1008" cy="1632"/>
            </a:xfrm>
            <a:prstGeom prst="rect">
              <a:avLst/>
            </a:prstGeom>
            <a:noFill/>
          </p:spPr>
        </p:pic>
        <p:pic>
          <p:nvPicPr>
            <p:cNvPr id="8234" name="Picture 42" descr="BD13656_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96" y="2784"/>
              <a:ext cx="1200" cy="1536"/>
            </a:xfrm>
            <a:prstGeom prst="rect">
              <a:avLst/>
            </a:prstGeom>
            <a:noFill/>
          </p:spPr>
        </p:pic>
        <p:pic>
          <p:nvPicPr>
            <p:cNvPr id="8230" name="Picture 38" descr="BD13708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2688"/>
              <a:ext cx="1008" cy="1632"/>
            </a:xfrm>
            <a:prstGeom prst="rect">
              <a:avLst/>
            </a:prstGeom>
            <a:noFill/>
          </p:spPr>
        </p:pic>
        <p:pic>
          <p:nvPicPr>
            <p:cNvPr id="8235" name="Picture 43" descr="BD13656_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784"/>
              <a:ext cx="1200" cy="1536"/>
            </a:xfrm>
            <a:prstGeom prst="rect">
              <a:avLst/>
            </a:prstGeom>
            <a:noFill/>
          </p:spPr>
        </p:pic>
        <p:pic>
          <p:nvPicPr>
            <p:cNvPr id="8233" name="Picture 41" descr="BD13708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288" y="2688"/>
              <a:ext cx="1008" cy="1632"/>
            </a:xfrm>
            <a:prstGeom prst="rect">
              <a:avLst/>
            </a:prstGeom>
            <a:noFill/>
          </p:spPr>
        </p:pic>
      </p:grp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1676400" y="4648200"/>
            <a:ext cx="5791200" cy="19050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H="1">
            <a:off x="1752600" y="4724400"/>
            <a:ext cx="5791200" cy="19050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720"/>
                            </p:stCondLst>
                            <p:childTnLst>
                              <p:par>
                                <p:cTn id="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112E-17 -1.11111E-6 L 0.84167 -1.11111E-6 " pathEditMode="relative" rAng="0" ptsTypes="AA">
                                      <p:cBhvr>
                                        <p:cTn id="29" dur="5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72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72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237" grpId="0" animBg="1"/>
      <p:bldP spid="82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arg-2-50-tran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19225" cy="1323975"/>
          </a:xfrm>
          <a:prstGeom prst="rect">
            <a:avLst/>
          </a:prstGeom>
          <a:noFill/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828800" y="685800"/>
            <a:ext cx="685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7239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Не включайте </a:t>
            </a:r>
            <a:br>
              <a:rPr lang="ru-RU"/>
            </a:br>
            <a:r>
              <a:rPr lang="ru-RU"/>
              <a:t>и не выключайте компьютеры без разрешения преподавателя.</a:t>
            </a:r>
          </a:p>
        </p:txBody>
      </p:sp>
      <p:pic>
        <p:nvPicPr>
          <p:cNvPr id="9224" name="Picture 8" descr="AG00154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810000"/>
            <a:ext cx="2895600" cy="254952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2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arg-3-25-trans-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474788"/>
          </a:xfrm>
          <a:prstGeom prst="rect">
            <a:avLst/>
          </a:prstGeom>
          <a:noFill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828800" y="1371600"/>
            <a:ext cx="685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447800" y="1219200"/>
            <a:ext cx="6858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Не трогайте </a:t>
            </a:r>
            <a:br>
              <a:rPr lang="ru-RU"/>
            </a:br>
            <a:r>
              <a:rPr lang="ru-RU"/>
              <a:t>питающие провода и разъемы соединительных кабелей. </a:t>
            </a:r>
          </a:p>
        </p:txBody>
      </p:sp>
      <p:pic>
        <p:nvPicPr>
          <p:cNvPr id="10252" name="Picture 12" descr="J025442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419600"/>
            <a:ext cx="2743200" cy="1947863"/>
          </a:xfrm>
          <a:prstGeom prst="rect">
            <a:avLst/>
          </a:prstGeom>
          <a:noFill/>
        </p:spPr>
      </p:pic>
      <p:pic>
        <p:nvPicPr>
          <p:cNvPr id="10253" name="Picture 13" descr="J028378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876800"/>
            <a:ext cx="1600200" cy="900113"/>
          </a:xfrm>
          <a:prstGeom prst="rect">
            <a:avLst/>
          </a:prstGeom>
          <a:noFill/>
        </p:spPr>
      </p:pic>
      <p:pic>
        <p:nvPicPr>
          <p:cNvPr id="10254" name="Picture 14" descr="J028890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4800600"/>
            <a:ext cx="1057275" cy="1514475"/>
          </a:xfrm>
          <a:prstGeom prst="rect">
            <a:avLst/>
          </a:prstGeom>
          <a:noFill/>
        </p:spPr>
      </p:pic>
      <p:pic>
        <p:nvPicPr>
          <p:cNvPr id="10255" name="Picture 15" descr="J033639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304800"/>
            <a:ext cx="990600" cy="990600"/>
          </a:xfrm>
          <a:prstGeom prst="rect">
            <a:avLst/>
          </a:prstGeom>
          <a:noFill/>
        </p:spPr>
      </p:pic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1676400" y="4648200"/>
            <a:ext cx="5791200" cy="19050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1752600" y="4724400"/>
            <a:ext cx="5791200" cy="19050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8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8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8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78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28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78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56" grpId="0" animBg="1"/>
      <p:bldP spid="102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arg-4-25-trans-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508125"/>
          </a:xfrm>
          <a:prstGeom prst="rect">
            <a:avLst/>
          </a:prstGeom>
          <a:noFill/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828800" y="1524000"/>
            <a:ext cx="6324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Не прикасайтесь </a:t>
            </a:r>
            <a:br>
              <a:rPr lang="ru-RU"/>
            </a:br>
            <a:r>
              <a:rPr lang="ru-RU"/>
              <a:t>к экрану и тыльной стороне монитора.</a:t>
            </a:r>
          </a:p>
        </p:txBody>
      </p:sp>
      <p:pic>
        <p:nvPicPr>
          <p:cNvPr id="11270" name="Picture 6" descr="PC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038600"/>
            <a:ext cx="2590800" cy="2159000"/>
          </a:xfrm>
          <a:prstGeom prst="rect">
            <a:avLst/>
          </a:prstGeom>
          <a:noFill/>
        </p:spPr>
      </p:pic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1752600" y="4343400"/>
            <a:ext cx="5791200" cy="19050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752600" y="4343400"/>
            <a:ext cx="5791200" cy="19050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88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38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38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1" grpId="0" animBg="1"/>
      <p:bldP spid="112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arg-5-50-tran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00200" cy="1516063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600200" y="414338"/>
            <a:ext cx="7315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Не размещайте </a:t>
            </a:r>
            <a:br>
              <a:rPr lang="ru-RU"/>
            </a:br>
            <a:r>
              <a:rPr lang="ru-RU"/>
              <a:t>на рабочем месте посторонние предметы</a:t>
            </a:r>
          </a:p>
        </p:txBody>
      </p:sp>
      <p:grpSp>
        <p:nvGrpSpPr>
          <p:cNvPr id="12316" name="Group 28"/>
          <p:cNvGrpSpPr>
            <a:grpSpLocks/>
          </p:cNvGrpSpPr>
          <p:nvPr/>
        </p:nvGrpSpPr>
        <p:grpSpPr bwMode="auto">
          <a:xfrm>
            <a:off x="2286000" y="3352800"/>
            <a:ext cx="4724400" cy="2819400"/>
            <a:chOff x="1440" y="2112"/>
            <a:chExt cx="2976" cy="1776"/>
          </a:xfrm>
        </p:grpSpPr>
        <p:sp>
          <p:nvSpPr>
            <p:cNvPr id="12295" name="AutoShape 7"/>
            <p:cNvSpPr>
              <a:spLocks noChangeArrowheads="1"/>
            </p:cNvSpPr>
            <p:nvPr/>
          </p:nvSpPr>
          <p:spPr bwMode="auto">
            <a:xfrm rot="546552">
              <a:off x="1440" y="2784"/>
              <a:ext cx="2976" cy="1104"/>
            </a:xfrm>
            <a:prstGeom prst="flowChartInputOutpu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294" name="Picture 6" descr="BS01637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1422912" flipH="1">
              <a:off x="2640" y="2112"/>
              <a:ext cx="1173" cy="1280"/>
            </a:xfrm>
            <a:prstGeom prst="rect">
              <a:avLst/>
            </a:prstGeom>
            <a:noFill/>
          </p:spPr>
        </p:pic>
      </p:grpSp>
      <p:pic>
        <p:nvPicPr>
          <p:cNvPr id="12296" name="Picture 8" descr="AG00040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267200"/>
            <a:ext cx="531813" cy="590550"/>
          </a:xfrm>
          <a:prstGeom prst="rect">
            <a:avLst/>
          </a:prstGeom>
          <a:noFill/>
        </p:spPr>
      </p:pic>
      <p:pic>
        <p:nvPicPr>
          <p:cNvPr id="12298" name="Picture 10" descr="BS01638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5105400"/>
            <a:ext cx="444500" cy="635000"/>
          </a:xfrm>
          <a:prstGeom prst="rect">
            <a:avLst/>
          </a:prstGeom>
          <a:noFill/>
        </p:spPr>
      </p:pic>
      <p:pic>
        <p:nvPicPr>
          <p:cNvPr id="12299" name="Picture 11" descr="BS01636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662841" flipH="1">
            <a:off x="5486400" y="5334000"/>
            <a:ext cx="685800" cy="679450"/>
          </a:xfrm>
          <a:prstGeom prst="rect">
            <a:avLst/>
          </a:prstGeom>
          <a:noFill/>
        </p:spPr>
      </p:pic>
      <p:pic>
        <p:nvPicPr>
          <p:cNvPr id="12300" name="Picture 12" descr="ED00184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0" y="4953000"/>
            <a:ext cx="533400" cy="233363"/>
          </a:xfrm>
          <a:prstGeom prst="rect">
            <a:avLst/>
          </a:prstGeom>
          <a:noFill/>
        </p:spPr>
      </p:pic>
      <p:pic>
        <p:nvPicPr>
          <p:cNvPr id="12307" name="Picture 19" descr="HH00669_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43600" y="4724400"/>
            <a:ext cx="736600" cy="555625"/>
          </a:xfrm>
          <a:prstGeom prst="rect">
            <a:avLst/>
          </a:prstGeom>
          <a:noFill/>
        </p:spPr>
      </p:pic>
      <p:pic>
        <p:nvPicPr>
          <p:cNvPr id="12308" name="Picture 20" descr="HH00623_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225117">
            <a:off x="4419600" y="3276600"/>
            <a:ext cx="1219200" cy="681038"/>
          </a:xfrm>
          <a:prstGeom prst="rect">
            <a:avLst/>
          </a:prstGeom>
          <a:noFill/>
        </p:spPr>
      </p:pic>
      <p:pic>
        <p:nvPicPr>
          <p:cNvPr id="12309" name="Picture 21" descr="HH02313_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24400" y="5715000"/>
            <a:ext cx="304800" cy="298450"/>
          </a:xfrm>
          <a:prstGeom prst="rect">
            <a:avLst/>
          </a:prstGeom>
          <a:noFill/>
        </p:spPr>
      </p:pic>
      <p:pic>
        <p:nvPicPr>
          <p:cNvPr id="12311" name="Picture 23" descr="AG00328_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352800" y="4800600"/>
            <a:ext cx="1143000" cy="1120775"/>
          </a:xfrm>
          <a:prstGeom prst="rect">
            <a:avLst/>
          </a:prstGeom>
          <a:noFill/>
        </p:spPr>
      </p:pic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1752600" y="4343400"/>
            <a:ext cx="5791200" cy="19050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 flipH="1">
            <a:off x="1905000" y="4495800"/>
            <a:ext cx="5791200" cy="19050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880"/>
                            </p:stCondLst>
                            <p:childTnLst>
                              <p:par>
                                <p:cTn id="20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380"/>
                            </p:stCondLst>
                            <p:childTnLst>
                              <p:par>
                                <p:cTn id="27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380"/>
                            </p:stCondLst>
                            <p:childTnLst>
                              <p:par>
                                <p:cTn id="3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880"/>
                            </p:stCondLst>
                            <p:childTnLst>
                              <p:par>
                                <p:cTn id="3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38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880"/>
                            </p:stCondLst>
                            <p:childTnLst>
                              <p:par>
                                <p:cTn id="4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380"/>
                            </p:stCondLst>
                            <p:childTnLst>
                              <p:par>
                                <p:cTn id="5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88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38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8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317" grpId="0" animBg="1"/>
      <p:bldP spid="123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arg-6-25-trans-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357313"/>
          </a:xfrm>
          <a:prstGeom prst="rect">
            <a:avLst/>
          </a:prstGeom>
          <a:noFill/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600200" y="304800"/>
            <a:ext cx="7086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Не вставайте со своих мест, когда в кабинет входят посетители</a:t>
            </a:r>
          </a:p>
        </p:txBody>
      </p:sp>
      <p:grpSp>
        <p:nvGrpSpPr>
          <p:cNvPr id="13329" name="Group 17"/>
          <p:cNvGrpSpPr>
            <a:grpSpLocks/>
          </p:cNvGrpSpPr>
          <p:nvPr/>
        </p:nvGrpSpPr>
        <p:grpSpPr bwMode="auto">
          <a:xfrm>
            <a:off x="1752600" y="3124200"/>
            <a:ext cx="5943600" cy="1077913"/>
            <a:chOff x="1104" y="1968"/>
            <a:chExt cx="3744" cy="679"/>
          </a:xfrm>
        </p:grpSpPr>
        <p:pic>
          <p:nvPicPr>
            <p:cNvPr id="13319" name="Picture 7" descr="J028525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32" y="1968"/>
              <a:ext cx="816" cy="583"/>
            </a:xfrm>
            <a:prstGeom prst="rect">
              <a:avLst/>
            </a:prstGeom>
            <a:noFill/>
          </p:spPr>
        </p:pic>
        <p:pic>
          <p:nvPicPr>
            <p:cNvPr id="13322" name="Picture 10" descr="J028525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1104" y="2064"/>
              <a:ext cx="816" cy="583"/>
            </a:xfrm>
            <a:prstGeom prst="rect">
              <a:avLst/>
            </a:prstGeom>
            <a:noFill/>
          </p:spPr>
        </p:pic>
      </p:grpSp>
      <p:grpSp>
        <p:nvGrpSpPr>
          <p:cNvPr id="13328" name="Group 16"/>
          <p:cNvGrpSpPr>
            <a:grpSpLocks/>
          </p:cNvGrpSpPr>
          <p:nvPr/>
        </p:nvGrpSpPr>
        <p:grpSpPr bwMode="auto">
          <a:xfrm>
            <a:off x="3200400" y="3048000"/>
            <a:ext cx="2895600" cy="925513"/>
            <a:chOff x="2016" y="1920"/>
            <a:chExt cx="1824" cy="583"/>
          </a:xfrm>
        </p:grpSpPr>
        <p:pic>
          <p:nvPicPr>
            <p:cNvPr id="13321" name="Picture 9" descr="J028525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24" y="1920"/>
              <a:ext cx="816" cy="583"/>
            </a:xfrm>
            <a:prstGeom prst="rect">
              <a:avLst/>
            </a:prstGeom>
            <a:noFill/>
          </p:spPr>
        </p:pic>
        <p:pic>
          <p:nvPicPr>
            <p:cNvPr id="13323" name="Picture 11" descr="J028525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2016" y="1920"/>
              <a:ext cx="816" cy="583"/>
            </a:xfrm>
            <a:prstGeom prst="rect">
              <a:avLst/>
            </a:prstGeom>
            <a:noFill/>
          </p:spPr>
        </p:pic>
      </p:grpSp>
      <p:grpSp>
        <p:nvGrpSpPr>
          <p:cNvPr id="13330" name="Group 18"/>
          <p:cNvGrpSpPr>
            <a:grpSpLocks/>
          </p:cNvGrpSpPr>
          <p:nvPr/>
        </p:nvGrpSpPr>
        <p:grpSpPr bwMode="auto">
          <a:xfrm>
            <a:off x="609600" y="3962400"/>
            <a:ext cx="8001000" cy="1001713"/>
            <a:chOff x="384" y="2496"/>
            <a:chExt cx="5040" cy="631"/>
          </a:xfrm>
        </p:grpSpPr>
        <p:pic>
          <p:nvPicPr>
            <p:cNvPr id="13320" name="Picture 8" descr="J028525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8" y="2496"/>
              <a:ext cx="816" cy="583"/>
            </a:xfrm>
            <a:prstGeom prst="rect">
              <a:avLst/>
            </a:prstGeom>
            <a:noFill/>
          </p:spPr>
        </p:pic>
        <p:pic>
          <p:nvPicPr>
            <p:cNvPr id="13324" name="Picture 12" descr="J028525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384" y="2544"/>
              <a:ext cx="816" cy="583"/>
            </a:xfrm>
            <a:prstGeom prst="rect">
              <a:avLst/>
            </a:prstGeom>
            <a:noFill/>
          </p:spPr>
        </p:pic>
      </p:grpSp>
      <p:pic>
        <p:nvPicPr>
          <p:cNvPr id="13326" name="Picture 14" descr="J033691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72600" y="5105400"/>
            <a:ext cx="1225550" cy="1533525"/>
          </a:xfrm>
          <a:prstGeom prst="rect">
            <a:avLst/>
          </a:prstGeom>
          <a:noFill/>
        </p:spPr>
      </p:pic>
      <p:pic>
        <p:nvPicPr>
          <p:cNvPr id="13327" name="Picture 15" descr="J033691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177925" y="5181600"/>
            <a:ext cx="1177925" cy="151447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62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120"/>
                            </p:stCondLst>
                            <p:childTnLst>
                              <p:par>
                                <p:cTn id="2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620"/>
                            </p:stCondLst>
                            <p:childTnLst>
                              <p:par>
                                <p:cTn id="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2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0.14444 0.00972 0.28889 0.01944 0.41927 -0.00185 C 0.55 -0.02315 0.66666 -0.07546 0.78333 -0.12778 " pathEditMode="relative" ptsTypes="aaA">
                                      <p:cBhvr>
                                        <p:cTn id="34" dur="2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1019 C -0.11753 0.02269 -0.23507 0.03519 -0.35451 0.01296 C -0.47395 -0.00926 -0.59548 -0.0662 -0.71701 -0.12292 " pathEditMode="relative" rAng="0" ptsTypes="aaA">
                                      <p:cBhvr>
                                        <p:cTn id="36" dur="2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arg-7-50-tran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371600"/>
          </a:xfrm>
          <a:prstGeom prst="rect">
            <a:avLst/>
          </a:prstGeom>
          <a:noFill/>
        </p:spPr>
      </p:pic>
      <p:grpSp>
        <p:nvGrpSpPr>
          <p:cNvPr id="14347" name="Group 11"/>
          <p:cNvGrpSpPr>
            <a:grpSpLocks/>
          </p:cNvGrpSpPr>
          <p:nvPr/>
        </p:nvGrpSpPr>
        <p:grpSpPr bwMode="auto">
          <a:xfrm>
            <a:off x="990600" y="5410200"/>
            <a:ext cx="7315200" cy="1173163"/>
            <a:chOff x="624" y="3408"/>
            <a:chExt cx="4608" cy="739"/>
          </a:xfrm>
        </p:grpSpPr>
        <p:pic>
          <p:nvPicPr>
            <p:cNvPr id="14341" name="Picture 5" descr="J030050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" y="3456"/>
              <a:ext cx="864" cy="691"/>
            </a:xfrm>
            <a:prstGeom prst="rect">
              <a:avLst/>
            </a:prstGeom>
            <a:noFill/>
          </p:spPr>
        </p:pic>
        <p:pic>
          <p:nvPicPr>
            <p:cNvPr id="14342" name="Picture 6" descr="J0300505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16" y="3408"/>
              <a:ext cx="816" cy="715"/>
            </a:xfrm>
            <a:prstGeom prst="rect">
              <a:avLst/>
            </a:prstGeom>
            <a:noFill/>
          </p:spPr>
        </p:pic>
      </p:grpSp>
      <p:pic>
        <p:nvPicPr>
          <p:cNvPr id="14343" name="Picture 7" descr="J030050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4724400"/>
            <a:ext cx="1371600" cy="1154113"/>
          </a:xfrm>
          <a:prstGeom prst="rect">
            <a:avLst/>
          </a:prstGeom>
          <a:noFill/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447800" y="228600"/>
            <a:ext cx="7315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Не пытайтесь самостоятельно устранять неисправности в работе аппаратуры.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447800" y="2209800"/>
            <a:ext cx="74676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/>
              <a:t>При неполадках и сбоях в работе компьютера немедленно прекратите работу и сообщите об этом преподавателю. </a:t>
            </a: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H="1">
            <a:off x="3733800" y="5029200"/>
            <a:ext cx="2133600" cy="6858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H="1">
            <a:off x="609600" y="5715000"/>
            <a:ext cx="2133600" cy="6858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>
            <a:off x="6629400" y="5715000"/>
            <a:ext cx="2133600" cy="6858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3733800" y="5029200"/>
            <a:ext cx="2133600" cy="6858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609600" y="5715000"/>
            <a:ext cx="2133600" cy="6858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6629400" y="5715000"/>
            <a:ext cx="2133600" cy="6858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14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82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0"/>
                            </p:stCondLst>
                            <p:childTnLst>
                              <p:par>
                                <p:cTn id="3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82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82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6" grpId="0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229</Words>
  <Application>Microsoft Office PowerPoint</Application>
  <PresentationFormat>Экран (4:3)</PresentationFormat>
  <Paragraphs>30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Хомушку А. А.</dc:creator>
  <cp:lastModifiedBy>Венера Узбековна</cp:lastModifiedBy>
  <cp:revision>17</cp:revision>
  <cp:lastPrinted>1601-01-01T00:00:00Z</cp:lastPrinted>
  <dcterms:created xsi:type="dcterms:W3CDTF">1601-01-01T00:00:00Z</dcterms:created>
  <dcterms:modified xsi:type="dcterms:W3CDTF">2014-05-26T16:27:24Z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