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39"/>
  </p:notesMasterIdLst>
  <p:sldIdLst>
    <p:sldId id="256" r:id="rId2"/>
    <p:sldId id="287" r:id="rId3"/>
    <p:sldId id="288" r:id="rId4"/>
    <p:sldId id="298" r:id="rId5"/>
    <p:sldId id="258" r:id="rId6"/>
    <p:sldId id="289" r:id="rId7"/>
    <p:sldId id="290" r:id="rId8"/>
    <p:sldId id="291" r:id="rId9"/>
    <p:sldId id="292" r:id="rId10"/>
    <p:sldId id="301" r:id="rId11"/>
    <p:sldId id="302" r:id="rId12"/>
    <p:sldId id="303" r:id="rId13"/>
    <p:sldId id="260" r:id="rId14"/>
    <p:sldId id="261" r:id="rId15"/>
    <p:sldId id="294" r:id="rId16"/>
    <p:sldId id="293" r:id="rId17"/>
    <p:sldId id="269" r:id="rId18"/>
    <p:sldId id="270" r:id="rId19"/>
    <p:sldId id="271" r:id="rId20"/>
    <p:sldId id="273" r:id="rId21"/>
    <p:sldId id="274" r:id="rId22"/>
    <p:sldId id="275" r:id="rId23"/>
    <p:sldId id="276" r:id="rId24"/>
    <p:sldId id="296" r:id="rId25"/>
    <p:sldId id="280" r:id="rId26"/>
    <p:sldId id="283" r:id="rId27"/>
    <p:sldId id="284" r:id="rId28"/>
    <p:sldId id="295" r:id="rId29"/>
    <p:sldId id="277" r:id="rId30"/>
    <p:sldId id="281" r:id="rId31"/>
    <p:sldId id="285" r:id="rId32"/>
    <p:sldId id="299" r:id="rId33"/>
    <p:sldId id="278" r:id="rId34"/>
    <p:sldId id="282" r:id="rId35"/>
    <p:sldId id="286" r:id="rId36"/>
    <p:sldId id="300" r:id="rId37"/>
    <p:sldId id="297" r:id="rId3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E5A193-D7C7-4369-A62F-B42C9DFD6333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AB0FFF9-017F-40E1-8F4C-0B5375113B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5716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fld id="{52F76AB6-5645-4DBD-9492-3636A1A9DBA2}" type="slidenum">
              <a:rPr lang="ru-RU" altLang="ru-RU" smtClean="0">
                <a:latin typeface="Calibri" pitchFamily="34" charset="0"/>
              </a:rPr>
              <a:pPr/>
              <a:t>19</a:t>
            </a:fld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174594415 w 8042"/>
              <a:gd name="T1" fmla="*/ 61003910 h 10000"/>
              <a:gd name="T2" fmla="*/ 179471940 w 8042"/>
              <a:gd name="T3" fmla="*/ 60271832 h 10000"/>
              <a:gd name="T4" fmla="*/ 180284861 w 8042"/>
              <a:gd name="T5" fmla="*/ 59905832 h 10000"/>
              <a:gd name="T6" fmla="*/ 242126018 w 8042"/>
              <a:gd name="T7" fmla="*/ 32088033 h 10000"/>
              <a:gd name="T8" fmla="*/ 242126018 w 8042"/>
              <a:gd name="T9" fmla="*/ 28799969 h 10000"/>
              <a:gd name="T10" fmla="*/ 180284861 w 8042"/>
              <a:gd name="T11" fmla="*/ 1348170 h 10000"/>
              <a:gd name="T12" fmla="*/ 179471940 w 8042"/>
              <a:gd name="T13" fmla="*/ 976078 h 10000"/>
              <a:gd name="T14" fmla="*/ 174594415 w 8042"/>
              <a:gd name="T15" fmla="*/ 250092 h 10000"/>
              <a:gd name="T16" fmla="*/ 541889 w 8042"/>
              <a:gd name="T17" fmla="*/ 0 h 10000"/>
              <a:gd name="T18" fmla="*/ 0 w 8042"/>
              <a:gd name="T19" fmla="*/ 60949002 h 10000"/>
              <a:gd name="T20" fmla="*/ 174594415 w 8042"/>
              <a:gd name="T21" fmla="*/ 61003910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3F785-EE1A-49FB-8666-222AEE18D82F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B48D2-89B7-42D4-AFB3-0F8029313D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394218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A51E7-93DD-4941-B0FA-DADD005A3BBB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5D86E-C51C-47F1-A20D-9E360FCBA5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4076217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chemeClr val="accent1"/>
                </a:solidFill>
                <a:latin typeface="Arial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chemeClr val="accent1"/>
                </a:solidFill>
                <a:latin typeface="Arial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54A2F-AD48-49F1-A029-521B34172366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7ECCA-7F33-4129-8C19-7FF7EE9952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6838134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22919-AC75-4119-9832-C27E8449248A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6C653-9C37-4F9E-A99B-2B712EDD49A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3581513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chemeClr val="accent1"/>
                </a:solidFill>
                <a:latin typeface="Arial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defRPr/>
            </a:pPr>
            <a:r>
              <a:rPr lang="en-US" sz="8000" smtClean="0">
                <a:solidFill>
                  <a:schemeClr val="accent1"/>
                </a:solidFill>
                <a:latin typeface="Arial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4B2A4-60E8-4115-AA1E-285998CB0DC9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C329-81CB-47AC-9AB5-23F4482C8C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2714946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EF54C-3063-4664-9870-32F7A50900AD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98157-765A-4847-9C64-D34C36D62CB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1043276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049F6-35CC-4241-ACFE-549E6D11D6D0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6AC74-3181-4B75-BE9E-B82618FDE5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6553881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179E8-BC06-4FE2-A7EF-5A070E71B0C6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CDAED-73DE-4353-8960-E19E5DE44A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9215020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D17F5-98CF-4CC5-903D-6442BD43A61F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F697F-D663-4241-BDB2-FC868CEBBB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365357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EB99A-72B1-4CD6-A6B0-613EDDA8BFEA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08D5E-93E1-40CF-96BE-704CE23839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33856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6612D-2C39-43B0-812C-4E5DAEC52443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CFC57-4483-4EEA-900C-139544AFF8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923694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F458-A6A6-4C13-893F-37369997B574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D95B5-F172-4760-8FCB-6ECF09343E4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8869152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A5A89-1330-4468-B59B-F1C063DF69DE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DB7A1-AB23-475F-8938-B3691F8C79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722706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6B898-1B07-4F2B-AC92-BDA51604D3D7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D58E4-7BDA-4383-BB34-DF34C1B88D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128181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924ED-8B0B-4D09-88D0-3575E7B748E5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CBDC3-833F-45E5-8D49-D0D9BA1964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4277179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B5558-2984-4112-BF59-2F2749D1526C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3AF19-B7FA-47B5-900E-99D5392701B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425047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333318668 w 22"/>
                <a:gd name="T1" fmla="*/ 2097504953 h 136"/>
                <a:gd name="T2" fmla="*/ 257564602 w 22"/>
                <a:gd name="T3" fmla="*/ 1233825288 h 136"/>
                <a:gd name="T4" fmla="*/ 0 w 22"/>
                <a:gd name="T5" fmla="*/ 0 h 136"/>
                <a:gd name="T6" fmla="*/ 0 w 22"/>
                <a:gd name="T7" fmla="*/ 539800282 h 136"/>
                <a:gd name="T8" fmla="*/ 303016263 w 22"/>
                <a:gd name="T9" fmla="*/ 1912432142 h 136"/>
                <a:gd name="T10" fmla="*/ 333318668 w 22"/>
                <a:gd name="T11" fmla="*/ 2097504953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1331059741 w 140"/>
                <a:gd name="T1" fmla="*/ 2147483647 h 504"/>
                <a:gd name="T2" fmla="*/ 2147483647 w 140"/>
                <a:gd name="T3" fmla="*/ 2147483647 h 504"/>
                <a:gd name="T4" fmla="*/ 2147483647 w 140"/>
                <a:gd name="T5" fmla="*/ 2147483647 h 504"/>
                <a:gd name="T6" fmla="*/ 1470355684 w 140"/>
                <a:gd name="T7" fmla="*/ 2147483647 h 504"/>
                <a:gd name="T8" fmla="*/ 0 w 140"/>
                <a:gd name="T9" fmla="*/ 0 h 504"/>
                <a:gd name="T10" fmla="*/ 92865274 w 140"/>
                <a:gd name="T11" fmla="*/ 939734925 h 504"/>
                <a:gd name="T12" fmla="*/ 1331059741 w 140"/>
                <a:gd name="T13" fmla="*/ 2147483647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123977205 w 132"/>
                <a:gd name="T1" fmla="*/ 339637634 h 308"/>
                <a:gd name="T2" fmla="*/ 0 w 132"/>
                <a:gd name="T3" fmla="*/ 0 h 308"/>
                <a:gd name="T4" fmla="*/ 0 w 132"/>
                <a:gd name="T5" fmla="*/ 447704333 h 308"/>
                <a:gd name="T6" fmla="*/ 1053816082 w 132"/>
                <a:gd name="T7" fmla="*/ 2147483647 h 308"/>
                <a:gd name="T8" fmla="*/ 1906165762 w 132"/>
                <a:gd name="T9" fmla="*/ 2147483647 h 308"/>
                <a:gd name="T10" fmla="*/ 2045641593 w 132"/>
                <a:gd name="T11" fmla="*/ 2147483647 h 308"/>
                <a:gd name="T12" fmla="*/ 1193291914 w 132"/>
                <a:gd name="T13" fmla="*/ 2147483647 h 308"/>
                <a:gd name="T14" fmla="*/ 123977205 w 132"/>
                <a:gd name="T15" fmla="*/ 339637634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435778561 w 37"/>
                <a:gd name="T1" fmla="*/ 1213639859 h 79"/>
                <a:gd name="T2" fmla="*/ 575847705 w 37"/>
                <a:gd name="T3" fmla="*/ 1213639859 h 79"/>
                <a:gd name="T4" fmla="*/ 0 w 37"/>
                <a:gd name="T5" fmla="*/ 0 h 79"/>
                <a:gd name="T6" fmla="*/ 435778561 w 37"/>
                <a:gd name="T7" fmla="*/ 1213639859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2147483647 w 178"/>
                <a:gd name="T1" fmla="*/ 2147483647 h 722"/>
                <a:gd name="T2" fmla="*/ 1797232309 w 178"/>
                <a:gd name="T3" fmla="*/ 2147483647 h 722"/>
                <a:gd name="T4" fmla="*/ 619737043 w 178"/>
                <a:gd name="T5" fmla="*/ 2147483647 h 722"/>
                <a:gd name="T6" fmla="*/ 185920719 w 178"/>
                <a:gd name="T7" fmla="*/ 785826567 h 722"/>
                <a:gd name="T8" fmla="*/ 0 w 178"/>
                <a:gd name="T9" fmla="*/ 0 h 722"/>
                <a:gd name="T10" fmla="*/ 511280010 w 178"/>
                <a:gd name="T11" fmla="*/ 2147483647 h 722"/>
                <a:gd name="T12" fmla="*/ 1657789801 w 178"/>
                <a:gd name="T13" fmla="*/ 2147483647 h 722"/>
                <a:gd name="T14" fmla="*/ 2147483647 w 178"/>
                <a:gd name="T15" fmla="*/ 2147483647 h 722"/>
                <a:gd name="T16" fmla="*/ 2147483647 w 178"/>
                <a:gd name="T17" fmla="*/ 2147483647 h 722"/>
                <a:gd name="T18" fmla="*/ 2147483647 w 178"/>
                <a:gd name="T19" fmla="*/ 2147483647 h 722"/>
                <a:gd name="T20" fmla="*/ 2147483647 w 178"/>
                <a:gd name="T21" fmla="*/ 2147483647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166662380 w 23"/>
                <a:gd name="T1" fmla="*/ 2147483647 h 635"/>
                <a:gd name="T2" fmla="*/ 181811736 w 23"/>
                <a:gd name="T3" fmla="*/ 2147483647 h 635"/>
                <a:gd name="T4" fmla="*/ 333324760 w 23"/>
                <a:gd name="T5" fmla="*/ 2147483647 h 635"/>
                <a:gd name="T6" fmla="*/ 348474116 w 23"/>
                <a:gd name="T7" fmla="*/ 2147483647 h 635"/>
                <a:gd name="T8" fmla="*/ 257566302 w 23"/>
                <a:gd name="T9" fmla="*/ 2147483647 h 635"/>
                <a:gd name="T10" fmla="*/ 75754566 w 23"/>
                <a:gd name="T11" fmla="*/ 2147483647 h 635"/>
                <a:gd name="T12" fmla="*/ 227267590 w 23"/>
                <a:gd name="T13" fmla="*/ 0 h 635"/>
                <a:gd name="T14" fmla="*/ 181811736 w 23"/>
                <a:gd name="T15" fmla="*/ 0 h 635"/>
                <a:gd name="T16" fmla="*/ 15149356 w 23"/>
                <a:gd name="T17" fmla="*/ 2147483647 h 635"/>
                <a:gd name="T18" fmla="*/ 166662380 w 23"/>
                <a:gd name="T19" fmla="*/ 2147483647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80279066 w 17"/>
                <a:gd name="T3" fmla="*/ 864944518 h 107"/>
                <a:gd name="T4" fmla="*/ 272944819 w 17"/>
                <a:gd name="T5" fmla="*/ 1652659320 h 107"/>
                <a:gd name="T6" fmla="*/ 176609939 w 17"/>
                <a:gd name="T7" fmla="*/ 710489017 h 107"/>
                <a:gd name="T8" fmla="*/ 160554126 w 17"/>
                <a:gd name="T9" fmla="*/ 6641535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77611658 w 41"/>
                <a:gd name="T3" fmla="*/ 1439758392 h 222"/>
                <a:gd name="T4" fmla="*/ 263885152 w 41"/>
                <a:gd name="T5" fmla="*/ 2147483647 h 222"/>
                <a:gd name="T6" fmla="*/ 372543049 w 41"/>
                <a:gd name="T7" fmla="*/ 2147483647 h 222"/>
                <a:gd name="T8" fmla="*/ 636428201 w 41"/>
                <a:gd name="T9" fmla="*/ 2147483647 h 222"/>
                <a:gd name="T10" fmla="*/ 589858842 w 41"/>
                <a:gd name="T11" fmla="*/ 2147483647 h 222"/>
                <a:gd name="T12" fmla="*/ 201792674 w 41"/>
                <a:gd name="T13" fmla="*/ 1424279573 h 222"/>
                <a:gd name="T14" fmla="*/ 124181016 w 41"/>
                <a:gd name="T15" fmla="*/ 340589107 h 222"/>
                <a:gd name="T16" fmla="*/ 108657897 w 41"/>
                <a:gd name="T17" fmla="*/ 27866202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108186851 w 450"/>
                <a:gd name="T1" fmla="*/ 2147483647 h 878"/>
                <a:gd name="T2" fmla="*/ 772777825 w 450"/>
                <a:gd name="T3" fmla="*/ 2147483647 h 878"/>
                <a:gd name="T4" fmla="*/ 2147483647 w 450"/>
                <a:gd name="T5" fmla="*/ 2147483647 h 878"/>
                <a:gd name="T6" fmla="*/ 2147483647 w 450"/>
                <a:gd name="T7" fmla="*/ 2147483647 h 878"/>
                <a:gd name="T8" fmla="*/ 2147483647 w 450"/>
                <a:gd name="T9" fmla="*/ 1372552441 h 878"/>
                <a:gd name="T10" fmla="*/ 2147483647 w 450"/>
                <a:gd name="T11" fmla="*/ 678563443 h 878"/>
                <a:gd name="T12" fmla="*/ 2147483647 w 450"/>
                <a:gd name="T13" fmla="*/ 15421629 h 878"/>
                <a:gd name="T14" fmla="*/ 2147483647 w 450"/>
                <a:gd name="T15" fmla="*/ 0 h 878"/>
                <a:gd name="T16" fmla="*/ 2147483647 w 450"/>
                <a:gd name="T17" fmla="*/ 663141814 h 878"/>
                <a:gd name="T18" fmla="*/ 2147483647 w 450"/>
                <a:gd name="T19" fmla="*/ 1357130812 h 878"/>
                <a:gd name="T20" fmla="*/ 2147483647 w 450"/>
                <a:gd name="T21" fmla="*/ 2147483647 h 878"/>
                <a:gd name="T22" fmla="*/ 2147483647 w 450"/>
                <a:gd name="T23" fmla="*/ 2147483647 h 878"/>
                <a:gd name="T24" fmla="*/ 695499256 w 450"/>
                <a:gd name="T25" fmla="*/ 2147483647 h 878"/>
                <a:gd name="T26" fmla="*/ 0 w 450"/>
                <a:gd name="T27" fmla="*/ 2147483647 h 878"/>
                <a:gd name="T28" fmla="*/ 0 w 450"/>
                <a:gd name="T29" fmla="*/ 2147483647 h 878"/>
                <a:gd name="T30" fmla="*/ 108186851 w 450"/>
                <a:gd name="T31" fmla="*/ 2147483647 h 878"/>
                <a:gd name="T32" fmla="*/ 108186851 w 450"/>
                <a:gd name="T33" fmla="*/ 2147483647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405264118 w 35"/>
                <a:gd name="T3" fmla="*/ 1136274412 h 73"/>
                <a:gd name="T4" fmla="*/ 545550432 w 35"/>
                <a:gd name="T5" fmla="*/ 1136274412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106055542 w 8"/>
                <a:gd name="T1" fmla="*/ 684339219 h 48"/>
                <a:gd name="T2" fmla="*/ 121204665 w 8"/>
                <a:gd name="T3" fmla="*/ 746551875 h 48"/>
                <a:gd name="T4" fmla="*/ 121204665 w 8"/>
                <a:gd name="T5" fmla="*/ 295509131 h 48"/>
                <a:gd name="T6" fmla="*/ 15149124 w 8"/>
                <a:gd name="T7" fmla="*/ 0 h 48"/>
                <a:gd name="T8" fmla="*/ 0 w 8"/>
                <a:gd name="T9" fmla="*/ 404384238 h 48"/>
                <a:gd name="T10" fmla="*/ 106055542 w 8"/>
                <a:gd name="T11" fmla="*/ 684339219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106056852 w 52"/>
                <a:gd name="T1" fmla="*/ 277474500 h 135"/>
                <a:gd name="T2" fmla="*/ 0 w 52"/>
                <a:gd name="T3" fmla="*/ 0 h 135"/>
                <a:gd name="T4" fmla="*/ 181811190 w 52"/>
                <a:gd name="T5" fmla="*/ 739933310 h 135"/>
                <a:gd name="T6" fmla="*/ 242416217 w 52"/>
                <a:gd name="T7" fmla="*/ 955746374 h 135"/>
                <a:gd name="T8" fmla="*/ 772700475 w 52"/>
                <a:gd name="T9" fmla="*/ 2081062679 h 135"/>
                <a:gd name="T10" fmla="*/ 787849785 w 52"/>
                <a:gd name="T11" fmla="*/ 2081062679 h 135"/>
                <a:gd name="T12" fmla="*/ 363622379 w 52"/>
                <a:gd name="T13" fmla="*/ 863256182 h 135"/>
                <a:gd name="T14" fmla="*/ 106056852 w 52"/>
                <a:gd name="T15" fmla="*/ 277474500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2291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5937"/>
            </a:xfrm>
            <a:custGeom>
              <a:avLst/>
              <a:gdLst>
                <a:gd name="T0" fmla="*/ 110684661 w 103"/>
                <a:gd name="T1" fmla="*/ 2147483647 h 920"/>
                <a:gd name="T2" fmla="*/ 411117865 w 103"/>
                <a:gd name="T3" fmla="*/ 2147483647 h 920"/>
                <a:gd name="T4" fmla="*/ 901295634 w 103"/>
                <a:gd name="T5" fmla="*/ 2147483647 h 920"/>
                <a:gd name="T6" fmla="*/ 1597032336 w 103"/>
                <a:gd name="T7" fmla="*/ 2147483647 h 920"/>
                <a:gd name="T8" fmla="*/ 1628657093 w 103"/>
                <a:gd name="T9" fmla="*/ 2147483647 h 920"/>
                <a:gd name="T10" fmla="*/ 1565407579 w 103"/>
                <a:gd name="T11" fmla="*/ 2147483647 h 920"/>
                <a:gd name="T12" fmla="*/ 1565407579 w 103"/>
                <a:gd name="T13" fmla="*/ 2147483647 h 920"/>
                <a:gd name="T14" fmla="*/ 996169906 w 103"/>
                <a:gd name="T15" fmla="*/ 2147483647 h 920"/>
                <a:gd name="T16" fmla="*/ 474367379 w 103"/>
                <a:gd name="T17" fmla="*/ 2147483647 h 920"/>
                <a:gd name="T18" fmla="*/ 142309418 w 103"/>
                <a:gd name="T19" fmla="*/ 2147483647 h 920"/>
                <a:gd name="T20" fmla="*/ 47435147 w 103"/>
                <a:gd name="T21" fmla="*/ 1444876907 h 920"/>
                <a:gd name="T22" fmla="*/ 15810390 w 103"/>
                <a:gd name="T23" fmla="*/ 0 h 920"/>
                <a:gd name="T24" fmla="*/ 0 w 103"/>
                <a:gd name="T25" fmla="*/ 0 h 920"/>
                <a:gd name="T26" fmla="*/ 15810390 w 103"/>
                <a:gd name="T27" fmla="*/ 1444876907 h 920"/>
                <a:gd name="T28" fmla="*/ 110684661 w 103"/>
                <a:gd name="T29" fmla="*/ 2147483647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1945"/>
              <a:ext cx="350838" cy="1310012"/>
            </a:xfrm>
            <a:custGeom>
              <a:avLst/>
              <a:gdLst>
                <a:gd name="T0" fmla="*/ 842409880 w 88"/>
                <a:gd name="T1" fmla="*/ 2147483647 h 330"/>
                <a:gd name="T2" fmla="*/ 1398719344 w 88"/>
                <a:gd name="T3" fmla="*/ 2147483647 h 330"/>
                <a:gd name="T4" fmla="*/ 1398719344 w 88"/>
                <a:gd name="T5" fmla="*/ 2147483647 h 330"/>
                <a:gd name="T6" fmla="*/ 1398719344 w 88"/>
                <a:gd name="T7" fmla="*/ 2147483647 h 330"/>
                <a:gd name="T8" fmla="*/ 985460087 w 88"/>
                <a:gd name="T9" fmla="*/ 2147483647 h 330"/>
                <a:gd name="T10" fmla="*/ 0 w 88"/>
                <a:gd name="T11" fmla="*/ 0 h 330"/>
                <a:gd name="T12" fmla="*/ 111263488 w 88"/>
                <a:gd name="T13" fmla="*/ 992802519 h 330"/>
                <a:gd name="T14" fmla="*/ 842409880 w 88"/>
                <a:gd name="T15" fmla="*/ 2147483647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21"/>
              <a:ext cx="357188" cy="820730"/>
            </a:xfrm>
            <a:custGeom>
              <a:avLst/>
              <a:gdLst>
                <a:gd name="T0" fmla="*/ 94507976 w 90"/>
                <a:gd name="T1" fmla="*/ 235803262 h 207"/>
                <a:gd name="T2" fmla="*/ 0 w 90"/>
                <a:gd name="T3" fmla="*/ 0 h 207"/>
                <a:gd name="T4" fmla="*/ 15751991 w 90"/>
                <a:gd name="T5" fmla="*/ 455885778 h 207"/>
                <a:gd name="T6" fmla="*/ 661543926 w 90"/>
                <a:gd name="T7" fmla="*/ 1996475286 h 207"/>
                <a:gd name="T8" fmla="*/ 1260079889 w 90"/>
                <a:gd name="T9" fmla="*/ 2147483647 h 207"/>
                <a:gd name="T10" fmla="*/ 1417591859 w 90"/>
                <a:gd name="T11" fmla="*/ 2147483647 h 207"/>
                <a:gd name="T12" fmla="*/ 787551915 w 90"/>
                <a:gd name="T13" fmla="*/ 1933592301 h 207"/>
                <a:gd name="T14" fmla="*/ 94507976 w 90"/>
                <a:gd name="T15" fmla="*/ 235803262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403"/>
              <a:ext cx="457200" cy="1853219"/>
            </a:xfrm>
            <a:custGeom>
              <a:avLst/>
              <a:gdLst>
                <a:gd name="T0" fmla="*/ 1596387350 w 115"/>
                <a:gd name="T1" fmla="*/ 2147483647 h 467"/>
                <a:gd name="T2" fmla="*/ 1232853715 w 115"/>
                <a:gd name="T3" fmla="*/ 2147483647 h 467"/>
                <a:gd name="T4" fmla="*/ 458368842 w 115"/>
                <a:gd name="T5" fmla="*/ 2147483647 h 467"/>
                <a:gd name="T6" fmla="*/ 205473631 w 115"/>
                <a:gd name="T7" fmla="*/ 834631106 h 467"/>
                <a:gd name="T8" fmla="*/ 0 w 115"/>
                <a:gd name="T9" fmla="*/ 0 h 467"/>
                <a:gd name="T10" fmla="*/ 331923224 w 115"/>
                <a:gd name="T11" fmla="*/ 2147483647 h 467"/>
                <a:gd name="T12" fmla="*/ 1090600904 w 115"/>
                <a:gd name="T13" fmla="*/ 2147483647 h 467"/>
                <a:gd name="T14" fmla="*/ 1627997760 w 115"/>
                <a:gd name="T15" fmla="*/ 2147483647 h 467"/>
                <a:gd name="T16" fmla="*/ 1817668174 w 115"/>
                <a:gd name="T17" fmla="*/ 2147483647 h 467"/>
                <a:gd name="T18" fmla="*/ 1770250570 w 115"/>
                <a:gd name="T19" fmla="*/ 2147483647 h 467"/>
                <a:gd name="T20" fmla="*/ 1596387350 w 115"/>
                <a:gd name="T21" fmla="*/ 2147483647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719"/>
              <a:ext cx="144462" cy="2508226"/>
            </a:xfrm>
            <a:custGeom>
              <a:avLst/>
              <a:gdLst>
                <a:gd name="T0" fmla="*/ 273747464 w 36"/>
                <a:gd name="T1" fmla="*/ 2147483647 h 633"/>
                <a:gd name="T2" fmla="*/ 209337477 w 36"/>
                <a:gd name="T3" fmla="*/ 2147483647 h 633"/>
                <a:gd name="T4" fmla="*/ 80513488 w 36"/>
                <a:gd name="T5" fmla="*/ 2147483647 h 633"/>
                <a:gd name="T6" fmla="*/ 209337477 w 36"/>
                <a:gd name="T7" fmla="*/ 2147483647 h 633"/>
                <a:gd name="T8" fmla="*/ 354260952 w 36"/>
                <a:gd name="T9" fmla="*/ 1554394805 h 633"/>
                <a:gd name="T10" fmla="*/ 579701929 w 36"/>
                <a:gd name="T11" fmla="*/ 0 h 633"/>
                <a:gd name="T12" fmla="*/ 563598429 w 36"/>
                <a:gd name="T13" fmla="*/ 0 h 633"/>
                <a:gd name="T14" fmla="*/ 322057965 w 36"/>
                <a:gd name="T15" fmla="*/ 1554394805 h 633"/>
                <a:gd name="T16" fmla="*/ 161026976 w 36"/>
                <a:gd name="T17" fmla="*/ 2147483647 h 633"/>
                <a:gd name="T18" fmla="*/ 16103500 w 36"/>
                <a:gd name="T19" fmla="*/ 2147483647 h 633"/>
                <a:gd name="T20" fmla="*/ 112720488 w 36"/>
                <a:gd name="T21" fmla="*/ 2147483647 h 633"/>
                <a:gd name="T22" fmla="*/ 257643964 w 36"/>
                <a:gd name="T23" fmla="*/ 2147483647 h 633"/>
                <a:gd name="T24" fmla="*/ 273747464 w 36"/>
                <a:gd name="T25" fmla="*/ 2147483647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47"/>
              <a:ext cx="111125" cy="232804"/>
            </a:xfrm>
            <a:custGeom>
              <a:avLst/>
              <a:gdLst>
                <a:gd name="T0" fmla="*/ 346523469 w 28"/>
                <a:gd name="T1" fmla="*/ 918605126 h 59"/>
                <a:gd name="T2" fmla="*/ 441027344 w 28"/>
                <a:gd name="T3" fmla="*/ 918605126 h 59"/>
                <a:gd name="T4" fmla="*/ 0 w 28"/>
                <a:gd name="T5" fmla="*/ 0 h 59"/>
                <a:gd name="T6" fmla="*/ 346523469 w 28"/>
                <a:gd name="T7" fmla="*/ 91860512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329"/>
              <a:ext cx="68262" cy="424833"/>
            </a:xfrm>
            <a:custGeom>
              <a:avLst/>
              <a:gdLst>
                <a:gd name="T0" fmla="*/ 64495544 w 17"/>
                <a:gd name="T1" fmla="*/ 851262102 h 107"/>
                <a:gd name="T2" fmla="*/ 274100038 w 17"/>
                <a:gd name="T3" fmla="*/ 1686757737 h 107"/>
                <a:gd name="T4" fmla="*/ 161234844 w 17"/>
                <a:gd name="T5" fmla="*/ 693621266 h 107"/>
                <a:gd name="T6" fmla="*/ 145112966 w 17"/>
                <a:gd name="T7" fmla="*/ 677854800 h 107"/>
                <a:gd name="T8" fmla="*/ 0 w 17"/>
                <a:gd name="T9" fmla="*/ 0 h 107"/>
                <a:gd name="T10" fmla="*/ 0 w 17"/>
                <a:gd name="T11" fmla="*/ 126111875 h 107"/>
                <a:gd name="T12" fmla="*/ 64495544 w 17"/>
                <a:gd name="T13" fmla="*/ 851262102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2588"/>
              <a:ext cx="1168400" cy="2250433"/>
            </a:xfrm>
            <a:custGeom>
              <a:avLst/>
              <a:gdLst>
                <a:gd name="T0" fmla="*/ 126350140 w 294"/>
                <a:gd name="T1" fmla="*/ 2147483647 h 568"/>
                <a:gd name="T2" fmla="*/ 552784347 w 294"/>
                <a:gd name="T3" fmla="*/ 2147483647 h 568"/>
                <a:gd name="T4" fmla="*/ 1563593416 w 294"/>
                <a:gd name="T5" fmla="*/ 2147483647 h 568"/>
                <a:gd name="T6" fmla="*/ 2147483647 w 294"/>
                <a:gd name="T7" fmla="*/ 1868025795 h 568"/>
                <a:gd name="T8" fmla="*/ 2147483647 w 294"/>
                <a:gd name="T9" fmla="*/ 910466554 h 568"/>
                <a:gd name="T10" fmla="*/ 2147483647 w 294"/>
                <a:gd name="T11" fmla="*/ 439535714 h 568"/>
                <a:gd name="T12" fmla="*/ 2147483647 w 294"/>
                <a:gd name="T13" fmla="*/ 0 h 568"/>
                <a:gd name="T14" fmla="*/ 2147483647 w 294"/>
                <a:gd name="T15" fmla="*/ 0 h 568"/>
                <a:gd name="T16" fmla="*/ 2147483647 w 294"/>
                <a:gd name="T17" fmla="*/ 423838152 h 568"/>
                <a:gd name="T18" fmla="*/ 2147483647 w 294"/>
                <a:gd name="T19" fmla="*/ 879071429 h 568"/>
                <a:gd name="T20" fmla="*/ 2147483647 w 294"/>
                <a:gd name="T21" fmla="*/ 1836630670 h 568"/>
                <a:gd name="T22" fmla="*/ 1500416359 w 294"/>
                <a:gd name="T23" fmla="*/ 2147483647 h 568"/>
                <a:gd name="T24" fmla="*/ 473814019 w 294"/>
                <a:gd name="T25" fmla="*/ 2147483647 h 568"/>
                <a:gd name="T26" fmla="*/ 0 w 294"/>
                <a:gd name="T27" fmla="*/ 2147483647 h 568"/>
                <a:gd name="T28" fmla="*/ 110556869 w 294"/>
                <a:gd name="T29" fmla="*/ 2147483647 h 568"/>
                <a:gd name="T30" fmla="*/ 126350140 w 294"/>
                <a:gd name="T31" fmla="*/ 2147483647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22"/>
              <a:ext cx="100012" cy="209129"/>
            </a:xfrm>
            <a:custGeom>
              <a:avLst/>
              <a:gdLst>
                <a:gd name="T0" fmla="*/ 0 w 25"/>
                <a:gd name="T1" fmla="*/ 0 h 53"/>
                <a:gd name="T2" fmla="*/ 304072484 w 25"/>
                <a:gd name="T3" fmla="*/ 825187522 h 53"/>
                <a:gd name="T4" fmla="*/ 400096006 w 25"/>
                <a:gd name="T5" fmla="*/ 825187522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957"/>
              <a:ext cx="114300" cy="558991"/>
            </a:xfrm>
            <a:custGeom>
              <a:avLst/>
              <a:gdLst>
                <a:gd name="T0" fmla="*/ 0 w 29"/>
                <a:gd name="T1" fmla="*/ 0 h 141"/>
                <a:gd name="T2" fmla="*/ 108742655 w 29"/>
                <a:gd name="T3" fmla="*/ 1398817493 h 141"/>
                <a:gd name="T4" fmla="*/ 279621155 w 29"/>
                <a:gd name="T5" fmla="*/ 1838898024 h 141"/>
                <a:gd name="T6" fmla="*/ 450499655 w 29"/>
                <a:gd name="T7" fmla="*/ 2147483647 h 141"/>
                <a:gd name="T8" fmla="*/ 419429762 w 29"/>
                <a:gd name="T9" fmla="*/ 2121802973 h 141"/>
                <a:gd name="T10" fmla="*/ 124275631 w 29"/>
                <a:gd name="T11" fmla="*/ 345773596 h 141"/>
                <a:gd name="T12" fmla="*/ 62139786 w 29"/>
                <a:gd name="T13" fmla="*/ 172886798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050"/>
              <a:ext cx="31750" cy="189399"/>
            </a:xfrm>
            <a:custGeom>
              <a:avLst/>
              <a:gdLst>
                <a:gd name="T0" fmla="*/ 0 w 8"/>
                <a:gd name="T1" fmla="*/ 404804850 h 48"/>
                <a:gd name="T2" fmla="*/ 63003906 w 8"/>
                <a:gd name="T3" fmla="*/ 576068896 h 48"/>
                <a:gd name="T4" fmla="*/ 126007813 w 8"/>
                <a:gd name="T5" fmla="*/ 747332942 h 48"/>
                <a:gd name="T6" fmla="*/ 110255844 w 8"/>
                <a:gd name="T7" fmla="*/ 295817563 h 48"/>
                <a:gd name="T8" fmla="*/ 0 w 8"/>
                <a:gd name="T9" fmla="*/ 0 h 48"/>
                <a:gd name="T10" fmla="*/ 0 w 8"/>
                <a:gd name="T11" fmla="*/ 62276759 h 48"/>
                <a:gd name="T12" fmla="*/ 0 w 8"/>
                <a:gd name="T13" fmla="*/ 40480485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50"/>
              <a:ext cx="174625" cy="439301"/>
            </a:xfrm>
            <a:custGeom>
              <a:avLst/>
              <a:gdLst>
                <a:gd name="T0" fmla="*/ 173259750 w 44"/>
                <a:gd name="T1" fmla="*/ 438568832 h 111"/>
                <a:gd name="T2" fmla="*/ 0 w 44"/>
                <a:gd name="T3" fmla="*/ 0 h 111"/>
                <a:gd name="T4" fmla="*/ 173259750 w 44"/>
                <a:gd name="T5" fmla="*/ 767494466 h 111"/>
                <a:gd name="T6" fmla="*/ 220515656 w 44"/>
                <a:gd name="T7" fmla="*/ 908462595 h 111"/>
                <a:gd name="T8" fmla="*/ 614287094 w 44"/>
                <a:gd name="T9" fmla="*/ 1738606924 h 111"/>
                <a:gd name="T10" fmla="*/ 693042969 w 44"/>
                <a:gd name="T11" fmla="*/ 1738606924 h 111"/>
                <a:gd name="T12" fmla="*/ 346523469 w 44"/>
                <a:gd name="T13" fmla="*/ 814483842 h 111"/>
                <a:gd name="T14" fmla="*/ 173259750 w 44"/>
                <a:gd name="T15" fmla="*/ 438568832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293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229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B5FCF0-2558-474E-8536-1D0243FE95BF}" type="datetimeFigureOut">
              <a:rPr lang="ru-RU"/>
              <a:pPr>
                <a:defRPr/>
              </a:pPr>
              <a:t>10.05.2014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89E4A656-58E6-4C71-A5CF-B52CDF875B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  <p:sldLayoutId id="2147484212" r:id="rId12"/>
    <p:sldLayoutId id="2147484213" r:id="rId13"/>
    <p:sldLayoutId id="2147484214" r:id="rId14"/>
    <p:sldLayoutId id="2147484215" r:id="rId15"/>
    <p:sldLayoutId id="2147484216" r:id="rId16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2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ctrTitle"/>
          </p:nvPr>
        </p:nvSpPr>
        <p:spPr>
          <a:xfrm>
            <a:off x="1763713" y="476250"/>
            <a:ext cx="6600825" cy="581183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altLang="ru-RU" sz="7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Вычисления в </a:t>
            </a:r>
            <a:r>
              <a:rPr lang="en-US" altLang="ru-RU" sz="7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Microsoft Excel</a:t>
            </a:r>
            <a:r>
              <a:rPr lang="ru-RU" altLang="ru-RU" sz="7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использованием стандартных математических функций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5339" y="20200"/>
            <a:ext cx="87366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 smtClean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Второй Всероссийский фестиваль передового педагогического опыта</a:t>
            </a:r>
          </a:p>
          <a:p>
            <a:pPr lvl="0" algn="ctr"/>
            <a:r>
              <a:rPr lang="ru-RU" sz="14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«Современные методы и приемы обучения»</a:t>
            </a:r>
            <a:endParaRPr lang="ru-RU" sz="1400" b="1" dirty="0" smtClean="0">
              <a:solidFill>
                <a:srgbClr val="FF000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/>
              <a:t>февраль - май 2014 года</a:t>
            </a:r>
            <a:endParaRPr lang="ru-RU" sz="1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6334780"/>
            <a:ext cx="87366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 smtClean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sz="1400" b="1" dirty="0" smtClean="0">
              <a:solidFill>
                <a:srgbClr val="0070C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/>
              <a:t>февраль - май 2014 года</a:t>
            </a:r>
            <a:endParaRPr lang="ru-RU" sz="14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Содержимое 2"/>
          <p:cNvSpPr>
            <a:spLocks noGrp="1"/>
          </p:cNvSpPr>
          <p:nvPr>
            <p:ph idx="1"/>
          </p:nvPr>
        </p:nvSpPr>
        <p:spPr>
          <a:xfrm>
            <a:off x="1403350" y="620713"/>
            <a:ext cx="7272338" cy="5291137"/>
          </a:xfrm>
        </p:spPr>
        <p:txBody>
          <a:bodyPr/>
          <a:lstStyle/>
          <a:p>
            <a:pPr algn="just">
              <a:buFont typeface="Wingdings 3" pitchFamily="18" charset="2"/>
              <a:buNone/>
            </a:pPr>
            <a:r>
              <a:rPr lang="ru-RU" altLang="ru-RU" sz="40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4800" smtClean="0">
                <a:latin typeface="Times New Roman" pitchFamily="18" charset="0"/>
                <a:cs typeface="Times New Roman" pitchFamily="18" charset="0"/>
              </a:rPr>
              <a:t>Функция представляет собой программу с уникальным именем, для которой пользователь должен задать конкретные значения аргументов.</a:t>
            </a:r>
          </a:p>
          <a:p>
            <a:pPr>
              <a:buFont typeface="Wingdings 3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Содержимое 2"/>
          <p:cNvSpPr>
            <a:spLocks noGrp="1"/>
          </p:cNvSpPr>
          <p:nvPr>
            <p:ph idx="1"/>
          </p:nvPr>
        </p:nvSpPr>
        <p:spPr>
          <a:xfrm>
            <a:off x="1403350" y="549275"/>
            <a:ext cx="7131050" cy="536257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altLang="ru-RU" sz="40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написании формул для вычислений в </a:t>
            </a:r>
            <a:r>
              <a:rPr lang="en-US" altLang="ru-RU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Microsoft Excel</a:t>
            </a:r>
            <a:r>
              <a:rPr lang="ru-RU" altLang="ru-RU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имеется огромное количество встроенных функций (несколько тысяч).</a:t>
            </a:r>
          </a:p>
          <a:p>
            <a:pPr>
              <a:buFont typeface="Wingdings 3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Содержимое 2"/>
          <p:cNvSpPr>
            <a:spLocks noGrp="1"/>
          </p:cNvSpPr>
          <p:nvPr>
            <p:ph idx="1"/>
          </p:nvPr>
        </p:nvSpPr>
        <p:spPr>
          <a:xfrm>
            <a:off x="1042988" y="549275"/>
            <a:ext cx="7850187" cy="6048375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altLang="ru-RU" sz="3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altLang="ru-RU" sz="39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упрощения написаний формул с функциями используется мастер функций, для вызова которого используется:</a:t>
            </a:r>
          </a:p>
          <a:p>
            <a:r>
              <a:rPr lang="ru-RU" altLang="ru-RU" sz="39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Кнопка   </a:t>
            </a:r>
            <a:r>
              <a:rPr lang="en-US" altLang="ru-RU" sz="39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fx </a:t>
            </a:r>
            <a:r>
              <a:rPr lang="ru-RU" altLang="ru-RU" sz="39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«Вставить функцию» в строке формул</a:t>
            </a:r>
          </a:p>
          <a:p>
            <a:r>
              <a:rPr lang="ru-RU" altLang="ru-RU" sz="39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Кнопка   </a:t>
            </a:r>
            <a:r>
              <a:rPr lang="en-US" altLang="ru-RU" sz="39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fx </a:t>
            </a:r>
            <a:r>
              <a:rPr lang="ru-RU" altLang="ru-RU" sz="39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«Вставить функцию» на вкладке «Формулы» на ленте</a:t>
            </a:r>
          </a:p>
          <a:p>
            <a:pPr>
              <a:buFont typeface="Wingdings 3" pitchFamily="18" charset="2"/>
              <a:buNone/>
            </a:pPr>
            <a:endParaRPr lang="ru-RU" altLang="ru-RU" sz="4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6375" y="404813"/>
            <a:ext cx="7381875" cy="5953125"/>
          </a:xfrm>
        </p:spPr>
        <p:txBody>
          <a:bodyPr rtlCol="0">
            <a:normAutofit/>
          </a:bodyPr>
          <a:lstStyle/>
          <a:p>
            <a:pPr marL="0" lvl="2" indent="15875"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функции </a:t>
            </a:r>
            <a:r>
              <a:rPr lang="en-US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 Excel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разделены на категории:</a:t>
            </a:r>
          </a:p>
          <a:p>
            <a:pPr marL="0" lvl="2" indent="15875"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Математические</a:t>
            </a:r>
          </a:p>
          <a:p>
            <a:pPr marL="0" lvl="2" indent="15875"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Статистические </a:t>
            </a:r>
          </a:p>
          <a:p>
            <a:pPr marL="0" lvl="2" indent="15875"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Финансовые</a:t>
            </a:r>
          </a:p>
          <a:p>
            <a:pPr marL="0" lvl="2" indent="15875"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Логические</a:t>
            </a:r>
          </a:p>
          <a:p>
            <a:pPr marL="0" lvl="2" indent="15875"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Функции даты и времени</a:t>
            </a:r>
            <a:endParaRPr lang="en-US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indent="15875"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Текстовые и т.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2" indent="15875"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6375" y="785813"/>
            <a:ext cx="7199313" cy="5286375"/>
          </a:xfrm>
        </p:spPr>
        <p:txBody>
          <a:bodyPr rtlCol="0">
            <a:normAutofit/>
          </a:bodyPr>
          <a:lstStyle/>
          <a:p>
            <a:pPr marL="0" lvl="2" indent="15875"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функция состоит из двух обязательных элементов:</a:t>
            </a:r>
          </a:p>
          <a:p>
            <a:pPr marL="0" lvl="2" indent="15875"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Имя функции</a:t>
            </a:r>
          </a:p>
          <a:p>
            <a:pPr marL="0" lvl="2" indent="15875"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Аргумент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403350" y="263525"/>
            <a:ext cx="7561263" cy="1436688"/>
          </a:xfrm>
        </p:spPr>
        <p:txBody>
          <a:bodyPr/>
          <a:lstStyle/>
          <a:p>
            <a:pPr algn="ctr"/>
            <a:r>
              <a:rPr lang="ru-RU" altLang="ru-RU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 записи арифметических выражений: </a:t>
            </a:r>
            <a:r>
              <a:rPr lang="ru-RU" alt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mtClean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088" y="1700213"/>
            <a:ext cx="8137525" cy="4968875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опускать знак умножения (*);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выполнения действий в арифметическом выражении определяется их приоритетом (сначала вычисляются функции, потом выполняется операция возведения в степень, далее умножение и деление, и в последнюю очередь сложение и вычитание);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одинакового приоритета выполняются в том порядке, в котором они записаны в выражении слева направо;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350" y="260350"/>
            <a:ext cx="7561263" cy="1284288"/>
          </a:xfrm>
        </p:spPr>
        <p:txBody>
          <a:bodyPr/>
          <a:lstStyle/>
          <a:p>
            <a:pPr algn="ctr">
              <a:defRPr/>
            </a:pPr>
            <a:r>
              <a:rPr lang="ru-RU" sz="3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записи арифметических выражений (продолжение): </a:t>
            </a:r>
            <a:r>
              <a:rPr lang="ru-RU" sz="3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800" dirty="0"/>
          </a:p>
        </p:txBody>
      </p:sp>
      <p:sp>
        <p:nvSpPr>
          <p:cNvPr id="31747" name="Объект 2"/>
          <p:cNvSpPr>
            <a:spLocks noGrp="1"/>
          </p:cNvSpPr>
          <p:nvPr>
            <p:ph idx="1"/>
          </p:nvPr>
        </p:nvSpPr>
        <p:spPr>
          <a:xfrm>
            <a:off x="755650" y="1557338"/>
            <a:ext cx="8208963" cy="4751387"/>
          </a:xfrm>
        </p:spPr>
        <p:txBody>
          <a:bodyPr/>
          <a:lstStyle/>
          <a:p>
            <a:pPr algn="just" eaLnBrk="1" hangingPunct="1"/>
            <a:r>
              <a:rPr lang="ru-RU" altLang="ru-RU" sz="3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изменения последовательности действий используются скобки;</a:t>
            </a:r>
          </a:p>
          <a:p>
            <a:pPr algn="just" eaLnBrk="1" hangingPunct="1"/>
            <a:r>
              <a:rPr lang="ru-RU" altLang="ru-RU" sz="3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числитель обыкновенной дроби содержит сумма или разность двух или нескольких элементов, то числитель надо обособить;</a:t>
            </a:r>
          </a:p>
          <a:p>
            <a:pPr algn="just" eaLnBrk="1" hangingPunct="1"/>
            <a:r>
              <a:rPr lang="ru-RU" altLang="ru-RU" sz="3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знаменатель обыкновенной дроби содержит сумму, разность или произведение двух или нескольких элементов, то знаменатель надо обособить.</a:t>
            </a:r>
          </a:p>
          <a:p>
            <a:endParaRPr lang="ru-RU" altLang="ru-RU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ru-RU" altLang="ru-RU" smtClean="0"/>
              <a:t> 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6213" y="0"/>
          <a:ext cx="8997950" cy="713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Документ" r:id="rId3" imgW="6677881" imgH="5296443" progId="Word.Document.12">
                  <p:embed/>
                </p:oleObj>
              </mc:Choice>
              <mc:Fallback>
                <p:oleObj name="Документ" r:id="rId3" imgW="6677881" imgH="5296443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3" y="0"/>
                        <a:ext cx="8997950" cy="713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1403350" y="188913"/>
            <a:ext cx="7632700" cy="2303462"/>
          </a:xfrm>
        </p:spPr>
        <p:txBody>
          <a:bodyPr/>
          <a:lstStyle/>
          <a:p>
            <a:pPr marL="342900" indent="-342900"/>
            <a:r>
              <a:rPr lang="ru-RU" altLang="ru-RU" sz="4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Задание№1</a:t>
            </a:r>
            <a:r>
              <a:rPr lang="en-US" altLang="ru-RU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ru-RU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Вычислить значения переменных a и b по расчетным формулам и наборам исходных данных.</a:t>
            </a:r>
            <a:br>
              <a:rPr lang="ru-RU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4000" b="1" smtClean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403350" y="2492375"/>
            <a:ext cx="7632700" cy="4105275"/>
          </a:xfrm>
        </p:spPr>
        <p:txBody>
          <a:bodyPr/>
          <a:lstStyle/>
          <a:p>
            <a:pPr marL="0" lvl="1" indent="0" eaLnBrk="1" hangingPunct="1">
              <a:buFont typeface="Wingdings 3" pitchFamily="18" charset="2"/>
              <a:buNone/>
            </a:pPr>
            <a:endParaRPr lang="en-US" altLang="ru-RU" sz="35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eaLnBrk="1" hangingPunct="1">
              <a:buFont typeface="Wingdings 3" pitchFamily="18" charset="2"/>
              <a:buNone/>
            </a:pPr>
            <a:endParaRPr lang="en-US" altLang="ru-RU" sz="35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eaLnBrk="1" hangingPunct="1">
              <a:buFont typeface="Wingdings 3" pitchFamily="18" charset="2"/>
              <a:buNone/>
            </a:pPr>
            <a:endParaRPr lang="en-US" altLang="ru-RU" sz="35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eaLnBrk="1" hangingPunct="1">
              <a:buFont typeface="Wingdings 3" pitchFamily="18" charset="2"/>
              <a:buNone/>
            </a:pPr>
            <a:endParaRPr lang="ru-RU" altLang="ru-RU" sz="35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eaLnBrk="1" hangingPunct="1">
              <a:buFont typeface="Wingdings 3" pitchFamily="18" charset="2"/>
              <a:buNone/>
            </a:pPr>
            <a:r>
              <a:rPr lang="ru-RU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Исходные данные:	</a:t>
            </a:r>
            <a:endParaRPr lang="en-US" altLang="ru-RU" sz="35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0" eaLnBrk="1" hangingPunct="1">
              <a:buFont typeface="Wingdings 3" pitchFamily="18" charset="2"/>
              <a:buNone/>
            </a:pPr>
            <a:r>
              <a:rPr lang="en-US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426</a:t>
            </a:r>
            <a:r>
              <a:rPr lang="en-US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y </a:t>
            </a:r>
            <a:r>
              <a:rPr lang="ru-RU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-1</a:t>
            </a:r>
            <a:r>
              <a:rPr lang="en-US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z </a:t>
            </a:r>
            <a:r>
              <a:rPr lang="ru-RU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3</a:t>
            </a:r>
            <a:r>
              <a:rPr lang="en-US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ru-RU" sz="3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05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endParaRPr lang="ru-RU" altLang="ru-RU"/>
          </a:p>
        </p:txBody>
      </p:sp>
      <p:graphicFrame>
        <p:nvGraphicFramePr>
          <p:cNvPr id="33797" name="Объект 4"/>
          <p:cNvGraphicFramePr>
            <a:graphicFrameLocks noChangeAspect="1"/>
          </p:cNvGraphicFramePr>
          <p:nvPr/>
        </p:nvGraphicFramePr>
        <p:xfrm>
          <a:off x="1289050" y="2471738"/>
          <a:ext cx="3214688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Уравнение" r:id="rId3" imgW="1066337" imgH="774364" progId="Equation.3">
                  <p:embed/>
                </p:oleObj>
              </mc:Choice>
              <mc:Fallback>
                <p:oleObj name="Уравнение" r:id="rId3" imgW="1066337" imgH="774364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2471738"/>
                        <a:ext cx="3214688" cy="232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endParaRPr lang="ru-RU" altLang="ru-RU"/>
          </a:p>
        </p:txBody>
      </p:sp>
      <p:graphicFrame>
        <p:nvGraphicFramePr>
          <p:cNvPr id="33799" name="Объект 8"/>
          <p:cNvGraphicFramePr>
            <a:graphicFrameLocks noChangeAspect="1"/>
          </p:cNvGraphicFramePr>
          <p:nvPr/>
        </p:nvGraphicFramePr>
        <p:xfrm>
          <a:off x="5364163" y="2717800"/>
          <a:ext cx="3186112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Уравнение" r:id="rId5" imgW="888614" imgH="634725" progId="Equation.3">
                  <p:embed/>
                </p:oleObj>
              </mc:Choice>
              <mc:Fallback>
                <p:oleObj name="Уравнение" r:id="rId5" imgW="888614" imgH="634725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2717800"/>
                        <a:ext cx="3186112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6013" y="1916113"/>
            <a:ext cx="7418387" cy="3778250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ru-RU" altLang="ru-RU" sz="7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en-US" altLang="ru-RU" sz="7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altLang="ru-RU" sz="7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=0,89692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altLang="ru-RU" sz="7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 </a:t>
            </a:r>
            <a:r>
              <a:rPr lang="ru-RU" altLang="ru-RU" sz="7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altLang="ru-RU" sz="7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sz="7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=3,24771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763713" y="620713"/>
            <a:ext cx="6591300" cy="690562"/>
          </a:xfrm>
        </p:spPr>
        <p:txBody>
          <a:bodyPr/>
          <a:lstStyle/>
          <a:p>
            <a:pPr algn="ctr"/>
            <a:r>
              <a:rPr lang="en-US" altLang="ru-RU" sz="4800" b="1" smtClean="0">
                <a:latin typeface="Times New Roman" pitchFamily="18" charset="0"/>
                <a:cs typeface="Times New Roman" pitchFamily="18" charset="0"/>
              </a:rPr>
              <a:t>Microsoft Excel</a:t>
            </a:r>
            <a:r>
              <a:rPr lang="ru-RU" altLang="ru-RU" sz="4800" b="1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altLang="ru-RU" sz="4800" smtClean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76375" y="1412875"/>
            <a:ext cx="7416800" cy="4032250"/>
          </a:xfrm>
        </p:spPr>
        <p:txBody>
          <a:bodyPr/>
          <a:lstStyle/>
          <a:p>
            <a:pPr algn="just">
              <a:defRPr/>
            </a:pP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любая другая электронная таблица,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предназначена для автоматизации расчетов, которые обычно производят на листе бумаги или с помощью калькулятора. </a:t>
            </a:r>
          </a:p>
          <a:p>
            <a:pPr algn="just">
              <a:defRPr/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4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ru-RU" altLang="ru-RU" sz="4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№2</a:t>
            </a:r>
            <a:r>
              <a:rPr lang="ru-RU" alt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Вычислить значение переменной С по формуле и наборам исходных данных задания №1</a:t>
            </a:r>
            <a: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4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Подзаголовок 10"/>
          <p:cNvSpPr>
            <a:spLocks noGrp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altLang="ru-RU" sz="40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endParaRPr lang="ru-RU" altLang="ru-RU"/>
          </a:p>
        </p:txBody>
      </p:sp>
      <p:graphicFrame>
        <p:nvGraphicFramePr>
          <p:cNvPr id="37893" name="Объект 3"/>
          <p:cNvGraphicFramePr>
            <a:graphicFrameLocks noChangeAspect="1"/>
          </p:cNvGraphicFramePr>
          <p:nvPr/>
        </p:nvGraphicFramePr>
        <p:xfrm>
          <a:off x="1835150" y="3068638"/>
          <a:ext cx="5153025" cy="235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Уравнение" r:id="rId3" imgW="1231366" imgH="558558" progId="Equation.3">
                  <p:embed/>
                </p:oleObj>
              </mc:Choice>
              <mc:Fallback>
                <p:oleObj name="Уравнение" r:id="rId3" imgW="1231366" imgH="558558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068638"/>
                        <a:ext cx="5153025" cy="235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088" y="2205038"/>
            <a:ext cx="7848600" cy="2519362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 с</a:t>
            </a:r>
            <a:r>
              <a:rPr lang="en-US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91426</a:t>
            </a:r>
            <a:endParaRPr lang="ru-RU" sz="8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4"/>
          <p:cNvSpPr>
            <a:spLocks noGrp="1"/>
          </p:cNvSpPr>
          <p:nvPr>
            <p:ph type="title"/>
          </p:nvPr>
        </p:nvSpPr>
        <p:spPr>
          <a:xfrm>
            <a:off x="1476375" y="260350"/>
            <a:ext cx="6588125" cy="792163"/>
          </a:xfrm>
        </p:spPr>
        <p:txBody>
          <a:bodyPr/>
          <a:lstStyle/>
          <a:p>
            <a:pPr eaLnBrk="1" hangingPunct="1"/>
            <a:r>
              <a:rPr lang="ru-RU" altLang="ru-RU" smtClean="0"/>
              <a:t> </a:t>
            </a:r>
            <a:r>
              <a:rPr lang="ru-RU" altLang="ru-RU" sz="4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№3</a:t>
            </a:r>
          </a:p>
        </p:txBody>
      </p:sp>
      <p:sp>
        <p:nvSpPr>
          <p:cNvPr id="39939" name="Объект 1"/>
          <p:cNvSpPr>
            <a:spLocks noGrp="1"/>
          </p:cNvSpPr>
          <p:nvPr>
            <p:ph idx="1"/>
          </p:nvPr>
        </p:nvSpPr>
        <p:spPr>
          <a:xfrm>
            <a:off x="1476375" y="1312863"/>
            <a:ext cx="7488238" cy="5429250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Записать математическое выражение в одну строку в соответствии с правилами записи на языке программирования:</a:t>
            </a:r>
          </a:p>
          <a:p>
            <a:pPr marL="0" indent="0">
              <a:buFont typeface="Wingdings 3" pitchFamily="18" charset="2"/>
              <a:buNone/>
            </a:pPr>
            <a:endParaRPr lang="ru-RU" altLang="ru-RU" sz="4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3" pitchFamily="18" charset="2"/>
              <a:buNone/>
            </a:pPr>
            <a:endParaRPr lang="ru-RU" altLang="ru-RU" sz="4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endParaRPr lang="ru-RU" altLang="ru-RU"/>
          </a:p>
        </p:txBody>
      </p:sp>
      <p:graphicFrame>
        <p:nvGraphicFramePr>
          <p:cNvPr id="39941" name="Объект 4"/>
          <p:cNvGraphicFramePr>
            <a:graphicFrameLocks noChangeAspect="1"/>
          </p:cNvGraphicFramePr>
          <p:nvPr/>
        </p:nvGraphicFramePr>
        <p:xfrm>
          <a:off x="2411413" y="4179888"/>
          <a:ext cx="5381625" cy="191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Формула" r:id="rId3" imgW="1282700" imgH="457200" progId="Equation.3">
                  <p:embed/>
                </p:oleObj>
              </mc:Choice>
              <mc:Fallback>
                <p:oleObj name="Формула" r:id="rId3" imgW="1282700" imgH="457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4179888"/>
                        <a:ext cx="5381625" cy="191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2205038"/>
            <a:ext cx="8532812" cy="20161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b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(2*</a:t>
            </a:r>
            <a:r>
              <a:rPr lang="en-US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+корень(0,5*</a:t>
            </a:r>
            <a:r>
              <a:rPr lang="en-US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)))/(0,2*с-</a:t>
            </a:r>
            <a:r>
              <a:rPr lang="en-US" sz="4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4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r>
              <a:rPr lang="ru-RU" sz="4400" dirty="0" smtClean="0">
                <a:solidFill>
                  <a:schemeClr val="tx1"/>
                </a:solidFill>
              </a:rPr>
              <a:t/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 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350" y="836613"/>
            <a:ext cx="7740650" cy="5832475"/>
          </a:xfrm>
        </p:spPr>
        <p:txBody>
          <a:bodyPr/>
          <a:lstStyle/>
          <a:p>
            <a:pPr marL="0" indent="0" algn="just">
              <a:buFont typeface="Wingdings 3" pitchFamily="18" charset="2"/>
              <a:buNone/>
            </a:pPr>
            <a: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Переведите выражение из линейной записи на языке программирования в обычную (математическую):</a:t>
            </a:r>
          </a:p>
          <a:p>
            <a:pPr marL="0" indent="0" algn="just">
              <a:buFont typeface="Wingdings 3" pitchFamily="18" charset="2"/>
              <a:buNone/>
            </a:pPr>
            <a:endParaRPr lang="ru-RU" altLang="ru-RU" sz="4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 3" pitchFamily="18" charset="2"/>
              <a:buNone/>
            </a:pPr>
            <a: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Корень(0,5*</a:t>
            </a:r>
            <a:r>
              <a:rPr lang="en-US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sin(x+y)+2*a)/0</a:t>
            </a:r>
            <a: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2*c^2-</a:t>
            </a:r>
            <a: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ln(x-y)</a:t>
            </a:r>
            <a:endParaRPr lang="ru-RU" altLang="ru-RU" sz="4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547813" y="188913"/>
            <a:ext cx="6589712" cy="719137"/>
          </a:xfrm>
        </p:spPr>
        <p:txBody>
          <a:bodyPr/>
          <a:lstStyle/>
          <a:p>
            <a:pPr eaLnBrk="1" hangingPunct="1"/>
            <a:r>
              <a:rPr lang="ru-RU" altLang="ru-RU" sz="4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№4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ru-RU" altLang="ru-RU" smtClean="0"/>
              <a:t> 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468313" y="1735138"/>
          <a:ext cx="8547100" cy="263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Шаблон с поддержкой макросов" r:id="rId3" imgW="6954305" imgH="2209428" progId="Word.DocumentMacroEnabled.12">
                  <p:embed/>
                </p:oleObj>
              </mc:Choice>
              <mc:Fallback>
                <p:oleObj name="Шаблон с поддержкой макросов" r:id="rId3" imgW="6954305" imgH="2209428" progId="Word.DocumentMacroEnabled.12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735138"/>
                        <a:ext cx="8547100" cy="2630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>
          <a:xfrm>
            <a:off x="1476375" y="101600"/>
            <a:ext cx="6589713" cy="735013"/>
          </a:xfrm>
        </p:spPr>
        <p:txBody>
          <a:bodyPr/>
          <a:lstStyle/>
          <a:p>
            <a:pPr eaLnBrk="1" hangingPunct="1"/>
            <a:r>
              <a:rPr lang="ru-RU" altLang="ru-RU" sz="40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№5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857250" y="1357313"/>
          <a:ext cx="8172450" cy="592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Шаблон с поддержкой макросов" r:id="rId3" imgW="8915790" imgH="6477571" progId="Word.DocumentMacroEnabled.12">
                  <p:embed/>
                </p:oleObj>
              </mc:Choice>
              <mc:Fallback>
                <p:oleObj name="Шаблон с поддержкой макросов" r:id="rId3" imgW="8915790" imgH="6477571" progId="Word.DocumentMacroEnabled.12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1357313"/>
                        <a:ext cx="8172450" cy="592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930275" y="914400"/>
          <a:ext cx="8412163" cy="611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Шаблон с поддержкой макросов" r:id="rId3" imgW="9744198" imgH="7064315" progId="Word.DocumentMacroEnabled.12">
                  <p:embed/>
                </p:oleObj>
              </mc:Choice>
              <mc:Fallback>
                <p:oleObj name="Шаблон с поддержкой макросов" r:id="rId3" imgW="9744198" imgH="7064315" progId="Word.DocumentMacroEnabled.12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914400"/>
                        <a:ext cx="8412163" cy="611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813" y="1557338"/>
            <a:ext cx="6589712" cy="3163887"/>
          </a:xfrm>
        </p:spPr>
        <p:txBody>
          <a:bodyPr/>
          <a:lstStyle/>
          <a:p>
            <a:pPr algn="ctr"/>
            <a:r>
              <a:rPr lang="ru-RU" altLang="ru-RU" sz="7400" b="1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03350" y="620713"/>
            <a:ext cx="7561263" cy="647700"/>
          </a:xfrm>
        </p:spPr>
        <p:txBody>
          <a:bodyPr/>
          <a:lstStyle/>
          <a:p>
            <a: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№1</a:t>
            </a:r>
            <a:b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mtClean="0"/>
          </a:p>
        </p:txBody>
      </p:sp>
      <p:sp>
        <p:nvSpPr>
          <p:cNvPr id="41986" name="Объект 1"/>
          <p:cNvSpPr>
            <a:spLocks noGrp="1"/>
          </p:cNvSpPr>
          <p:nvPr>
            <p:ph idx="1"/>
          </p:nvPr>
        </p:nvSpPr>
        <p:spPr>
          <a:xfrm>
            <a:off x="1403350" y="1268413"/>
            <a:ext cx="7561263" cy="2665412"/>
          </a:xfrm>
        </p:spPr>
        <p:txBody>
          <a:bodyPr/>
          <a:lstStyle/>
          <a:p>
            <a:pPr marL="0" indent="0">
              <a:buFont typeface="Wingdings 3" pitchFamily="18" charset="2"/>
              <a:buNone/>
            </a:pPr>
            <a: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Записать математическое выражение в одну строку в соответствии с правилами записи на языке программирования: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2916238" y="2114550"/>
            <a:ext cx="2369185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endParaRPr lang="ru-RU" altLang="ru-RU"/>
          </a:p>
        </p:txBody>
      </p:sp>
      <p:graphicFrame>
        <p:nvGraphicFramePr>
          <p:cNvPr id="41988" name="Объект 5"/>
          <p:cNvGraphicFramePr>
            <a:graphicFrameLocks noChangeAspect="1"/>
          </p:cNvGraphicFramePr>
          <p:nvPr/>
        </p:nvGraphicFramePr>
        <p:xfrm>
          <a:off x="2273300" y="3717925"/>
          <a:ext cx="5322888" cy="21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Формула" r:id="rId3" imgW="1511300" imgH="622300" progId="Equation.3">
                  <p:embed/>
                </p:oleObj>
              </mc:Choice>
              <mc:Fallback>
                <p:oleObj name="Формула" r:id="rId3" imgW="1511300" imgH="6223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3717925"/>
                        <a:ext cx="5322888" cy="218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198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Текст 2"/>
          <p:cNvSpPr>
            <a:spLocks noGrp="1"/>
          </p:cNvSpPr>
          <p:nvPr>
            <p:ph type="body" idx="1"/>
          </p:nvPr>
        </p:nvSpPr>
        <p:spPr>
          <a:xfrm>
            <a:off x="1476375" y="333375"/>
            <a:ext cx="7416800" cy="6119813"/>
          </a:xfrm>
        </p:spPr>
        <p:txBody>
          <a:bodyPr/>
          <a:lstStyle/>
          <a:p>
            <a:pPr algn="ctr"/>
            <a:r>
              <a:rPr lang="ru-RU" altLang="ru-RU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Ввод любой формулы начинается со знака равно «=». </a:t>
            </a:r>
            <a:endParaRPr lang="en-US" altLang="ru-RU" sz="4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организации вычислений используются арифметические выражения</a:t>
            </a:r>
            <a: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813" y="620713"/>
            <a:ext cx="6588125" cy="644525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Задание №2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Переведите выражение из линейной записи на языке программирования в обычную (математическую):</a:t>
            </a:r>
            <a:b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ru-RU" sz="4000" smtClean="0">
                <a:solidFill>
                  <a:schemeClr val="tx1"/>
                </a:solidFill>
              </a:rPr>
              <a:t/>
            </a:r>
            <a:br>
              <a:rPr lang="en-US" altLang="ru-RU" sz="4000" smtClean="0">
                <a:solidFill>
                  <a:schemeClr val="tx1"/>
                </a:solidFill>
              </a:rPr>
            </a:br>
            <a:endParaRPr lang="ru-RU" altLang="ru-RU" sz="4000" smtClean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9138" y="4005263"/>
            <a:ext cx="8424862" cy="100806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altLang="ru-RU" sz="4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cos(a)/(1,5E-2*a)-(a-b)/b/c+exp(-x)</a:t>
            </a:r>
            <a:endParaRPr lang="ru-RU" altLang="ru-RU" sz="45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1331913" y="404813"/>
            <a:ext cx="6589712" cy="720725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Задание №3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035050" y="1484313"/>
          <a:ext cx="7929563" cy="633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Шаблон с поддержкой макросов" r:id="rId3" imgW="8468127" imgH="6334629" progId="Word.DocumentMacroEnabled.12">
                  <p:embed/>
                </p:oleObj>
              </mc:Choice>
              <mc:Fallback>
                <p:oleObj name="Шаблон с поддержкой макросов" r:id="rId3" imgW="8468127" imgH="6334629" progId="Word.DocumentMacroEnabled.12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1484313"/>
                        <a:ext cx="7929563" cy="633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>
          <a:xfrm>
            <a:off x="1943100" y="2074863"/>
            <a:ext cx="6591300" cy="1468437"/>
          </a:xfrm>
        </p:spPr>
        <p:txBody>
          <a:bodyPr/>
          <a:lstStyle/>
          <a:p>
            <a:r>
              <a:rPr lang="ru-RU" altLang="ru-RU" smtClean="0"/>
              <a:t>Ключ к выполнению домашнего задания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3100" y="3581400"/>
            <a:ext cx="6591300" cy="8604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071688"/>
            <a:ext cx="8567737" cy="2876550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 к домашнему заданию №1:</a:t>
            </a:r>
            <a:b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(1+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)*(2*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+корень(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)-(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))/(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+1/(</a:t>
            </a: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^2-4))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768475" y="1265238"/>
          <a:ext cx="6400800" cy="402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Шаблон с поддержкой макросов" r:id="rId3" imgW="6452611" imgH="4064101" progId="Word.DocumentMacroEnabled.12">
                  <p:embed/>
                </p:oleObj>
              </mc:Choice>
              <mc:Fallback>
                <p:oleObj name="Шаблон с поддержкой макросов" r:id="rId3" imgW="6452611" imgH="4064101" progId="Word.DocumentMacroEnabled.12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475" y="1265238"/>
                        <a:ext cx="6400800" cy="402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ru-RU" altLang="ru-RU" smtClean="0"/>
              <a:t> 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006475" y="685800"/>
          <a:ext cx="83820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Шаблон с поддержкой макросов" r:id="rId3" imgW="9201093" imgH="5671149" progId="Word.DocumentMacroEnabled.12">
                  <p:embed/>
                </p:oleObj>
              </mc:Choice>
              <mc:Fallback>
                <p:oleObj name="Шаблон с поддержкой макросов" r:id="rId3" imgW="9201093" imgH="5671149" progId="Word.DocumentMacroEnabled.12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685800"/>
                        <a:ext cx="83820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en-US" altLang="ru-RU" b="1" smtClean="0"/>
              <a:t>Список литературы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z="2000" smtClean="0"/>
          </a:p>
        </p:txBody>
      </p:sp>
      <p:sp>
        <p:nvSpPr>
          <p:cNvPr id="54275" name="Объект 2"/>
          <p:cNvSpPr>
            <a:spLocks noGrp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ru-RU" altLang="ru-RU" sz="2000" smtClean="0"/>
              <a:t>1. Конспект урока</a:t>
            </a:r>
          </a:p>
          <a:p>
            <a:r>
              <a:rPr lang="ru-RU" altLang="ru-RU" sz="2000" smtClean="0"/>
              <a:t>2. Михеева Е.В. «Информационные технологии в профессиональной деятельности: учебное пособие для студ. учреждений среднего профессионального образования» - М.: «Академия», 2012. стр. 142-145</a:t>
            </a:r>
            <a:br>
              <a:rPr lang="ru-RU" altLang="ru-RU" sz="2000" smtClean="0"/>
            </a:br>
            <a:endParaRPr lang="ru-RU" altLang="ru-RU" sz="20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2738" y="1487488"/>
            <a:ext cx="6589712" cy="3670300"/>
          </a:xfrm>
        </p:spPr>
        <p:txBody>
          <a:bodyPr/>
          <a:lstStyle/>
          <a:p>
            <a:pPr algn="ctr"/>
            <a:r>
              <a:rPr lang="ru-RU" altLang="ru-RU" sz="7400" b="1" smtClean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1835150" y="908050"/>
            <a:ext cx="6592888" cy="5213350"/>
          </a:xfrm>
        </p:spPr>
        <p:txBody>
          <a:bodyPr/>
          <a:lstStyle/>
          <a:p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Арифметические выражения состоят из операндов, соединенных знаками арифметических действий.</a:t>
            </a:r>
            <a:br>
              <a:rPr lang="ru-RU" altLang="ru-RU" sz="4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480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350" y="620713"/>
            <a:ext cx="6624638" cy="5451475"/>
          </a:xfrm>
        </p:spPr>
        <p:txBody>
          <a:bodyPr rtlCol="0">
            <a:noAutofit/>
          </a:bodyPr>
          <a:lstStyle/>
          <a:p>
            <a:pPr marL="0" lvl="1" indent="6350"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операндов в формулах могут быть следующие величины:</a:t>
            </a:r>
          </a:p>
          <a:p>
            <a:pPr lvl="1"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Константы</a:t>
            </a:r>
          </a:p>
          <a:p>
            <a:pPr lvl="1"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</a:t>
            </a:r>
          </a:p>
          <a:p>
            <a:pPr lvl="1" algn="just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Адреса ячеек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350" y="188913"/>
            <a:ext cx="7416800" cy="6408737"/>
          </a:xfrm>
        </p:spPr>
        <p:txBody>
          <a:bodyPr/>
          <a:lstStyle/>
          <a:p>
            <a:pPr marL="0" indent="0">
              <a:buFont typeface="Wingdings 3" pitchFamily="18" charset="2"/>
              <a:buNone/>
              <a:defRPr/>
            </a:pP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операторы 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делятся на следующие группы:</a:t>
            </a:r>
          </a:p>
          <a:p>
            <a:pPr>
              <a:defRPr/>
            </a:pP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Арифметические </a:t>
            </a:r>
          </a:p>
          <a:p>
            <a:pPr>
              <a:defRPr/>
            </a:pP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Операторы сравнения (отношений) </a:t>
            </a:r>
          </a:p>
          <a:p>
            <a:pPr>
              <a:defRPr/>
            </a:pP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Операторы связи (адресные операторы)</a:t>
            </a:r>
            <a:endParaRPr lang="ru-RU" sz="4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850" y="44450"/>
          <a:ext cx="8640763" cy="6719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3081"/>
                <a:gridCol w="2475389"/>
                <a:gridCol w="3312293"/>
              </a:tblGrid>
              <a:tr h="837569">
                <a:tc gridSpan="3">
                  <a:txBody>
                    <a:bodyPr/>
                    <a:lstStyle/>
                    <a:p>
                      <a:pPr algn="ctr"/>
                      <a:r>
                        <a:rPr lang="ru-RU" sz="3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Арифметические операторы</a:t>
                      </a:r>
                      <a:endParaRPr lang="ru-RU" sz="3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6" marB="45736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37569">
                <a:tc>
                  <a:txBody>
                    <a:bodyPr/>
                    <a:lstStyle/>
                    <a:p>
                      <a:pPr algn="ctr"/>
                      <a:r>
                        <a:rPr lang="ru-RU" sz="3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Оператор</a:t>
                      </a:r>
                      <a:endParaRPr lang="ru-RU" sz="3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6" marB="457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lang="ru-RU" sz="3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6" marB="457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</a:t>
                      </a:r>
                      <a:endParaRPr lang="ru-RU" sz="3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6" marB="45736" anchor="ctr"/>
                </a:tc>
              </a:tr>
              <a:tr h="5044750">
                <a:tc>
                  <a:txBody>
                    <a:bodyPr/>
                    <a:lstStyle/>
                    <a:p>
                      <a:pPr algn="l"/>
                      <a:r>
                        <a:rPr lang="ru-RU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(знак плюс)</a:t>
                      </a:r>
                    </a:p>
                    <a:p>
                      <a:pPr algn="l"/>
                      <a:endParaRPr lang="ru-RU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(знак минус)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ru-RU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ru-RU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(косая черта)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</a:t>
                      </a:r>
                      <a:r>
                        <a:rPr lang="ru-RU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(звездочка)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endParaRPr lang="ru-RU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(знак процента)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ru-RU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^</a:t>
                      </a:r>
                      <a:r>
                        <a:rPr lang="en-US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крышка)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Сложение</a:t>
                      </a:r>
                    </a:p>
                    <a:p>
                      <a:pPr algn="ctr"/>
                      <a:endParaRPr lang="ru-RU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Вычитание</a:t>
                      </a:r>
                      <a:r>
                        <a:rPr lang="ru-RU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или унарный минус</a:t>
                      </a:r>
                    </a:p>
                    <a:p>
                      <a:pPr algn="ctr"/>
                      <a:endParaRPr lang="ru-RU" sz="25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Деление</a:t>
                      </a:r>
                    </a:p>
                    <a:p>
                      <a:pPr algn="ctr"/>
                      <a:endParaRPr lang="ru-RU" sz="25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Умножение</a:t>
                      </a:r>
                    </a:p>
                    <a:p>
                      <a:pPr algn="ctr"/>
                      <a:endParaRPr lang="ru-RU" sz="25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/>
                      <a:endParaRPr lang="ru-RU" sz="25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Возведение в степень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А1+В2</a:t>
                      </a:r>
                    </a:p>
                    <a:p>
                      <a:pPr algn="ctr"/>
                      <a:endParaRPr lang="ru-RU" sz="2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ru-RU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А1-В2</a:t>
                      </a:r>
                    </a:p>
                    <a:p>
                      <a:pPr algn="ctr"/>
                      <a:r>
                        <a:rPr lang="ru-RU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- В2</a:t>
                      </a:r>
                    </a:p>
                    <a:p>
                      <a:pPr algn="ctr"/>
                      <a:endParaRPr lang="ru-RU" sz="25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А1/В2</a:t>
                      </a:r>
                    </a:p>
                    <a:p>
                      <a:pPr algn="ctr"/>
                      <a:endParaRPr lang="ru-RU" sz="25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А1*В2</a:t>
                      </a:r>
                    </a:p>
                    <a:p>
                      <a:pPr algn="ctr"/>
                      <a:endParaRPr lang="ru-RU" sz="25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40%</a:t>
                      </a:r>
                    </a:p>
                    <a:p>
                      <a:pPr algn="ctr"/>
                      <a:endParaRPr lang="ru-RU" sz="25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2</a:t>
                      </a:r>
                      <a:r>
                        <a:rPr lang="en-US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^</a:t>
                      </a:r>
                      <a:r>
                        <a:rPr lang="ru-RU" sz="2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(2 в 8-й степени)</a:t>
                      </a:r>
                      <a:endParaRPr lang="ru-RU" sz="2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36" marB="45736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288" y="188913"/>
          <a:ext cx="8640761" cy="6453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464"/>
                <a:gridCol w="3586731"/>
                <a:gridCol w="2771566"/>
              </a:tblGrid>
              <a:tr h="834032">
                <a:tc gridSpan="3">
                  <a:txBody>
                    <a:bodyPr/>
                    <a:lstStyle/>
                    <a:p>
                      <a:pPr algn="ctr"/>
                      <a:r>
                        <a:rPr lang="ru-RU" sz="3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Операторы сравнения (отношений)</a:t>
                      </a:r>
                      <a:endParaRPr lang="ru-RU" sz="3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4" marB="45724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34032">
                <a:tc>
                  <a:txBody>
                    <a:bodyPr/>
                    <a:lstStyle/>
                    <a:p>
                      <a:pPr algn="ctr"/>
                      <a:r>
                        <a:rPr lang="ru-RU" sz="3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Оператор</a:t>
                      </a:r>
                      <a:endParaRPr lang="ru-RU" sz="3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lang="ru-RU" sz="3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</a:t>
                      </a:r>
                      <a:endParaRPr lang="ru-RU" sz="3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4" marB="45724" anchor="ctr"/>
                </a:tc>
              </a:tr>
              <a:tr h="4785124">
                <a:tc>
                  <a:txBody>
                    <a:bodyPr/>
                    <a:lstStyle/>
                    <a:p>
                      <a:pPr algn="ctr"/>
                      <a:r>
                        <a:rPr lang="ru-RU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28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8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</a:p>
                    <a:p>
                      <a:pPr algn="ctr"/>
                      <a:endParaRPr lang="en-US" sz="28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</a:p>
                    <a:p>
                      <a:pPr algn="ctr"/>
                      <a:endParaRPr lang="en-US" sz="28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</a:t>
                      </a:r>
                    </a:p>
                    <a:p>
                      <a:pPr algn="ctr"/>
                      <a:endParaRPr lang="en-US" sz="28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&lt;=</a:t>
                      </a:r>
                    </a:p>
                    <a:p>
                      <a:pPr algn="ctr"/>
                      <a:endParaRPr lang="en-US" sz="280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&lt;&gt;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Равно</a:t>
                      </a:r>
                    </a:p>
                    <a:p>
                      <a:pPr algn="l"/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Больше, чем</a:t>
                      </a:r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Меньше, чем</a:t>
                      </a:r>
                    </a:p>
                    <a:p>
                      <a:pPr algn="l"/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 или равно</a:t>
                      </a:r>
                    </a:p>
                    <a:p>
                      <a:pPr algn="l"/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Меньше или равно</a:t>
                      </a:r>
                    </a:p>
                    <a:p>
                      <a:pPr algn="l"/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равно</a:t>
                      </a:r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А1=В2</a:t>
                      </a:r>
                    </a:p>
                    <a:p>
                      <a:pPr algn="ctr"/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А1</a:t>
                      </a:r>
                      <a:r>
                        <a:rPr lang="en-US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ru-RU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В2</a:t>
                      </a:r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А1</a:t>
                      </a:r>
                      <a:r>
                        <a:rPr lang="en-US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В2</a:t>
                      </a:r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А1</a:t>
                      </a:r>
                      <a:r>
                        <a:rPr lang="en-US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&gt;=</a:t>
                      </a:r>
                      <a:r>
                        <a:rPr lang="ru-RU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В2</a:t>
                      </a:r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А1</a:t>
                      </a:r>
                      <a:r>
                        <a:rPr lang="en-US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&lt;=</a:t>
                      </a:r>
                      <a:r>
                        <a:rPr lang="ru-RU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В2</a:t>
                      </a:r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А1</a:t>
                      </a:r>
                      <a:r>
                        <a:rPr lang="en-US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&lt;&gt;</a:t>
                      </a:r>
                      <a:r>
                        <a:rPr lang="ru-RU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В2</a:t>
                      </a:r>
                      <a:endParaRPr lang="ru-RU" sz="28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4" marB="45724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288" y="188913"/>
          <a:ext cx="8640762" cy="6453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191"/>
                <a:gridCol w="2592229"/>
                <a:gridCol w="3888343"/>
              </a:tblGrid>
              <a:tr h="834135">
                <a:tc gridSpan="3"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Операторы связи (адресные</a:t>
                      </a:r>
                      <a:r>
                        <a:rPr lang="ru-RU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операторы</a:t>
                      </a:r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9" marB="45729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34135"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Оператор</a:t>
                      </a:r>
                      <a:endParaRPr lang="ru-RU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lang="ru-RU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</a:t>
                      </a:r>
                      <a:endParaRPr lang="ru-RU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9" marB="45729" anchor="ctr"/>
                </a:tc>
              </a:tr>
              <a:tr h="2392458"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Диапазон (интервал) ячеек (двоеточие)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Ссылка</a:t>
                      </a:r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все ячейки между границами диапазона включительно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=СУММ (А1:В2)</a:t>
                      </a:r>
                    </a:p>
                  </a:txBody>
                  <a:tcPr marL="91438" marR="91438" marT="45729" marB="45729" anchor="ctr"/>
                </a:tc>
              </a:tr>
              <a:tr h="2392458"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Объединение (перечисление)</a:t>
                      </a:r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ячеек (точка с запятой)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Ссылка</a:t>
                      </a:r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объединение ячеек диапазонов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29" marB="4572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=СУММ (А1:В2; С3; </a:t>
                      </a:r>
                      <a:r>
                        <a:rPr lang="en-US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4; </a:t>
                      </a:r>
                      <a:r>
                        <a:rPr lang="en-US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ru-RU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</a:t>
                      </a:r>
                    </a:p>
                  </a:txBody>
                  <a:tcPr marL="91438" marR="91438" marT="45729" marB="45729" anchor="ctr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976</TotalTime>
  <Words>604</Words>
  <Application>Microsoft Office PowerPoint</Application>
  <PresentationFormat>Экран (4:3)</PresentationFormat>
  <Paragraphs>166</Paragraphs>
  <Slides>37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37</vt:i4>
      </vt:variant>
    </vt:vector>
  </HeadingPairs>
  <TitlesOfParts>
    <vt:vector size="47" baseType="lpstr">
      <vt:lpstr>Century Gothic</vt:lpstr>
      <vt:lpstr>Arial</vt:lpstr>
      <vt:lpstr>Wingdings 3</vt:lpstr>
      <vt:lpstr>Calibri</vt:lpstr>
      <vt:lpstr>Times New Roman</vt:lpstr>
      <vt:lpstr>Легкий дым</vt:lpstr>
      <vt:lpstr>Документ Microsoft Office Word</vt:lpstr>
      <vt:lpstr>Microsoft Equation 3.0</vt:lpstr>
      <vt:lpstr>Документ Microsoft Word с поддержкой макросов</vt:lpstr>
      <vt:lpstr>Документ Microsoft Office Word с поддержкой макросов</vt:lpstr>
      <vt:lpstr>Вычисления в Microsoft Excel с использованием стандартных математических функций</vt:lpstr>
      <vt:lpstr>Microsoft Excel,</vt:lpstr>
      <vt:lpstr>Презентация PowerPoint</vt:lpstr>
      <vt:lpstr>    Арифметические выражения состоят из операндов, соединенных знаками арифметических действий.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Правила записи арифметических выражений:  </vt:lpstr>
      <vt:lpstr>Правила записи арифметических выражений (продолжение):  </vt:lpstr>
      <vt:lpstr>  </vt:lpstr>
      <vt:lpstr>Задание№1 Вычислить значения переменных a и b по расчетным формулам и наборам исходных данных.  </vt:lpstr>
      <vt:lpstr>Презентация PowerPoint</vt:lpstr>
      <vt:lpstr>Задание №2 Вычислить значение переменной С по формуле и наборам исходных данных задания №1.   </vt:lpstr>
      <vt:lpstr>Презентация PowerPoint</vt:lpstr>
      <vt:lpstr> Задание №3</vt:lpstr>
      <vt:lpstr>Ответ: (2*a+корень(0,5*sin(x+y)))/(0,2*с-ln(x-y))   </vt:lpstr>
      <vt:lpstr>Задание №4</vt:lpstr>
      <vt:lpstr> </vt:lpstr>
      <vt:lpstr>Задание №5</vt:lpstr>
      <vt:lpstr>Презентация PowerPoint</vt:lpstr>
      <vt:lpstr>Домашнее задание</vt:lpstr>
      <vt:lpstr>Задание №1  </vt:lpstr>
      <vt:lpstr>Задание №2 Переведите выражение из линейной записи на языке программирования в обычную (математическую):  </vt:lpstr>
      <vt:lpstr> Задание №3</vt:lpstr>
      <vt:lpstr>Ключ к выполнению домашнего задания</vt:lpstr>
      <vt:lpstr>Ответ к домашнему заданию №1:   (1+y)*(2*x+корень(y)-(x+y))/(y+1/(x^2-4))</vt:lpstr>
      <vt:lpstr> </vt:lpstr>
      <vt:lpstr> </vt:lpstr>
      <vt:lpstr>Список литературы 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Вычисления в Microsoft Excel.</dc:title>
  <dc:creator>Студент</dc:creator>
  <cp:lastModifiedBy>ринат</cp:lastModifiedBy>
  <cp:revision>104</cp:revision>
  <dcterms:created xsi:type="dcterms:W3CDTF">2002-01-01T12:13:10Z</dcterms:created>
  <dcterms:modified xsi:type="dcterms:W3CDTF">2014-05-10T11:21:12Z</dcterms:modified>
</cp:coreProperties>
</file>