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9" r:id="rId2"/>
    <p:sldId id="259" r:id="rId3"/>
    <p:sldId id="262" r:id="rId4"/>
    <p:sldId id="270" r:id="rId5"/>
    <p:sldId id="266" r:id="rId6"/>
    <p:sldId id="271" r:id="rId7"/>
    <p:sldId id="2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4C26"/>
    <a:srgbClr val="C01092"/>
    <a:srgbClr val="006600"/>
    <a:srgbClr val="0000FF"/>
    <a:srgbClr val="666633"/>
    <a:srgbClr val="00336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E54F2E-8511-4102-9147-21884C3943A8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298BC-2A46-4CCE-9833-C98C1D10AD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801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012AF-035C-442B-85CA-44F411BF59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885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2AA9EE-C348-42CE-BCFD-ACB31C301E8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880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BBB67-6D6C-4C9E-B195-4427CD7DABB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429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985C4-0FF3-486A-87A0-1B22578E1E4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0572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A1232-000F-45F7-8FB4-89150322397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500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C0305-976D-4E0C-9828-37F6F362157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2700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97E3B-27AE-4D25-B319-DDB3BDE578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7845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98A05-5359-4C74-9CE9-D76F62B625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030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CCCBF-7C8D-47F2-9BA4-B06267DD92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6257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60194-4761-43BC-958F-5903CEAE742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818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5F775AF0-CD26-4173-BA0C-E658CAEBF20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90;&#1088;&#1077;&#1085;&#1072;&#1078;&#1105;&#1088;&#1099;\&#1051;&#1102;&#1073;&#1072;\&#1051;&#1102;&#1073;&#1072;\&#1092;&#1080;&#1079;&#1080;&#1082;&#1072;\8&#1082;&#1083;&#1072;&#1089;&#1089;\&#1091;&#1088;&#1086;&#1082;%20&#1082;&#1088;&#1072;&#1081;\&#1091;&#1088;&#1086;&#1082;\&#1059;&#1056;&#1054;&#1050;\&#1074;&#1077;&#1089;&#1085;&#1072;&#1063;&#1072;&#1081;&#1082;&#1086;&#1074;&#1089;&#1082;&#1080;&#1081;.wm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3799" name="веснаЧайковский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3" t="56226" r="63397" b="20753"/>
          <a:stretch>
            <a:fillRect/>
          </a:stretch>
        </p:blipFill>
        <p:spPr bwMode="auto">
          <a:xfrm>
            <a:off x="0" y="-117475"/>
            <a:ext cx="9144000" cy="69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447800" y="304800"/>
            <a:ext cx="556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33805" name="веснаЧайковский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972" y="87868"/>
            <a:ext cx="9112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«Современные методы и приемы обучения»</a:t>
            </a:r>
            <a:endParaRPr lang="ru-RU" sz="1400" b="1" dirty="0" smtClean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54" y="6310667"/>
            <a:ext cx="8992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400" b="1" dirty="0" smtClean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февраль - май 2014 года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8295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err="1"/>
              <a:t>Селеванова</a:t>
            </a:r>
            <a:r>
              <a:rPr lang="ru-RU" b="1" dirty="0"/>
              <a:t> Любовь Ивановна</a:t>
            </a:r>
          </a:p>
          <a:p>
            <a:pPr algn="r"/>
            <a:r>
              <a:rPr lang="ru-RU" b="1" dirty="0"/>
              <a:t>учитель </a:t>
            </a:r>
            <a:r>
              <a:rPr lang="ru-RU" b="1" dirty="0" smtClean="0"/>
              <a:t>физики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12804" y="15240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УРОК ФИЗИКИ 8 КЛАСС </a:t>
            </a:r>
            <a:endParaRPr lang="ru-RU" sz="2400" dirty="0"/>
          </a:p>
          <a:p>
            <a:pPr algn="ctr">
              <a:lnSpc>
                <a:spcPct val="200000"/>
              </a:lnSpc>
            </a:pPr>
            <a:r>
              <a:rPr lang="ru-RU" sz="3600" b="1" dirty="0"/>
              <a:t>«ПЛАВЛЕНИЕ И ОТВЕРДЕВАНИЕ КРИСТАЛЛИЧЕСКИХ ТЕЛ»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221" fill="hold"/>
                                        <p:tgtEl>
                                          <p:spTgt spid="33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1" t="24800" r="8856" b="14935"/>
          <a:stretch>
            <a:fillRect/>
          </a:stretch>
        </p:blipFill>
        <p:spPr>
          <a:xfrm>
            <a:off x="533400" y="2057400"/>
            <a:ext cx="3783013" cy="283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3124200" y="533400"/>
            <a:ext cx="3505200" cy="1295400"/>
          </a:xfrm>
          <a:prstGeom prst="curvedDownArrow">
            <a:avLst>
              <a:gd name="adj1" fmla="val 54118"/>
              <a:gd name="adj2" fmla="val 108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10800000">
            <a:off x="2819400" y="5181600"/>
            <a:ext cx="3505200" cy="1295400"/>
          </a:xfrm>
          <a:prstGeom prst="curvedDownArrow">
            <a:avLst>
              <a:gd name="adj1" fmla="val 54118"/>
              <a:gd name="adj2" fmla="val 10823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WordArt 11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4495800" y="914400"/>
            <a:ext cx="466725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8444" name="WordArt 1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495800" y="5257800"/>
            <a:ext cx="6477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8445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5791200"/>
            <a:ext cx="533400" cy="381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ru-RU" altLang="ru-RU" sz="46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Сущность процесса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500" b="1"/>
              <a:t>При </a:t>
            </a:r>
            <a:r>
              <a:rPr lang="ru-RU" altLang="ru-RU" sz="3500" b="1" u="sng">
                <a:solidFill>
                  <a:srgbClr val="C01092"/>
                </a:solidFill>
              </a:rPr>
              <a:t>нагревании</a:t>
            </a:r>
            <a:r>
              <a:rPr lang="ru-RU" altLang="ru-RU" sz="3500" b="1">
                <a:solidFill>
                  <a:srgbClr val="C01092"/>
                </a:solidFill>
              </a:rPr>
              <a:t> </a:t>
            </a:r>
            <a:r>
              <a:rPr lang="ru-RU" altLang="ru-RU" sz="3500" b="1"/>
              <a:t>кристаллического тела </a:t>
            </a:r>
          </a:p>
          <a:p>
            <a:pPr>
              <a:lnSpc>
                <a:spcPct val="90000"/>
              </a:lnSpc>
            </a:pPr>
            <a:endParaRPr lang="ru-RU" altLang="ru-RU" sz="3500" b="1"/>
          </a:p>
          <a:p>
            <a:pPr>
              <a:lnSpc>
                <a:spcPct val="90000"/>
              </a:lnSpc>
            </a:pPr>
            <a:r>
              <a:rPr lang="ru-RU" altLang="ru-RU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связи между молекулами </a:t>
            </a:r>
            <a:r>
              <a:rPr lang="ru-RU" altLang="ru-RU" sz="35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ослабевают</a:t>
            </a:r>
            <a:r>
              <a:rPr lang="ru-RU" altLang="ru-RU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 и</a:t>
            </a:r>
          </a:p>
          <a:p>
            <a:pPr>
              <a:lnSpc>
                <a:spcPct val="90000"/>
              </a:lnSpc>
            </a:pPr>
            <a:endParaRPr lang="ru-RU" altLang="ru-RU" sz="3500" b="1"/>
          </a:p>
          <a:p>
            <a:pPr>
              <a:lnSpc>
                <a:spcPct val="90000"/>
              </a:lnSpc>
            </a:pPr>
            <a:r>
              <a:rPr lang="ru-RU" altLang="ru-RU" sz="3500" b="1">
                <a:solidFill>
                  <a:srgbClr val="C01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кристаллическая решётка разрушается</a:t>
            </a:r>
            <a:endParaRPr lang="ru-RU" altLang="ru-RU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altLang="ru-RU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8382000" y="381000"/>
            <a:ext cx="762000" cy="5257800"/>
          </a:xfrm>
          <a:prstGeom prst="curvedLeftArrow">
            <a:avLst>
              <a:gd name="adj1" fmla="val 138000"/>
              <a:gd name="adj2" fmla="val 27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609600" cy="6096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715000" y="4572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rgbClr val="6204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Сущность процесса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7630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3500" b="1"/>
              <a:t>При </a:t>
            </a:r>
            <a:r>
              <a:rPr lang="ru-RU" altLang="ru-RU" sz="3500" b="1" u="sng">
                <a:solidFill>
                  <a:srgbClr val="0000FF"/>
                </a:solidFill>
              </a:rPr>
              <a:t>охлаждении</a:t>
            </a:r>
            <a:r>
              <a:rPr lang="ru-RU" altLang="ru-RU" sz="3500" b="1">
                <a:solidFill>
                  <a:srgbClr val="0000FF"/>
                </a:solidFill>
              </a:rPr>
              <a:t> </a:t>
            </a:r>
            <a:r>
              <a:rPr lang="ru-RU" altLang="ru-RU" sz="3500" b="1"/>
              <a:t> кристаллического тела </a:t>
            </a:r>
          </a:p>
          <a:p>
            <a:pPr>
              <a:lnSpc>
                <a:spcPct val="90000"/>
              </a:lnSpc>
            </a:pPr>
            <a:endParaRPr lang="ru-RU" altLang="ru-RU" sz="3500" b="1"/>
          </a:p>
          <a:p>
            <a:pPr>
              <a:lnSpc>
                <a:spcPct val="90000"/>
              </a:lnSpc>
            </a:pPr>
            <a:r>
              <a:rPr lang="ru-RU" altLang="ru-RU" sz="3400" b="1"/>
              <a:t>связи между молекулами </a:t>
            </a:r>
            <a:r>
              <a:rPr lang="ru-RU" altLang="ru-RU" sz="3400" b="1" u="sng"/>
              <a:t>усиливаются</a:t>
            </a:r>
            <a:r>
              <a:rPr lang="ru-RU" altLang="ru-RU" sz="3400" b="1"/>
              <a:t> и</a:t>
            </a:r>
            <a:endParaRPr lang="ru-RU" altLang="ru-RU"/>
          </a:p>
          <a:p>
            <a:pPr>
              <a:lnSpc>
                <a:spcPct val="90000"/>
              </a:lnSpc>
            </a:pPr>
            <a:endParaRPr lang="ru-RU" altLang="ru-RU" sz="3500" b="1"/>
          </a:p>
          <a:p>
            <a:pPr>
              <a:lnSpc>
                <a:spcPct val="90000"/>
              </a:lnSpc>
            </a:pPr>
            <a:r>
              <a:rPr lang="ru-RU" altLang="ru-RU" sz="35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кристаллическая решётка восстановливается</a:t>
            </a:r>
            <a:endParaRPr lang="ru-RU" altLang="ru-RU" sz="35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altLang="ru-RU" sz="2600"/>
          </a:p>
        </p:txBody>
      </p:sp>
      <p:sp>
        <p:nvSpPr>
          <p:cNvPr id="3687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638800"/>
            <a:ext cx="4572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257800" y="381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rgbClr val="6204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ОТВЕРДЕВАНИЯ</a:t>
            </a:r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8382000" y="914400"/>
            <a:ext cx="762000" cy="5257800"/>
          </a:xfrm>
          <a:prstGeom prst="curvedLeftArrow">
            <a:avLst>
              <a:gd name="adj1" fmla="val 138000"/>
              <a:gd name="adj2" fmla="val 27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116013" y="260350"/>
            <a:ext cx="8928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Плавление льда и отвердевание воды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1042988" y="981075"/>
            <a:ext cx="0" cy="532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323850" y="4508500"/>
            <a:ext cx="828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1042988" y="4508500"/>
            <a:ext cx="720725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3563938" y="2852738"/>
            <a:ext cx="720725" cy="1655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4284663" y="2852738"/>
            <a:ext cx="792162" cy="1655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6588125" y="4508500"/>
            <a:ext cx="11525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7657" name="AutoShape 9"/>
          <p:cNvCxnSpPr>
            <a:cxnSpLocks noChangeShapeType="1"/>
            <a:stCxn id="27653" idx="1"/>
            <a:endCxn id="27653" idx="0"/>
          </p:cNvCxnSpPr>
          <p:nvPr/>
        </p:nvCxnSpPr>
        <p:spPr bwMode="auto">
          <a:xfrm flipH="1">
            <a:off x="1042988" y="4508500"/>
            <a:ext cx="720725" cy="165735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AutoShape 10"/>
          <p:cNvCxnSpPr>
            <a:cxnSpLocks noChangeShapeType="1"/>
          </p:cNvCxnSpPr>
          <p:nvPr/>
        </p:nvCxnSpPr>
        <p:spPr bwMode="auto">
          <a:xfrm flipH="1">
            <a:off x="1763713" y="4508500"/>
            <a:ext cx="15843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763713" y="4508500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076825" y="450850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7661" name="AutoShape 13"/>
          <p:cNvCxnSpPr>
            <a:cxnSpLocks noChangeShapeType="1"/>
            <a:stCxn id="27660" idx="0"/>
            <a:endCxn id="27660" idx="1"/>
          </p:cNvCxnSpPr>
          <p:nvPr/>
        </p:nvCxnSpPr>
        <p:spPr bwMode="auto">
          <a:xfrm>
            <a:off x="5076825" y="4508500"/>
            <a:ext cx="1511300" cy="0"/>
          </a:xfrm>
          <a:prstGeom prst="straightConnector1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2" name="AutoShape 14"/>
          <p:cNvCxnSpPr>
            <a:cxnSpLocks noChangeShapeType="1"/>
            <a:stCxn id="27659" idx="0"/>
            <a:endCxn id="27659" idx="1"/>
          </p:cNvCxnSpPr>
          <p:nvPr/>
        </p:nvCxnSpPr>
        <p:spPr bwMode="auto">
          <a:xfrm>
            <a:off x="1763713" y="4508500"/>
            <a:ext cx="18002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63" name="AutoShape 15"/>
          <p:cNvCxnSpPr>
            <a:cxnSpLocks noChangeShapeType="1"/>
            <a:stCxn id="27660" idx="1"/>
            <a:endCxn id="27656" idx="1"/>
          </p:cNvCxnSpPr>
          <p:nvPr/>
        </p:nvCxnSpPr>
        <p:spPr bwMode="auto">
          <a:xfrm>
            <a:off x="6588125" y="4508500"/>
            <a:ext cx="1152525" cy="158432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95288" y="4437063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Comic Sans MS" pitchFamily="66" charset="0"/>
              </a:rPr>
              <a:t>0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179388" y="836613"/>
            <a:ext cx="955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aseline="30000">
                <a:latin typeface="Comic Sans MS" pitchFamily="66" charset="0"/>
              </a:rPr>
              <a:t> </a:t>
            </a:r>
            <a:r>
              <a:rPr lang="ru-RU" altLang="ru-RU">
                <a:cs typeface="Arial" charset="0"/>
              </a:rPr>
              <a:t> </a:t>
            </a:r>
            <a:r>
              <a:rPr lang="en-US" altLang="ru-RU">
                <a:cs typeface="Arial" charset="0"/>
              </a:rPr>
              <a:t>t</a:t>
            </a:r>
            <a:r>
              <a:rPr lang="ru-RU" altLang="ru-RU">
                <a:cs typeface="Arial" charset="0"/>
              </a:rPr>
              <a:t>, </a:t>
            </a:r>
            <a:r>
              <a:rPr lang="ru-RU" altLang="ru-RU" baseline="30000">
                <a:latin typeface="Comic Sans MS" pitchFamily="66" charset="0"/>
              </a:rPr>
              <a:t>0</a:t>
            </a:r>
            <a:r>
              <a:rPr lang="ru-RU" altLang="ru-RU">
                <a:latin typeface="Comic Sans MS" pitchFamily="66" charset="0"/>
              </a:rPr>
              <a:t>С</a:t>
            </a:r>
            <a:endParaRPr lang="ru-RU" altLang="ru-RU" baseline="30000">
              <a:latin typeface="Comic Sans MS" pitchFamily="66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956550" y="45815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cs typeface="Arial" charset="0"/>
              </a:rPr>
              <a:t>t.</a:t>
            </a:r>
            <a:r>
              <a:rPr lang="en-US" altLang="ru-RU">
                <a:latin typeface="Comic Sans MS" pitchFamily="66" charset="0"/>
              </a:rPr>
              <a:t> </a:t>
            </a:r>
            <a:r>
              <a:rPr lang="ru-RU" altLang="ru-RU">
                <a:latin typeface="Comic Sans MS" pitchFamily="66" charset="0"/>
              </a:rPr>
              <a:t>мин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835150" y="4508500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В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1258888" y="5734050"/>
            <a:ext cx="433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Comic Sans MS" pitchFamily="66" charset="0"/>
              </a:rPr>
              <a:t>А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276600" y="4581525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chemeClr val="tx2"/>
                </a:solidFill>
                <a:latin typeface="Comic Sans MS" pitchFamily="66" charset="0"/>
              </a:rPr>
              <a:t>С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787900" y="4652963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>
                <a:solidFill>
                  <a:srgbClr val="6600CC"/>
                </a:solidFill>
                <a:latin typeface="Comic Sans MS" pitchFamily="66" charset="0"/>
              </a:rPr>
              <a:t>E</a:t>
            </a:r>
            <a:endParaRPr lang="ru-RU" altLang="ru-RU" sz="2400" b="1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084888" y="465296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>
                <a:solidFill>
                  <a:srgbClr val="6600CC"/>
                </a:solidFill>
                <a:latin typeface="Comic Sans MS" pitchFamily="66" charset="0"/>
              </a:rPr>
              <a:t>F</a:t>
            </a:r>
            <a:endParaRPr lang="ru-RU" altLang="ru-RU" sz="2400" b="1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162800" y="5867400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Comic Sans MS" pitchFamily="66" charset="0"/>
              </a:rPr>
              <a:t>К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114800" y="22860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400" b="1">
                <a:latin typeface="Comic Sans MS" pitchFamily="66" charset="0"/>
              </a:rPr>
              <a:t>D</a:t>
            </a:r>
            <a:endParaRPr lang="ru-RU" altLang="ru-RU" sz="2400" b="1">
              <a:latin typeface="Comic Sans MS" pitchFamily="66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50825" y="5805488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b="1">
                <a:latin typeface="Comic Sans MS" pitchFamily="66" charset="0"/>
              </a:rPr>
              <a:t>-20</a:t>
            </a:r>
            <a:endParaRPr lang="ru-RU" altLang="ru-RU" b="1">
              <a:latin typeface="Comic Sans MS" pitchFamily="66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68313" y="2997200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Comic Sans MS" pitchFamily="66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 rot="-25566841">
            <a:off x="-91281" y="5283994"/>
            <a:ext cx="234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66"/>
                </a:solidFill>
                <a:latin typeface="Comic Sans MS" pitchFamily="66" charset="0"/>
              </a:rPr>
              <a:t>Нагревание льда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042988" y="3860800"/>
            <a:ext cx="24495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66"/>
                </a:solidFill>
                <a:latin typeface="Comic Sans MS" pitchFamily="66" charset="0"/>
              </a:rPr>
              <a:t>Плавление льда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 rot="60641415">
            <a:off x="2457450" y="3333750"/>
            <a:ext cx="2157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66"/>
                </a:solidFill>
                <a:latin typeface="Comic Sans MS" pitchFamily="66" charset="0"/>
              </a:rPr>
              <a:t>Нагревание воды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 rot="4038457">
            <a:off x="3831432" y="3178968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66"/>
                </a:solidFill>
                <a:latin typeface="Comic Sans MS" pitchFamily="66" charset="0"/>
              </a:rPr>
              <a:t>Охлаждение воды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5410200" y="3962400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66"/>
                </a:solidFill>
                <a:latin typeface="Comic Sans MS" pitchFamily="66" charset="0"/>
              </a:rPr>
              <a:t>Отвердевание воды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 rot="3070928">
            <a:off x="6519863" y="5226050"/>
            <a:ext cx="23764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FF0066"/>
                </a:solidFill>
                <a:latin typeface="Comic Sans MS" pitchFamily="66" charset="0"/>
              </a:rPr>
              <a:t>Охлаждение льда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1676400" y="5257800"/>
            <a:ext cx="23463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Разрушение кристаллической решётки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4572000" y="5181600"/>
            <a:ext cx="23034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Восстановление кристаллической решётки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1187450" y="1268413"/>
            <a:ext cx="2879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latin typeface="Comic Sans MS" pitchFamily="66" charset="0"/>
              </a:rPr>
              <a:t>Забирается теплота из окружающей среды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4787900" y="1341438"/>
            <a:ext cx="3384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latin typeface="Comic Sans MS" pitchFamily="66" charset="0"/>
              </a:rPr>
              <a:t>Выделяется теплота в окружающую среду</a:t>
            </a:r>
          </a:p>
        </p:txBody>
      </p:sp>
      <p:sp>
        <p:nvSpPr>
          <p:cNvPr id="27700" name="Text Box 52"/>
          <p:cNvSpPr txBox="1">
            <a:spLocks noChangeArrowheads="1"/>
          </p:cNvSpPr>
          <p:nvPr/>
        </p:nvSpPr>
        <p:spPr bwMode="auto">
          <a:xfrm>
            <a:off x="1763713" y="278130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>
                <a:latin typeface="Comic Sans MS" pitchFamily="66" charset="0"/>
              </a:rPr>
              <a:t>-</a:t>
            </a:r>
            <a:r>
              <a:rPr lang="en-US" altLang="ru-RU" sz="3600">
                <a:cs typeface="Arial" charset="0"/>
              </a:rPr>
              <a:t>Q</a:t>
            </a:r>
          </a:p>
        </p:txBody>
      </p:sp>
      <p:sp>
        <p:nvSpPr>
          <p:cNvPr id="27701" name="Text Box 53"/>
          <p:cNvSpPr txBox="1">
            <a:spLocks noChangeArrowheads="1"/>
          </p:cNvSpPr>
          <p:nvPr/>
        </p:nvSpPr>
        <p:spPr bwMode="auto">
          <a:xfrm>
            <a:off x="5795963" y="2708275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600">
                <a:cs typeface="Arial" charset="0"/>
              </a:rPr>
              <a:t>+Q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76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7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76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7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7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  <p:bldP spid="27678" grpId="0"/>
      <p:bldP spid="27679" grpId="0"/>
      <p:bldP spid="27680" grpId="0"/>
      <p:bldP spid="27681" grpId="0"/>
      <p:bldP spid="27682" grpId="0"/>
      <p:bldP spid="27694" grpId="0"/>
      <p:bldP spid="27695" grpId="0"/>
      <p:bldP spid="27696" grpId="0"/>
      <p:bldP spid="27697" grpId="0"/>
      <p:bldP spid="27700" grpId="0"/>
      <p:bldP spid="277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ru-RU" altLang="ru-RU" sz="4000" b="1">
                <a:solidFill>
                  <a:srgbClr val="00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Особенность процесса плавления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524000"/>
            <a:ext cx="8229600" cy="5334000"/>
          </a:xfrm>
        </p:spPr>
        <p:txBody>
          <a:bodyPr/>
          <a:lstStyle/>
          <a:p>
            <a:r>
              <a:rPr lang="ru-RU" altLang="ru-RU" sz="31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 происходит с </a:t>
            </a:r>
            <a:r>
              <a:rPr lang="ru-RU" altLang="ru-RU" sz="3100" b="1" u="sng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поглощением</a:t>
            </a:r>
            <a:r>
              <a:rPr lang="ru-RU" altLang="ru-RU" sz="31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тепла, но температура тела при этом не изменяется</a:t>
            </a:r>
          </a:p>
          <a:p>
            <a:endParaRPr lang="ru-RU" altLang="ru-RU" sz="3100" b="1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sz="3000" b="1">
              <a:solidFill>
                <a:srgbClr val="C0109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sz="3000" b="1">
              <a:solidFill>
                <a:srgbClr val="C0109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3000" b="1">
                <a:solidFill>
                  <a:srgbClr val="C01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 происходит с </a:t>
            </a:r>
            <a:r>
              <a:rPr lang="ru-RU" altLang="ru-RU" sz="3000" b="1" u="sng">
                <a:solidFill>
                  <a:srgbClr val="C01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выделением </a:t>
            </a:r>
            <a:r>
              <a:rPr lang="ru-RU" altLang="ru-RU" sz="3000" b="1">
                <a:solidFill>
                  <a:srgbClr val="C0109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тепла, но температура тела при этом не меняется</a:t>
            </a:r>
            <a:endParaRPr lang="ru-RU" altLang="ru-RU" sz="2600" b="1">
              <a:solidFill>
                <a:srgbClr val="C0109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altLang="ru-RU" sz="3000" b="1">
              <a:solidFill>
                <a:srgbClr val="C0109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990600" y="3200400"/>
            <a:ext cx="7315200" cy="113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2"/>
                </a:solidFill>
                <a:latin typeface="Garamond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ru-RU" altLang="ru-RU" sz="4000" b="1">
                <a:solidFill>
                  <a:srgbClr val="004C2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Особенность процесса кристаллизации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609600" y="3276600"/>
            <a:ext cx="0" cy="6858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609600" y="3276600"/>
            <a:ext cx="73914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solidFill>
                  <a:srgbClr val="003219"/>
                </a:solidFill>
              </a:rPr>
              <a:t>Урок закончен! Спасибо за урок!</a:t>
            </a:r>
          </a:p>
        </p:txBody>
      </p:sp>
      <p:pic>
        <p:nvPicPr>
          <p:cNvPr id="45059" name="Picture 3" descr="232099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600200"/>
            <a:ext cx="3306763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4" descr="69701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438" y="3941763"/>
            <a:ext cx="3284537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5" descr="13"/>
          <p:cNvPicPr>
            <a:picLocks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438400"/>
            <a:ext cx="3924300" cy="294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881</TotalTime>
  <Words>169</Words>
  <Application>Microsoft Office PowerPoint</Application>
  <PresentationFormat>Экран (4:3)</PresentationFormat>
  <Paragraphs>58</Paragraphs>
  <Slides>7</Slides>
  <Notes>0</Notes>
  <HiddenSlides>2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Garamond</vt:lpstr>
      <vt:lpstr>Times New Roman</vt:lpstr>
      <vt:lpstr>Wingdings</vt:lpstr>
      <vt:lpstr>Comic Sans MS</vt:lpstr>
      <vt:lpstr>Край</vt:lpstr>
      <vt:lpstr> </vt:lpstr>
      <vt:lpstr>Презентация PowerPoint</vt:lpstr>
      <vt:lpstr>Сущность процесса</vt:lpstr>
      <vt:lpstr>Сущность процесса</vt:lpstr>
      <vt:lpstr>Презентация PowerPoint</vt:lpstr>
      <vt:lpstr>Особенность процесса плавления</vt:lpstr>
      <vt:lpstr>Урок закончен! 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ринат</dc:creator>
  <cp:lastModifiedBy>ринат</cp:lastModifiedBy>
  <cp:revision>76</cp:revision>
  <cp:lastPrinted>1601-01-01T00:00:00Z</cp:lastPrinted>
  <dcterms:created xsi:type="dcterms:W3CDTF">1601-01-01T00:00:00Z</dcterms:created>
  <dcterms:modified xsi:type="dcterms:W3CDTF">2014-05-14T18:52:04Z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