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4" r:id="rId4"/>
    <p:sldId id="257" r:id="rId5"/>
    <p:sldId id="267" r:id="rId6"/>
    <p:sldId id="258" r:id="rId7"/>
    <p:sldId id="259" r:id="rId8"/>
    <p:sldId id="260" r:id="rId9"/>
    <p:sldId id="262" r:id="rId10"/>
    <p:sldId id="261" r:id="rId11"/>
    <p:sldId id="26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A7B12-091C-406B-B161-CA545D9AC0FA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05FDFD7-D636-4A72-92EE-F4DAE148C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09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EE489-5F90-407C-A68D-799AEDC15E22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A4114-56FB-4D9D-A8C9-D440232C9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20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A0DC-DDA0-4958-8FF4-EAD100AF2181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46B05-FF39-4AF8-B16E-53C28A1D13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54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A110F-0DB7-4F92-AA68-298C1DB637E6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2F1F9-9900-41AA-8ACE-DC9EB479C2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39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C2E38-D0BD-4CAD-9568-28A15CB0BB9E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2B35-CA30-4282-AB7E-63C71C990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14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A3F10-9718-4B31-A695-7244C3F1C2CF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86AB8-812E-4492-9BD2-8A4610D3E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53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A4B63-5E88-46C8-9081-EE03743BFB78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A1AEB-5A20-489A-A226-C71487686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71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64828-EFE0-41BE-84BA-2AAAA791163B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80894-E608-4FE8-BCD3-7919EC4295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24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69DC3-68A3-441B-BF85-595994BFD625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4804-BCC2-443F-A058-5A24D40BF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08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E8EA3-F955-4E79-9A0B-8D3469D2E34A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EB482-FC6C-4AD1-A522-FE1A63F291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68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2293B-D577-4F5B-B3E0-446506CA53C8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E030E07-4742-48AB-87BB-3DE243EE1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46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D10C6-C239-4CE1-A25B-69311F05808D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8A2CBA-3131-470B-BF63-6A90A5DCF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6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fontAlgn="base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2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7200" dirty="0" smtClean="0"/>
              <a:t>Цикл «пока», системы счисления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7113" y="5538788"/>
            <a:ext cx="6858000" cy="914400"/>
          </a:xfrm>
        </p:spPr>
        <p:txBody>
          <a:bodyPr rtlCol="0">
            <a:normAutofit/>
          </a:bodyPr>
          <a:lstStyle/>
          <a:p>
            <a:pPr algn="ctr" fontAlgn="auto">
              <a:buFont typeface="Arial" pitchFamily="34" charset="0"/>
              <a:buNone/>
              <a:defRPr/>
            </a:pPr>
            <a:r>
              <a:rPr lang="ru-RU" sz="1600" dirty="0" smtClean="0"/>
              <a:t>Савельева </a:t>
            </a:r>
            <a:r>
              <a:rPr lang="ru-RU" sz="1600" dirty="0" err="1" smtClean="0"/>
              <a:t>ж.ф</a:t>
            </a:r>
            <a:r>
              <a:rPr lang="ru-RU" sz="1600" dirty="0" smtClean="0"/>
              <a:t>., </a:t>
            </a:r>
            <a:r>
              <a:rPr lang="ru-RU" sz="1600" dirty="0" err="1" smtClean="0"/>
              <a:t>мбоу</a:t>
            </a:r>
            <a:r>
              <a:rPr lang="ru-RU" sz="1600" dirty="0" smtClean="0"/>
              <a:t> </a:t>
            </a:r>
            <a:r>
              <a:rPr lang="ru-RU" sz="1600" dirty="0" err="1" smtClean="0"/>
              <a:t>сош</a:t>
            </a:r>
            <a:r>
              <a:rPr lang="ru-RU" sz="1600" dirty="0" smtClean="0"/>
              <a:t> 27, </a:t>
            </a:r>
            <a:r>
              <a:rPr lang="ru-RU" sz="1600" dirty="0" err="1" smtClean="0"/>
              <a:t>красноярск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-27384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Второй Всероссийский фестиваль передового педагогического опыта</a:t>
            </a:r>
          </a:p>
          <a:p>
            <a:pPr lvl="0" algn="ctr"/>
            <a:r>
              <a:rPr lang="ru-RU" b="1" dirty="0">
                <a:solidFill>
                  <a:srgbClr val="FF0000"/>
                </a:solidFill>
                <a:cs typeface="Times New Roman" panose="02020603050405020304" pitchFamily="18" charset="0"/>
              </a:rPr>
              <a:t>«Современные методы и приемы обучения»</a:t>
            </a:r>
          </a:p>
          <a:p>
            <a:pPr algn="ctr"/>
            <a:r>
              <a:rPr lang="ru-RU" b="1" dirty="0"/>
              <a:t>февраль - май 2014 года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165304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b="1" dirty="0"/>
              <a:t>февраль - май 2014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>
            <a:grpSpLocks/>
          </p:cNvGrpSpPr>
          <p:nvPr/>
        </p:nvGrpSpPr>
        <p:grpSpPr bwMode="auto">
          <a:xfrm>
            <a:off x="107950" y="1916113"/>
            <a:ext cx="6751638" cy="4033837"/>
            <a:chOff x="1331640" y="260648"/>
            <a:chExt cx="6192688" cy="5688632"/>
          </a:xfrm>
        </p:grpSpPr>
        <p:sp>
          <p:nvSpPr>
            <p:cNvPr id="2" name="Овал 1"/>
            <p:cNvSpPr/>
            <p:nvPr/>
          </p:nvSpPr>
          <p:spPr>
            <a:xfrm>
              <a:off x="3996257" y="260648"/>
              <a:ext cx="1584210" cy="5753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НАЧАЛО</a:t>
              </a:r>
              <a:endParaRPr lang="ru-RU" dirty="0"/>
            </a:p>
          </p:txBody>
        </p:sp>
        <p:cxnSp>
          <p:nvCxnSpPr>
            <p:cNvPr id="4" name="Прямая соединительная линия 3"/>
            <p:cNvCxnSpPr>
              <a:stCxn id="2" idx="4"/>
            </p:cNvCxnSpPr>
            <p:nvPr/>
          </p:nvCxnSpPr>
          <p:spPr>
            <a:xfrm>
              <a:off x="4788362" y="836003"/>
              <a:ext cx="0" cy="4320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Параллелограмм 4"/>
            <p:cNvSpPr/>
            <p:nvPr/>
          </p:nvSpPr>
          <p:spPr>
            <a:xfrm>
              <a:off x="3852107" y="1268080"/>
              <a:ext cx="1872513" cy="432076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A, P</a:t>
              </a:r>
              <a:endParaRPr lang="ru-RU" dirty="0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4788362" y="1700156"/>
              <a:ext cx="0" cy="4320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Ромб 6"/>
            <p:cNvSpPr/>
            <p:nvPr/>
          </p:nvSpPr>
          <p:spPr>
            <a:xfrm>
              <a:off x="3636607" y="2709827"/>
              <a:ext cx="2374858" cy="1007432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A&lt;&gt;0</a:t>
              </a:r>
              <a:endParaRPr lang="ru-RU" dirty="0"/>
            </a:p>
          </p:txBody>
        </p:sp>
        <p:cxnSp>
          <p:nvCxnSpPr>
            <p:cNvPr id="10" name="Прямая соединительная линия 9"/>
            <p:cNvCxnSpPr>
              <a:stCxn id="7" idx="1"/>
            </p:cNvCxnSpPr>
            <p:nvPr/>
          </p:nvCxnSpPr>
          <p:spPr>
            <a:xfrm flipH="1">
              <a:off x="3131349" y="3213542"/>
              <a:ext cx="505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3131349" y="3213542"/>
              <a:ext cx="0" cy="5037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Прямоугольник 12"/>
            <p:cNvSpPr/>
            <p:nvPr/>
          </p:nvSpPr>
          <p:spPr>
            <a:xfrm>
              <a:off x="1691291" y="3788899"/>
              <a:ext cx="2880117" cy="16566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S:=s+(a mod </a:t>
              </a:r>
              <a:r>
                <a:rPr lang="ru-RU" dirty="0"/>
                <a:t>10</a:t>
              </a:r>
              <a:r>
                <a:rPr lang="en-US" dirty="0"/>
                <a:t>)*</a:t>
              </a:r>
              <a:r>
                <a:rPr lang="en-US" dirty="0" err="1"/>
                <a:t>mn</a:t>
              </a:r>
              <a:r>
                <a:rPr lang="en-US" dirty="0"/>
                <a:t>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A:=a div </a:t>
              </a:r>
              <a:r>
                <a:rPr lang="ru-RU" dirty="0"/>
                <a:t>10</a:t>
              </a:r>
              <a:r>
                <a:rPr lang="en-US" dirty="0"/>
                <a:t>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/>
                <a:t>mn</a:t>
              </a:r>
              <a:r>
                <a:rPr lang="en-US" dirty="0"/>
                <a:t>:=</a:t>
              </a:r>
              <a:r>
                <a:rPr lang="en-US" dirty="0" err="1"/>
                <a:t>mn</a:t>
              </a:r>
              <a:r>
                <a:rPr lang="en-US" dirty="0"/>
                <a:t>*p;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852107" y="1917314"/>
              <a:ext cx="1728361" cy="3604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/>
                <a:t>Mn</a:t>
              </a:r>
              <a:r>
                <a:rPr lang="en-US" dirty="0"/>
                <a:t>:=1</a:t>
              </a:r>
              <a:endParaRPr lang="ru-RU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4788362" y="2203872"/>
              <a:ext cx="0" cy="432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13" idx="2"/>
            </p:cNvCxnSpPr>
            <p:nvPr/>
          </p:nvCxnSpPr>
          <p:spPr>
            <a:xfrm>
              <a:off x="3131349" y="5445565"/>
              <a:ext cx="0" cy="503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1331640" y="5949280"/>
              <a:ext cx="179970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1331640" y="2709827"/>
              <a:ext cx="0" cy="32394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1331640" y="2709827"/>
              <a:ext cx="323976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31" name="TextBox 23"/>
            <p:cNvSpPr txBox="1">
              <a:spLocks noChangeArrowheads="1"/>
            </p:cNvSpPr>
            <p:nvPr/>
          </p:nvSpPr>
          <p:spPr bwMode="auto">
            <a:xfrm>
              <a:off x="3167844" y="2924944"/>
              <a:ext cx="6840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/>
                <a:t>да</a:t>
              </a:r>
            </a:p>
          </p:txBody>
        </p:sp>
        <p:cxnSp>
          <p:nvCxnSpPr>
            <p:cNvPr id="26" name="Прямая соединительная линия 25"/>
            <p:cNvCxnSpPr>
              <a:stCxn id="7" idx="3"/>
            </p:cNvCxnSpPr>
            <p:nvPr/>
          </p:nvCxnSpPr>
          <p:spPr>
            <a:xfrm>
              <a:off x="6011465" y="3213542"/>
              <a:ext cx="57660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6588071" y="3213542"/>
              <a:ext cx="0" cy="11148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араллелограмм 28"/>
            <p:cNvSpPr/>
            <p:nvPr/>
          </p:nvSpPr>
          <p:spPr>
            <a:xfrm>
              <a:off x="5651815" y="4364254"/>
              <a:ext cx="1872513" cy="432077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S</a:t>
              </a:r>
              <a:endParaRPr lang="ru-RU" dirty="0"/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6588071" y="4328434"/>
              <a:ext cx="0" cy="11171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Овал 30"/>
            <p:cNvSpPr/>
            <p:nvPr/>
          </p:nvSpPr>
          <p:spPr>
            <a:xfrm>
              <a:off x="5795966" y="5373925"/>
              <a:ext cx="1584210" cy="5753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КОНЕЦ</a:t>
              </a:r>
              <a:endParaRPr lang="ru-RU" dirty="0"/>
            </a:p>
          </p:txBody>
        </p:sp>
        <p:sp>
          <p:nvSpPr>
            <p:cNvPr id="13337" name="TextBox 31"/>
            <p:cNvSpPr txBox="1">
              <a:spLocks noChangeArrowheads="1"/>
            </p:cNvSpPr>
            <p:nvPr/>
          </p:nvSpPr>
          <p:spPr bwMode="auto">
            <a:xfrm>
              <a:off x="6120172" y="2924944"/>
              <a:ext cx="6840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/>
                <a:t>нет</a:t>
              </a:r>
            </a:p>
          </p:txBody>
        </p:sp>
      </p:grpSp>
      <p:sp>
        <p:nvSpPr>
          <p:cNvPr id="25" name="Заголовок 4"/>
          <p:cNvSpPr txBox="1">
            <a:spLocks/>
          </p:cNvSpPr>
          <p:nvPr/>
        </p:nvSpPr>
        <p:spPr>
          <a:xfrm>
            <a:off x="457200" y="41275"/>
            <a:ext cx="8075613" cy="1371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/>
              <a:t>Алгоритм Перевода числа из </a:t>
            </a:r>
            <a:r>
              <a:rPr lang="en-US" sz="2800" dirty="0" smtClean="0"/>
              <a:t>p –</a:t>
            </a:r>
            <a:r>
              <a:rPr lang="ru-RU" sz="2800" dirty="0" smtClean="0"/>
              <a:t> системы в десятичную</a:t>
            </a: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700213"/>
            <a:ext cx="28670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2195513" y="981075"/>
            <a:ext cx="5256212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2800" b="1"/>
              <a:t>program </a:t>
            </a:r>
            <a:r>
              <a:rPr lang="en-US" altLang="ru-RU" sz="2800"/>
              <a:t>P_10;</a:t>
            </a:r>
          </a:p>
          <a:p>
            <a:r>
              <a:rPr lang="en-US" altLang="ru-RU" sz="2800" b="1"/>
              <a:t>var </a:t>
            </a:r>
            <a:r>
              <a:rPr lang="en-US" altLang="ru-RU" sz="2800"/>
              <a:t>a,p,mn,s:longint;</a:t>
            </a:r>
          </a:p>
          <a:p>
            <a:r>
              <a:rPr lang="en-US" altLang="ru-RU" sz="2800" b="1"/>
              <a:t>begin </a:t>
            </a:r>
            <a:r>
              <a:rPr lang="en-US" altLang="ru-RU" sz="2800"/>
              <a:t>readln(a,p);</a:t>
            </a:r>
          </a:p>
          <a:p>
            <a:r>
              <a:rPr lang="en-US" altLang="ru-RU" sz="2800"/>
              <a:t>mn:=1;</a:t>
            </a:r>
          </a:p>
          <a:p>
            <a:r>
              <a:rPr lang="en-US" altLang="ru-RU" sz="2800" b="1"/>
              <a:t>while </a:t>
            </a:r>
            <a:r>
              <a:rPr lang="en-US" altLang="ru-RU" sz="2800"/>
              <a:t>a&lt;&gt;0 </a:t>
            </a:r>
            <a:r>
              <a:rPr lang="en-US" altLang="ru-RU" sz="2800" b="1"/>
              <a:t>do</a:t>
            </a:r>
          </a:p>
          <a:p>
            <a:r>
              <a:rPr lang="en-US" altLang="ru-RU" sz="2800" b="1"/>
              <a:t>begin</a:t>
            </a:r>
          </a:p>
          <a:p>
            <a:r>
              <a:rPr lang="en-US" altLang="ru-RU" sz="2800"/>
              <a:t>s:=s+(a </a:t>
            </a:r>
            <a:r>
              <a:rPr lang="en-US" altLang="ru-RU" sz="2800" b="1"/>
              <a:t>mod </a:t>
            </a:r>
            <a:r>
              <a:rPr lang="en-US" altLang="ru-RU" sz="2800"/>
              <a:t>10)*mn;</a:t>
            </a:r>
          </a:p>
          <a:p>
            <a:r>
              <a:rPr lang="en-US" altLang="ru-RU" sz="2800"/>
              <a:t>a:=a </a:t>
            </a:r>
            <a:r>
              <a:rPr lang="en-US" altLang="ru-RU" sz="2800" b="1"/>
              <a:t>div </a:t>
            </a:r>
            <a:r>
              <a:rPr lang="en-US" altLang="ru-RU" sz="2800"/>
              <a:t>10;</a:t>
            </a:r>
          </a:p>
          <a:p>
            <a:r>
              <a:rPr lang="en-US" altLang="ru-RU" sz="2800"/>
              <a:t>mn:=mn*p;</a:t>
            </a:r>
          </a:p>
          <a:p>
            <a:r>
              <a:rPr lang="en-US" altLang="ru-RU" sz="2800" b="1"/>
              <a:t>end</a:t>
            </a:r>
            <a:r>
              <a:rPr lang="en-US" altLang="ru-RU" sz="2800"/>
              <a:t>;</a:t>
            </a:r>
          </a:p>
          <a:p>
            <a:r>
              <a:rPr lang="en-US" altLang="ru-RU" sz="2800"/>
              <a:t>writeln(s);</a:t>
            </a:r>
          </a:p>
          <a:p>
            <a:r>
              <a:rPr lang="en-US" altLang="ru-RU" sz="2800" b="1"/>
              <a:t>end</a:t>
            </a:r>
            <a:r>
              <a:rPr lang="en-US" altLang="ru-RU" sz="2800"/>
              <a:t>.</a:t>
            </a:r>
            <a:endParaRPr lang="ru-RU" altLang="ru-RU" sz="280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9388" y="150813"/>
            <a:ext cx="8686800" cy="685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3200" smtClean="0"/>
              <a:t>Реализация алгоритма. ПАСКАЛЬ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413" cy="7556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Сумма цифр целого числа</a:t>
            </a:r>
            <a:endParaRPr lang="ru-RU" dirty="0"/>
          </a:p>
        </p:txBody>
      </p:sp>
      <p:grpSp>
        <p:nvGrpSpPr>
          <p:cNvPr id="5123" name="Группа 29"/>
          <p:cNvGrpSpPr>
            <a:grpSpLocks/>
          </p:cNvGrpSpPr>
          <p:nvPr/>
        </p:nvGrpSpPr>
        <p:grpSpPr bwMode="auto">
          <a:xfrm>
            <a:off x="179388" y="1001713"/>
            <a:ext cx="3529012" cy="2571750"/>
            <a:chOff x="323528" y="1844824"/>
            <a:chExt cx="3528392" cy="2570584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2851971" y="2349420"/>
              <a:ext cx="0" cy="115200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851971" y="2996826"/>
              <a:ext cx="99994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74" name="TextBox 14"/>
            <p:cNvSpPr txBox="1">
              <a:spLocks noChangeArrowheads="1"/>
            </p:cNvSpPr>
            <p:nvPr/>
          </p:nvSpPr>
          <p:spPr bwMode="auto">
            <a:xfrm>
              <a:off x="2996208" y="2473732"/>
              <a:ext cx="72008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2800"/>
                <a:t>10</a:t>
              </a:r>
              <a:endParaRPr lang="ru-RU" altLang="ru-RU" sz="2800"/>
            </a:p>
          </p:txBody>
        </p:sp>
        <p:sp>
          <p:nvSpPr>
            <p:cNvPr id="5175" name="TextBox 15"/>
            <p:cNvSpPr txBox="1">
              <a:spLocks noChangeArrowheads="1"/>
            </p:cNvSpPr>
            <p:nvPr/>
          </p:nvSpPr>
          <p:spPr bwMode="auto">
            <a:xfrm>
              <a:off x="3059832" y="2977788"/>
              <a:ext cx="72008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2800"/>
                <a:t> 0</a:t>
              </a:r>
              <a:endParaRPr lang="ru-RU" altLang="ru-RU" sz="2800"/>
            </a:p>
          </p:txBody>
        </p:sp>
        <p:grpSp>
          <p:nvGrpSpPr>
            <p:cNvPr id="5176" name="Группа 28"/>
            <p:cNvGrpSpPr>
              <a:grpSpLocks/>
            </p:cNvGrpSpPr>
            <p:nvPr/>
          </p:nvGrpSpPr>
          <p:grpSpPr bwMode="auto">
            <a:xfrm>
              <a:off x="323528" y="1844824"/>
              <a:ext cx="2520280" cy="2570584"/>
              <a:chOff x="323528" y="1844824"/>
              <a:chExt cx="2520280" cy="2570584"/>
            </a:xfrm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1772660" y="3788629"/>
                <a:ext cx="999949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78" name="TextBox 18"/>
              <p:cNvSpPr txBox="1">
                <a:spLocks noChangeArrowheads="1"/>
              </p:cNvSpPr>
              <p:nvPr/>
            </p:nvSpPr>
            <p:spPr bwMode="auto">
              <a:xfrm>
                <a:off x="2123728" y="3841884"/>
                <a:ext cx="72008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ru-RU" sz="2800"/>
                  <a:t>2</a:t>
                </a:r>
                <a:endParaRPr lang="ru-RU" altLang="ru-RU" sz="2800"/>
              </a:p>
            </p:txBody>
          </p:sp>
          <p:grpSp>
            <p:nvGrpSpPr>
              <p:cNvPr id="5179" name="Группа 27"/>
              <p:cNvGrpSpPr>
                <a:grpSpLocks/>
              </p:cNvGrpSpPr>
              <p:nvPr/>
            </p:nvGrpSpPr>
            <p:grpSpPr bwMode="auto">
              <a:xfrm>
                <a:off x="323528" y="1844824"/>
                <a:ext cx="2448272" cy="1759332"/>
                <a:chOff x="323528" y="1844824"/>
                <a:chExt cx="2448272" cy="1759332"/>
              </a:xfrm>
            </p:grpSpPr>
            <p:sp>
              <p:nvSpPr>
                <p:cNvPr id="5181" name="TextBox 2"/>
                <p:cNvSpPr txBox="1">
                  <a:spLocks noChangeArrowheads="1"/>
                </p:cNvSpPr>
                <p:nvPr/>
              </p:nvSpPr>
              <p:spPr bwMode="auto">
                <a:xfrm>
                  <a:off x="755576" y="1988840"/>
                  <a:ext cx="720080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ru-RU" sz="2800"/>
                    <a:t>25</a:t>
                  </a:r>
                  <a:endParaRPr lang="ru-RU" altLang="ru-RU" sz="2800"/>
                </a:p>
              </p:txBody>
            </p:sp>
            <p:cxnSp>
              <p:nvCxnSpPr>
                <p:cNvPr id="5" name="Прямая соединительная линия 4"/>
                <p:cNvCxnSpPr/>
                <p:nvPr/>
              </p:nvCxnSpPr>
              <p:spPr>
                <a:xfrm>
                  <a:off x="1691713" y="1844824"/>
                  <a:ext cx="0" cy="1152002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Прямая соединительная линия 5"/>
                <p:cNvCxnSpPr/>
                <p:nvPr/>
              </p:nvCxnSpPr>
              <p:spPr>
                <a:xfrm>
                  <a:off x="1691713" y="2493817"/>
                  <a:ext cx="999949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4" name="TextBox 7"/>
                <p:cNvSpPr txBox="1">
                  <a:spLocks noChangeArrowheads="1"/>
                </p:cNvSpPr>
                <p:nvPr/>
              </p:nvSpPr>
              <p:spPr bwMode="auto">
                <a:xfrm>
                  <a:off x="1835696" y="1969676"/>
                  <a:ext cx="720080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ru-RU" sz="2800"/>
                    <a:t>10</a:t>
                  </a:r>
                  <a:endParaRPr lang="ru-RU" altLang="ru-RU" sz="2800"/>
                </a:p>
              </p:txBody>
            </p:sp>
            <p:sp>
              <p:nvSpPr>
                <p:cNvPr id="5185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2051720" y="2545740"/>
                  <a:ext cx="720080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ru-RU" sz="2800"/>
                    <a:t>2</a:t>
                  </a:r>
                  <a:endParaRPr lang="ru-RU" altLang="ru-RU" sz="2800"/>
                </a:p>
              </p:txBody>
            </p:sp>
            <p:sp>
              <p:nvSpPr>
                <p:cNvPr id="5186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755576" y="2473732"/>
                  <a:ext cx="720080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ru-RU" sz="2800"/>
                    <a:t>20</a:t>
                  </a:r>
                  <a:endParaRPr lang="ru-RU" altLang="ru-RU" sz="2800"/>
                </a:p>
              </p:txBody>
            </p: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>
                  <a:off x="467965" y="2996826"/>
                  <a:ext cx="999949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8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755576" y="3049796"/>
                  <a:ext cx="720080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ru-RU" sz="2800"/>
                    <a:t>  5</a:t>
                  </a:r>
                  <a:endParaRPr lang="ru-RU" altLang="ru-RU" sz="2800"/>
                </a:p>
              </p:txBody>
            </p:sp>
            <p:sp>
              <p:nvSpPr>
                <p:cNvPr id="5189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1979712" y="3068960"/>
                  <a:ext cx="720080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ru-RU" sz="2800"/>
                    <a:t> 0</a:t>
                  </a:r>
                  <a:endParaRPr lang="ru-RU" altLang="ru-RU" sz="2800"/>
                </a:p>
              </p:txBody>
            </p: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1642508" y="3141223"/>
                  <a:ext cx="387282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23528" y="2493817"/>
                  <a:ext cx="387282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Овал 24"/>
                <p:cNvSpPr/>
                <p:nvPr/>
              </p:nvSpPr>
              <p:spPr>
                <a:xfrm>
                  <a:off x="891753" y="3050777"/>
                  <a:ext cx="576161" cy="553786"/>
                </a:xfrm>
                <a:prstGeom prst="ellipse">
                  <a:avLst/>
                </a:prstGeom>
                <a:noFill/>
                <a:ln w="571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26" name="Овал 25"/>
              <p:cNvSpPr/>
              <p:nvPr/>
            </p:nvSpPr>
            <p:spPr>
              <a:xfrm>
                <a:off x="2052011" y="3861621"/>
                <a:ext cx="576162" cy="553787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611188" y="3716338"/>
          <a:ext cx="7891462" cy="385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352"/>
                <a:gridCol w="1127352"/>
                <a:gridCol w="1127352"/>
                <a:gridCol w="1127352"/>
                <a:gridCol w="1127352"/>
                <a:gridCol w="886852"/>
                <a:gridCol w="1367850"/>
              </a:tblGrid>
              <a:tr h="1005927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0</a:t>
                      </a:r>
                      <a:endParaRPr lang="ru-RU" sz="6000" dirty="0"/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A=25</a:t>
                      </a:r>
                      <a:endParaRPr lang="ru-RU" sz="1800" dirty="0"/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S=0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4" marB="45724" anchor="ctr"/>
                </a:tc>
              </a:tr>
              <a:tr h="630125">
                <a:tc rowSpan="2"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1</a:t>
                      </a:r>
                      <a:endParaRPr lang="ru-RU" sz="6000" dirty="0"/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mod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=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S=0+5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4" marB="45724"/>
                </a:tc>
              </a:tr>
              <a:tr h="63012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div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=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A=2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</a:tr>
              <a:tr h="944962">
                <a:tc rowSpan="2"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2</a:t>
                      </a:r>
                      <a:endParaRPr lang="ru-RU" sz="6000" dirty="0"/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mod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=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S=5+2</a:t>
                      </a:r>
                      <a:endParaRPr lang="ru-RU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4" marB="45724"/>
                </a:tc>
              </a:tr>
              <a:tr h="6401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div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=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ru-RU" sz="1800" dirty="0"/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A=0</a:t>
                      </a:r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L="91449" marR="91449" marT="45724" marB="4572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43913" cy="6842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Сумма цифр целого числа</a:t>
            </a:r>
            <a:endParaRPr lang="ru-RU" dirty="0"/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323850" y="1824038"/>
            <a:ext cx="6264275" cy="4238625"/>
            <a:chOff x="1331640" y="260648"/>
            <a:chExt cx="6192688" cy="5688632"/>
          </a:xfrm>
        </p:grpSpPr>
        <p:sp>
          <p:nvSpPr>
            <p:cNvPr id="6" name="Овал 5"/>
            <p:cNvSpPr/>
            <p:nvPr/>
          </p:nvSpPr>
          <p:spPr>
            <a:xfrm>
              <a:off x="3996410" y="260648"/>
              <a:ext cx="1583483" cy="5752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/>
                <a:t>НАЧАЛО</a:t>
              </a:r>
              <a:endParaRPr lang="ru-RU" sz="1600" dirty="0"/>
            </a:p>
          </p:txBody>
        </p:sp>
        <p:cxnSp>
          <p:nvCxnSpPr>
            <p:cNvPr id="7" name="Прямая соединительная линия 6"/>
            <p:cNvCxnSpPr>
              <a:stCxn id="6" idx="4"/>
            </p:cNvCxnSpPr>
            <p:nvPr/>
          </p:nvCxnSpPr>
          <p:spPr>
            <a:xfrm>
              <a:off x="4787367" y="835903"/>
              <a:ext cx="0" cy="4325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Параллелограмм 7"/>
            <p:cNvSpPr/>
            <p:nvPr/>
          </p:nvSpPr>
          <p:spPr>
            <a:xfrm>
              <a:off x="3852029" y="1268409"/>
              <a:ext cx="1872245" cy="432507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A</a:t>
              </a:r>
              <a:endParaRPr lang="ru-RU" dirty="0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4787367" y="1700916"/>
              <a:ext cx="0" cy="4325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Ромб 9"/>
            <p:cNvSpPr/>
            <p:nvPr/>
          </p:nvSpPr>
          <p:spPr>
            <a:xfrm>
              <a:off x="3635458" y="2708677"/>
              <a:ext cx="2376009" cy="1007762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A&lt;&gt;0</a:t>
              </a:r>
              <a:endParaRPr lang="ru-RU" dirty="0"/>
            </a:p>
          </p:txBody>
        </p:sp>
        <p:cxnSp>
          <p:nvCxnSpPr>
            <p:cNvPr id="11" name="Прямая соединительная линия 10"/>
            <p:cNvCxnSpPr>
              <a:stCxn id="10" idx="1"/>
            </p:cNvCxnSpPr>
            <p:nvPr/>
          </p:nvCxnSpPr>
          <p:spPr>
            <a:xfrm flipH="1">
              <a:off x="3131695" y="3213623"/>
              <a:ext cx="5037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3131695" y="3213623"/>
              <a:ext cx="0" cy="5028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Прямоугольник 12"/>
            <p:cNvSpPr/>
            <p:nvPr/>
          </p:nvSpPr>
          <p:spPr>
            <a:xfrm>
              <a:off x="1691024" y="3788878"/>
              <a:ext cx="2881342" cy="16554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S:=s+(a mod </a:t>
              </a:r>
              <a:r>
                <a:rPr lang="ru-RU" dirty="0"/>
                <a:t>10</a:t>
              </a:r>
              <a:r>
                <a:rPr lang="en-US" dirty="0"/>
                <a:t>);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A:=a div </a:t>
              </a:r>
              <a:r>
                <a:rPr lang="ru-RU" dirty="0"/>
                <a:t>10</a:t>
              </a:r>
              <a:r>
                <a:rPr lang="en-US" dirty="0"/>
                <a:t>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4787367" y="1916103"/>
              <a:ext cx="0" cy="7201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13" idx="2"/>
            </p:cNvCxnSpPr>
            <p:nvPr/>
          </p:nvCxnSpPr>
          <p:spPr>
            <a:xfrm>
              <a:off x="3131695" y="5444333"/>
              <a:ext cx="0" cy="5049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1331640" y="5949280"/>
              <a:ext cx="180005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1331640" y="2708677"/>
              <a:ext cx="0" cy="32406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1331640" y="2708677"/>
              <a:ext cx="324072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63" name="TextBox 19"/>
            <p:cNvSpPr txBox="1">
              <a:spLocks noChangeArrowheads="1"/>
            </p:cNvSpPr>
            <p:nvPr/>
          </p:nvSpPr>
          <p:spPr bwMode="auto">
            <a:xfrm>
              <a:off x="3167844" y="2704756"/>
              <a:ext cx="6840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/>
                <a:t>да</a:t>
              </a:r>
            </a:p>
          </p:txBody>
        </p:sp>
        <p:cxnSp>
          <p:nvCxnSpPr>
            <p:cNvPr id="21" name="Прямая соединительная линия 20"/>
            <p:cNvCxnSpPr>
              <a:stCxn id="10" idx="3"/>
            </p:cNvCxnSpPr>
            <p:nvPr/>
          </p:nvCxnSpPr>
          <p:spPr>
            <a:xfrm>
              <a:off x="6011467" y="3213623"/>
              <a:ext cx="5775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6588990" y="3213623"/>
              <a:ext cx="0" cy="11164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Параллелограмм 22"/>
            <p:cNvSpPr/>
            <p:nvPr/>
          </p:nvSpPr>
          <p:spPr>
            <a:xfrm>
              <a:off x="5652084" y="4364133"/>
              <a:ext cx="1872244" cy="432506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S</a:t>
              </a:r>
              <a:endParaRPr lang="ru-RU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>
              <a:off x="6588990" y="4330044"/>
              <a:ext cx="0" cy="11142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Овал 24"/>
            <p:cNvSpPr/>
            <p:nvPr/>
          </p:nvSpPr>
          <p:spPr>
            <a:xfrm>
              <a:off x="5796465" y="5374025"/>
              <a:ext cx="1583482" cy="5752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КОНЕЦ</a:t>
              </a:r>
              <a:endParaRPr lang="ru-RU" dirty="0"/>
            </a:p>
          </p:txBody>
        </p:sp>
        <p:sp>
          <p:nvSpPr>
            <p:cNvPr id="6169" name="TextBox 25"/>
            <p:cNvSpPr txBox="1">
              <a:spLocks noChangeArrowheads="1"/>
            </p:cNvSpPr>
            <p:nvPr/>
          </p:nvSpPr>
          <p:spPr bwMode="auto">
            <a:xfrm>
              <a:off x="6120172" y="2704756"/>
              <a:ext cx="6840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/>
                <a:t>нет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543050"/>
            <a:ext cx="260032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75" y="2535238"/>
            <a:ext cx="393382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31888"/>
            <a:ext cx="8572500" cy="496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-242888"/>
            <a:ext cx="8075613" cy="1371601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/>
              <a:t>Алгоритм Перевода десятичного числа в двоичную систему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5538"/>
            <a:ext cx="835183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-242888"/>
            <a:ext cx="8075613" cy="1371601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/>
              <a:t>Алгоритм Перевода десятичного числа в двоичную систему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051050" y="4335463"/>
          <a:ext cx="5257801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353"/>
                <a:gridCol w="1524353"/>
                <a:gridCol w="2209095"/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div2=12</a:t>
                      </a:r>
                      <a:endParaRPr lang="ru-RU" sz="1800" dirty="0"/>
                    </a:p>
                  </a:txBody>
                  <a:tcPr marL="91461" marR="91461"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mod 2=1</a:t>
                      </a:r>
                      <a:endParaRPr lang="ru-RU" sz="1800" dirty="0"/>
                    </a:p>
                  </a:txBody>
                  <a:tcPr marL="91461" marR="91461"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S=1*1</a:t>
                      </a:r>
                      <a:endParaRPr lang="ru-RU" sz="1800" dirty="0"/>
                    </a:p>
                  </a:txBody>
                  <a:tcPr marL="91461" marR="91461" marT="45733" marB="45733"/>
                </a:tc>
              </a:tr>
              <a:tr h="37094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</a:tr>
              <a:tr h="37094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</a:tr>
              <a:tr h="37094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</a:tr>
              <a:tr h="37094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33" marB="45733"/>
                </a:tc>
              </a:tr>
              <a:tr h="370946">
                <a:tc gridSpan="3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61" marR="91461" marT="45733" marB="45733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051050" y="4365625"/>
          <a:ext cx="5257801" cy="2224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353"/>
                <a:gridCol w="1524353"/>
                <a:gridCol w="2209095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div2=12</a:t>
                      </a:r>
                      <a:endParaRPr lang="ru-RU" sz="1800" dirty="0"/>
                    </a:p>
                  </a:txBody>
                  <a:tcPr marL="91461" marR="91461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mod 2=1</a:t>
                      </a:r>
                      <a:endParaRPr lang="ru-RU" sz="1800" dirty="0"/>
                    </a:p>
                  </a:txBody>
                  <a:tcPr marL="91461" marR="91461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S=1*1</a:t>
                      </a:r>
                      <a:endParaRPr lang="ru-RU" sz="1800" dirty="0"/>
                    </a:p>
                  </a:txBody>
                  <a:tcPr marL="91461" marR="91461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 div2=6</a:t>
                      </a:r>
                      <a:endParaRPr lang="ru-RU" sz="1800" dirty="0"/>
                    </a:p>
                  </a:txBody>
                  <a:tcPr marL="91461" marR="91461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 mod 2=0</a:t>
                      </a:r>
                      <a:endParaRPr lang="ru-RU" sz="1800" dirty="0"/>
                    </a:p>
                  </a:txBody>
                  <a:tcPr marL="91461" marR="91461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S=1+0*10</a:t>
                      </a:r>
                      <a:endParaRPr lang="ru-RU" sz="1800" dirty="0"/>
                    </a:p>
                  </a:txBody>
                  <a:tcPr marL="91461" marR="91461"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61" marR="91461" marT="45700" marB="45700"/>
                </a:tc>
              </a:tr>
              <a:tr h="370681">
                <a:tc gridSpan="3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61" marR="91461" marT="45700" marB="4570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24075" y="4365625"/>
          <a:ext cx="5256212" cy="2224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892"/>
                <a:gridCol w="1523892"/>
                <a:gridCol w="2208428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div2=12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mod 2=1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S=1*1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 div2=6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 mod 2=0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S=1+0*10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 div2=3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 mod 2=0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S=1+0*100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 gridSpan="3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 marT="45700" marB="4570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24075" y="4365625"/>
          <a:ext cx="5256212" cy="2224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892"/>
                <a:gridCol w="1523892"/>
                <a:gridCol w="2208428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div2=12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mod 2=1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S=1*1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 div2=6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 mod 2=0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S=1+0*10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 div2=3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 mod 2=0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S=1+0*100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 div2=1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 mod 2=1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S=1+1*1000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 gridSpan="3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 marT="45700" marB="4570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24075" y="4365625"/>
          <a:ext cx="5256212" cy="2224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892"/>
                <a:gridCol w="1523892"/>
                <a:gridCol w="2208428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div2=12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mod 2=1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S=1*1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 div2=6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 mod 2=0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S=1+0*10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 div2=3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 mod 2=0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S=1+0*100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 div2=1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 mod 2=1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S=1+1*1000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div2=0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mod 2=1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S=1001+1*10000</a:t>
                      </a:r>
                      <a:endParaRPr lang="ru-RU" sz="1800" dirty="0"/>
                    </a:p>
                  </a:txBody>
                  <a:tcPr marL="91434" marR="91434" marT="45700" marB="45700"/>
                </a:tc>
              </a:tr>
              <a:tr h="370681">
                <a:tc gridSpan="3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 marT="45700" marB="4570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51050" y="4365625"/>
          <a:ext cx="5257801" cy="221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353"/>
                <a:gridCol w="1524353"/>
                <a:gridCol w="2209095"/>
              </a:tblGrid>
              <a:tr h="36565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div2=12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mod 2=1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S=1*1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</a:tr>
              <a:tr h="37073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 div2=6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 mod 2=0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S=1+0*10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</a:tr>
              <a:tr h="37073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 div2=3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 mod 2=0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S=1+0*100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</a:tr>
              <a:tr h="37073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 div2=1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 mod 2=1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S=1+1*1000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</a:tr>
              <a:tr h="37073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div2=0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mod 2=1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S=1001+1*10000</a:t>
                      </a:r>
                      <a:endParaRPr lang="ru-RU" sz="1800" dirty="0"/>
                    </a:p>
                  </a:txBody>
                  <a:tcPr marL="91461" marR="91461" marT="45707" marB="45707"/>
                </a:tc>
              </a:tr>
              <a:tr h="370734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S=11001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61" marR="91461" marT="45707" marB="4570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>
            <a:grpSpLocks/>
          </p:cNvGrpSpPr>
          <p:nvPr/>
        </p:nvGrpSpPr>
        <p:grpSpPr bwMode="auto">
          <a:xfrm>
            <a:off x="-287338" y="1547813"/>
            <a:ext cx="6372226" cy="4402137"/>
            <a:chOff x="1331640" y="260648"/>
            <a:chExt cx="6192688" cy="5688632"/>
          </a:xfrm>
        </p:grpSpPr>
        <p:sp>
          <p:nvSpPr>
            <p:cNvPr id="2" name="Овал 1"/>
            <p:cNvSpPr/>
            <p:nvPr/>
          </p:nvSpPr>
          <p:spPr>
            <a:xfrm>
              <a:off x="3996008" y="260648"/>
              <a:ext cx="1584427" cy="576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НАЧАЛО</a:t>
              </a:r>
              <a:endParaRPr lang="ru-RU" dirty="0"/>
            </a:p>
          </p:txBody>
        </p:sp>
        <p:cxnSp>
          <p:nvCxnSpPr>
            <p:cNvPr id="4" name="Прямая соединительная линия 3"/>
            <p:cNvCxnSpPr>
              <a:stCxn id="2" idx="4"/>
            </p:cNvCxnSpPr>
            <p:nvPr/>
          </p:nvCxnSpPr>
          <p:spPr>
            <a:xfrm>
              <a:off x="4787450" y="837101"/>
              <a:ext cx="0" cy="4308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Параллелограмм 4"/>
            <p:cNvSpPr/>
            <p:nvPr/>
          </p:nvSpPr>
          <p:spPr>
            <a:xfrm>
              <a:off x="3852531" y="1267903"/>
              <a:ext cx="1871382" cy="432854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A, P</a:t>
              </a:r>
              <a:endParaRPr lang="ru-RU" dirty="0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4787450" y="1700756"/>
              <a:ext cx="0" cy="4328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Ромб 6"/>
            <p:cNvSpPr/>
            <p:nvPr/>
          </p:nvSpPr>
          <p:spPr>
            <a:xfrm>
              <a:off x="3636542" y="2708011"/>
              <a:ext cx="2375869" cy="1009307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A&lt;&gt;0</a:t>
              </a:r>
              <a:endParaRPr lang="ru-RU" dirty="0"/>
            </a:p>
          </p:txBody>
        </p:sp>
        <p:cxnSp>
          <p:nvCxnSpPr>
            <p:cNvPr id="10" name="Прямая соединительная линия 9"/>
            <p:cNvCxnSpPr>
              <a:stCxn id="7" idx="1"/>
            </p:cNvCxnSpPr>
            <p:nvPr/>
          </p:nvCxnSpPr>
          <p:spPr>
            <a:xfrm flipH="1">
              <a:off x="3132055" y="3212664"/>
              <a:ext cx="5044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3132055" y="3212664"/>
              <a:ext cx="0" cy="5046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Прямоугольник 12"/>
            <p:cNvSpPr/>
            <p:nvPr/>
          </p:nvSpPr>
          <p:spPr>
            <a:xfrm>
              <a:off x="1691106" y="3789118"/>
              <a:ext cx="2880356" cy="16555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S:=s+(a mod p)*</a:t>
              </a:r>
              <a:r>
                <a:rPr lang="en-US" dirty="0" err="1"/>
                <a:t>mn</a:t>
              </a:r>
              <a:r>
                <a:rPr lang="en-US" dirty="0"/>
                <a:t>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A:=a div 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/>
                <a:t>Mn</a:t>
              </a:r>
              <a:r>
                <a:rPr lang="en-US" dirty="0"/>
                <a:t>:=</a:t>
              </a:r>
              <a:r>
                <a:rPr lang="en-US" dirty="0" err="1"/>
                <a:t>mn</a:t>
              </a:r>
              <a:r>
                <a:rPr lang="en-US" dirty="0"/>
                <a:t>*10;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852531" y="1916156"/>
              <a:ext cx="1727905" cy="36105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/>
                <a:t>Mn</a:t>
              </a:r>
              <a:r>
                <a:rPr lang="en-US" dirty="0"/>
                <a:t>:=1</a:t>
              </a:r>
              <a:endParaRPr lang="ru-RU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4787450" y="2205410"/>
              <a:ext cx="0" cy="4308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13" idx="2"/>
            </p:cNvCxnSpPr>
            <p:nvPr/>
          </p:nvCxnSpPr>
          <p:spPr>
            <a:xfrm>
              <a:off x="3132055" y="5444627"/>
              <a:ext cx="0" cy="5046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1331640" y="5949280"/>
              <a:ext cx="18004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1331640" y="2708011"/>
              <a:ext cx="0" cy="3241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1331640" y="2708011"/>
              <a:ext cx="323982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5" name="TextBox 23"/>
            <p:cNvSpPr txBox="1">
              <a:spLocks noChangeArrowheads="1"/>
            </p:cNvSpPr>
            <p:nvPr/>
          </p:nvSpPr>
          <p:spPr bwMode="auto">
            <a:xfrm>
              <a:off x="3167844" y="2924944"/>
              <a:ext cx="6840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/>
                <a:t>да</a:t>
              </a:r>
            </a:p>
          </p:txBody>
        </p:sp>
        <p:cxnSp>
          <p:nvCxnSpPr>
            <p:cNvPr id="26" name="Прямая соединительная линия 25"/>
            <p:cNvCxnSpPr>
              <a:stCxn id="7" idx="3"/>
            </p:cNvCxnSpPr>
            <p:nvPr/>
          </p:nvCxnSpPr>
          <p:spPr>
            <a:xfrm>
              <a:off x="6012411" y="3212664"/>
              <a:ext cx="57545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6587865" y="3212664"/>
              <a:ext cx="0" cy="11159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араллелограмм 28"/>
            <p:cNvSpPr/>
            <p:nvPr/>
          </p:nvSpPr>
          <p:spPr>
            <a:xfrm>
              <a:off x="5651403" y="4365571"/>
              <a:ext cx="1872925" cy="430802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S</a:t>
              </a:r>
              <a:endParaRPr lang="ru-RU" dirty="0"/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6587865" y="4328645"/>
              <a:ext cx="0" cy="11159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Овал 30"/>
            <p:cNvSpPr/>
            <p:nvPr/>
          </p:nvSpPr>
          <p:spPr>
            <a:xfrm>
              <a:off x="5796423" y="5372827"/>
              <a:ext cx="1584426" cy="576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КОНЕЦ</a:t>
              </a:r>
              <a:endParaRPr lang="ru-RU" dirty="0"/>
            </a:p>
          </p:txBody>
        </p:sp>
        <p:sp>
          <p:nvSpPr>
            <p:cNvPr id="9241" name="TextBox 31"/>
            <p:cNvSpPr txBox="1">
              <a:spLocks noChangeArrowheads="1"/>
            </p:cNvSpPr>
            <p:nvPr/>
          </p:nvSpPr>
          <p:spPr bwMode="auto">
            <a:xfrm>
              <a:off x="6120172" y="2924944"/>
              <a:ext cx="6840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/>
                <a:t>нет</a:t>
              </a: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14475"/>
            <a:ext cx="3038475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Заголовок 4"/>
          <p:cNvSpPr txBox="1">
            <a:spLocks/>
          </p:cNvSpPr>
          <p:nvPr/>
        </p:nvSpPr>
        <p:spPr>
          <a:xfrm>
            <a:off x="457200" y="41275"/>
            <a:ext cx="8075613" cy="1371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/>
              <a:t>Алгоритм Перевода десятичного числа в </a:t>
            </a:r>
            <a:r>
              <a:rPr lang="en-US" sz="2800" dirty="0" smtClean="0"/>
              <a:t>p -</a:t>
            </a:r>
            <a:r>
              <a:rPr lang="ru-RU" sz="2800" dirty="0" smtClean="0"/>
              <a:t> систему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-246063"/>
            <a:ext cx="8686800" cy="137160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Реализация алгоритма. ПАСКАЛЬ </a:t>
            </a:r>
            <a:endParaRPr lang="ru-RU" sz="3200" dirty="0"/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2051050" y="1412875"/>
            <a:ext cx="5113338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2800"/>
              <a:t>program per10_p;</a:t>
            </a:r>
          </a:p>
          <a:p>
            <a:r>
              <a:rPr lang="en-US" altLang="ru-RU" sz="2800"/>
              <a:t>uses crt;</a:t>
            </a:r>
          </a:p>
          <a:p>
            <a:r>
              <a:rPr lang="en-US" altLang="ru-RU" sz="2800"/>
              <a:t>var a,s,mn,p:longint;</a:t>
            </a:r>
          </a:p>
          <a:p>
            <a:r>
              <a:rPr lang="en-US" altLang="ru-RU" sz="2800"/>
              <a:t>begin readln(a,p);</a:t>
            </a:r>
          </a:p>
          <a:p>
            <a:r>
              <a:rPr lang="en-US" altLang="ru-RU" sz="2800"/>
              <a:t>mn:=1;</a:t>
            </a:r>
          </a:p>
          <a:p>
            <a:r>
              <a:rPr lang="en-US" altLang="ru-RU" sz="2800"/>
              <a:t>while a&lt;&gt;0 do</a:t>
            </a:r>
          </a:p>
          <a:p>
            <a:r>
              <a:rPr lang="en-US" altLang="ru-RU" sz="2800"/>
              <a:t>begin s:=s+(a mod p)*mn;</a:t>
            </a:r>
          </a:p>
          <a:p>
            <a:r>
              <a:rPr lang="en-US" altLang="ru-RU" sz="2800"/>
              <a:t>mn:=mn*10;</a:t>
            </a:r>
          </a:p>
          <a:p>
            <a:r>
              <a:rPr lang="en-US" altLang="ru-RU" sz="2800"/>
              <a:t>a:=a div p;</a:t>
            </a:r>
          </a:p>
          <a:p>
            <a:r>
              <a:rPr lang="en-US" altLang="ru-RU" sz="2800"/>
              <a:t>end;</a:t>
            </a:r>
          </a:p>
          <a:p>
            <a:r>
              <a:rPr lang="en-US" altLang="ru-RU" sz="2800"/>
              <a:t>writeln(s);</a:t>
            </a:r>
          </a:p>
          <a:p>
            <a:r>
              <a:rPr lang="en-US" altLang="ru-RU" sz="2800"/>
              <a:t>end.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67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8729662" cy="465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9750" y="900113"/>
            <a:ext cx="63357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/>
              <a:t>ИСХОДНЫЕ ДАННЫЕ:	</a:t>
            </a:r>
            <a:r>
              <a:rPr lang="en-US" altLang="ru-RU"/>
              <a:t>A=11001, p=2, mn:=1;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7475" y="1341438"/>
            <a:ext cx="8208963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/>
              <a:t>1.</a:t>
            </a:r>
            <a:r>
              <a:rPr lang="en-US" altLang="ru-RU"/>
              <a:t>S:=s+(a mod 10)*mn=0+(11001 mod 10)*1=0+1*1=1, </a:t>
            </a:r>
          </a:p>
          <a:p>
            <a:r>
              <a:rPr lang="en-US" altLang="ru-RU"/>
              <a:t>mn:=mn*p=1*2=2, a: =a div 10=11001 div 10=1100</a:t>
            </a:r>
            <a:endParaRPr lang="ru-RU" altLang="ru-RU"/>
          </a:p>
          <a:p>
            <a:endParaRPr lang="ru-RU" alt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388" y="2217738"/>
            <a:ext cx="82089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/>
              <a:t>2. </a:t>
            </a:r>
            <a:r>
              <a:rPr lang="en-US" altLang="ru-RU"/>
              <a:t>S:=s+(a mod 10)*mn=</a:t>
            </a:r>
            <a:r>
              <a:rPr lang="ru-RU" altLang="ru-RU"/>
              <a:t>1</a:t>
            </a:r>
            <a:r>
              <a:rPr lang="en-US" altLang="ru-RU"/>
              <a:t>+(1100 mod 10)*</a:t>
            </a:r>
            <a:r>
              <a:rPr lang="ru-RU" altLang="ru-RU"/>
              <a:t>2</a:t>
            </a:r>
            <a:r>
              <a:rPr lang="en-US" altLang="ru-RU"/>
              <a:t>=</a:t>
            </a:r>
            <a:r>
              <a:rPr lang="ru-RU" altLang="ru-RU"/>
              <a:t>1</a:t>
            </a:r>
            <a:r>
              <a:rPr lang="en-US" altLang="ru-RU"/>
              <a:t>+</a:t>
            </a:r>
            <a:r>
              <a:rPr lang="ru-RU" altLang="ru-RU"/>
              <a:t>0</a:t>
            </a:r>
            <a:r>
              <a:rPr lang="en-US" altLang="ru-RU"/>
              <a:t>*</a:t>
            </a:r>
            <a:r>
              <a:rPr lang="ru-RU" altLang="ru-RU"/>
              <a:t>2</a:t>
            </a:r>
            <a:r>
              <a:rPr lang="en-US" altLang="ru-RU"/>
              <a:t>=1, </a:t>
            </a:r>
          </a:p>
          <a:p>
            <a:r>
              <a:rPr lang="en-US" altLang="ru-RU"/>
              <a:t>mn:=mn*p=</a:t>
            </a:r>
            <a:r>
              <a:rPr lang="ru-RU" altLang="ru-RU"/>
              <a:t>2</a:t>
            </a:r>
            <a:r>
              <a:rPr lang="en-US" altLang="ru-RU"/>
              <a:t>*2=</a:t>
            </a:r>
            <a:r>
              <a:rPr lang="ru-RU" altLang="ru-RU"/>
              <a:t>4</a:t>
            </a:r>
            <a:r>
              <a:rPr lang="en-US" altLang="ru-RU"/>
              <a:t>, a: =a div 10=1100 div 10=110</a:t>
            </a:r>
            <a:endParaRPr lang="ru-RU" altLang="ru-RU"/>
          </a:p>
          <a:p>
            <a:endParaRPr lang="ru-RU" alt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9388" y="3081338"/>
            <a:ext cx="82089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/>
              <a:t>3. </a:t>
            </a:r>
            <a:r>
              <a:rPr lang="en-US" altLang="ru-RU"/>
              <a:t>S:=s+(a mod 10)*mn=</a:t>
            </a:r>
            <a:r>
              <a:rPr lang="ru-RU" altLang="ru-RU"/>
              <a:t>1</a:t>
            </a:r>
            <a:r>
              <a:rPr lang="en-US" altLang="ru-RU"/>
              <a:t>+(110 mod 10)*</a:t>
            </a:r>
            <a:r>
              <a:rPr lang="ru-RU" altLang="ru-RU"/>
              <a:t>4</a:t>
            </a:r>
            <a:r>
              <a:rPr lang="en-US" altLang="ru-RU"/>
              <a:t>=</a:t>
            </a:r>
            <a:r>
              <a:rPr lang="ru-RU" altLang="ru-RU"/>
              <a:t>1</a:t>
            </a:r>
            <a:r>
              <a:rPr lang="en-US" altLang="ru-RU"/>
              <a:t>+</a:t>
            </a:r>
            <a:r>
              <a:rPr lang="ru-RU" altLang="ru-RU"/>
              <a:t>0</a:t>
            </a:r>
            <a:r>
              <a:rPr lang="en-US" altLang="ru-RU"/>
              <a:t>*</a:t>
            </a:r>
            <a:r>
              <a:rPr lang="ru-RU" altLang="ru-RU"/>
              <a:t>4</a:t>
            </a:r>
            <a:r>
              <a:rPr lang="en-US" altLang="ru-RU"/>
              <a:t>=1, </a:t>
            </a:r>
          </a:p>
          <a:p>
            <a:r>
              <a:rPr lang="en-US" altLang="ru-RU"/>
              <a:t>mn:=mn*p=</a:t>
            </a:r>
            <a:r>
              <a:rPr lang="ru-RU" altLang="ru-RU"/>
              <a:t>4</a:t>
            </a:r>
            <a:r>
              <a:rPr lang="en-US" altLang="ru-RU"/>
              <a:t>*2=</a:t>
            </a:r>
            <a:r>
              <a:rPr lang="ru-RU" altLang="ru-RU"/>
              <a:t>8</a:t>
            </a:r>
            <a:r>
              <a:rPr lang="en-US" altLang="ru-RU"/>
              <a:t>, a: =a div 10=110 div 10=11</a:t>
            </a:r>
            <a:endParaRPr lang="ru-RU" altLang="ru-RU"/>
          </a:p>
          <a:p>
            <a:endParaRPr lang="ru-RU" alt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9388" y="3933825"/>
            <a:ext cx="82089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/>
              <a:t>4. </a:t>
            </a:r>
            <a:r>
              <a:rPr lang="en-US" altLang="ru-RU"/>
              <a:t>S:=s+(a mod 10)*mn=</a:t>
            </a:r>
            <a:r>
              <a:rPr lang="ru-RU" altLang="ru-RU"/>
              <a:t>1</a:t>
            </a:r>
            <a:r>
              <a:rPr lang="en-US" altLang="ru-RU"/>
              <a:t>+(11 mod 10)*</a:t>
            </a:r>
            <a:r>
              <a:rPr lang="ru-RU" altLang="ru-RU"/>
              <a:t>8</a:t>
            </a:r>
            <a:r>
              <a:rPr lang="en-US" altLang="ru-RU"/>
              <a:t>=</a:t>
            </a:r>
            <a:r>
              <a:rPr lang="ru-RU" altLang="ru-RU"/>
              <a:t>1</a:t>
            </a:r>
            <a:r>
              <a:rPr lang="en-US" altLang="ru-RU"/>
              <a:t>+</a:t>
            </a:r>
            <a:r>
              <a:rPr lang="ru-RU" altLang="ru-RU"/>
              <a:t>1</a:t>
            </a:r>
            <a:r>
              <a:rPr lang="en-US" altLang="ru-RU"/>
              <a:t>*</a:t>
            </a:r>
            <a:r>
              <a:rPr lang="ru-RU" altLang="ru-RU"/>
              <a:t>8</a:t>
            </a:r>
            <a:r>
              <a:rPr lang="en-US" altLang="ru-RU"/>
              <a:t>=</a:t>
            </a:r>
            <a:r>
              <a:rPr lang="ru-RU" altLang="ru-RU"/>
              <a:t>9</a:t>
            </a:r>
            <a:r>
              <a:rPr lang="en-US" altLang="ru-RU"/>
              <a:t>, </a:t>
            </a:r>
          </a:p>
          <a:p>
            <a:r>
              <a:rPr lang="en-US" altLang="ru-RU"/>
              <a:t>mn:=mn*p=</a:t>
            </a:r>
            <a:r>
              <a:rPr lang="ru-RU" altLang="ru-RU"/>
              <a:t>8</a:t>
            </a:r>
            <a:r>
              <a:rPr lang="en-US" altLang="ru-RU"/>
              <a:t>*2=</a:t>
            </a:r>
            <a:r>
              <a:rPr lang="ru-RU" altLang="ru-RU"/>
              <a:t>16</a:t>
            </a:r>
            <a:r>
              <a:rPr lang="en-US" altLang="ru-RU"/>
              <a:t>, a: =a div 10=11 div 10=1</a:t>
            </a:r>
            <a:endParaRPr lang="ru-RU" altLang="ru-RU"/>
          </a:p>
          <a:p>
            <a:endParaRPr lang="ru-RU" alt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79388" y="4881563"/>
            <a:ext cx="82089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/>
              <a:t>5. </a:t>
            </a:r>
            <a:r>
              <a:rPr lang="en-US" altLang="ru-RU"/>
              <a:t>S:=s+(a mod 10)*mn=</a:t>
            </a:r>
            <a:r>
              <a:rPr lang="ru-RU" altLang="ru-RU"/>
              <a:t>9</a:t>
            </a:r>
            <a:r>
              <a:rPr lang="en-US" altLang="ru-RU"/>
              <a:t>+(1 mod 10)*</a:t>
            </a:r>
            <a:r>
              <a:rPr lang="ru-RU" altLang="ru-RU"/>
              <a:t>16</a:t>
            </a:r>
            <a:r>
              <a:rPr lang="en-US" altLang="ru-RU"/>
              <a:t>=</a:t>
            </a:r>
            <a:r>
              <a:rPr lang="ru-RU" altLang="ru-RU"/>
              <a:t>9</a:t>
            </a:r>
            <a:r>
              <a:rPr lang="en-US" altLang="ru-RU"/>
              <a:t>+</a:t>
            </a:r>
            <a:r>
              <a:rPr lang="ru-RU" altLang="ru-RU"/>
              <a:t>1</a:t>
            </a:r>
            <a:r>
              <a:rPr lang="en-US" altLang="ru-RU"/>
              <a:t>*</a:t>
            </a:r>
            <a:r>
              <a:rPr lang="ru-RU" altLang="ru-RU"/>
              <a:t>16</a:t>
            </a:r>
            <a:r>
              <a:rPr lang="en-US" altLang="ru-RU"/>
              <a:t>=</a:t>
            </a:r>
            <a:r>
              <a:rPr lang="ru-RU" altLang="ru-RU"/>
              <a:t>25</a:t>
            </a:r>
            <a:r>
              <a:rPr lang="en-US" altLang="ru-RU"/>
              <a:t>, </a:t>
            </a:r>
          </a:p>
          <a:p>
            <a:r>
              <a:rPr lang="en-US" altLang="ru-RU"/>
              <a:t>mn:=mn*p=</a:t>
            </a:r>
            <a:r>
              <a:rPr lang="ru-RU" altLang="ru-RU"/>
              <a:t>16</a:t>
            </a:r>
            <a:r>
              <a:rPr lang="en-US" altLang="ru-RU"/>
              <a:t>*2=</a:t>
            </a:r>
            <a:r>
              <a:rPr lang="ru-RU" altLang="ru-RU"/>
              <a:t>32</a:t>
            </a:r>
            <a:r>
              <a:rPr lang="en-US" altLang="ru-RU"/>
              <a:t>, a: =a div 10=1 div 10=</a:t>
            </a:r>
            <a:r>
              <a:rPr lang="ru-RU" altLang="ru-RU"/>
              <a:t>0</a:t>
            </a:r>
          </a:p>
          <a:p>
            <a:endParaRPr lang="ru-RU" altLang="ru-RU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486150" y="5805488"/>
            <a:ext cx="19446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4000" b="1">
                <a:solidFill>
                  <a:srgbClr val="FF0000"/>
                </a:solidFill>
              </a:rPr>
              <a:t>S=25</a:t>
            </a:r>
            <a:endParaRPr lang="ru-RU" altLang="ru-RU" sz="4000" b="1">
              <a:solidFill>
                <a:srgbClr val="FF0000"/>
              </a:solidFill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95288" y="-26988"/>
            <a:ext cx="8220075" cy="90963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/>
              <a:t>ПОШАГОВОЕ ВЫПОЛНЕНИЕ АЛГОРИТМА</a:t>
            </a:r>
            <a:br>
              <a:rPr lang="ru-RU" sz="2400" dirty="0"/>
            </a:br>
            <a:r>
              <a:rPr lang="en-US" sz="2400" dirty="0"/>
              <a:t>11001(2)=1*1+0*2+0*4+1*8+1*16=1+8+16=25(10)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512</TotalTime>
  <Words>637</Words>
  <Application>Microsoft Office PowerPoint</Application>
  <PresentationFormat>Экран (4:3)</PresentationFormat>
  <Paragraphs>182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Главная</vt:lpstr>
      <vt:lpstr>Цикл «пока», системы счисления</vt:lpstr>
      <vt:lpstr>Сумма цифр целого числа</vt:lpstr>
      <vt:lpstr>Сумма цифр целого числа</vt:lpstr>
      <vt:lpstr>Алгоритм Перевода десятичного числа в двоичную систему</vt:lpstr>
      <vt:lpstr>Алгоритм Перевода десятичного числа в двоичную систему</vt:lpstr>
      <vt:lpstr>Презентация PowerPoint</vt:lpstr>
      <vt:lpstr>Реализация алгоритма. ПАСКАЛЬ </vt:lpstr>
      <vt:lpstr>Презентация PowerPoint</vt:lpstr>
      <vt:lpstr>ПОШАГОВОЕ ВЫПОЛНЕНИЕ АЛГОРИТМА 11001(2)=1*1+0*2+0*4+1*8+1*16=1+8+16=25(10)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ринат</cp:lastModifiedBy>
  <cp:revision>21</cp:revision>
  <dcterms:created xsi:type="dcterms:W3CDTF">2014-02-11T13:42:35Z</dcterms:created>
  <dcterms:modified xsi:type="dcterms:W3CDTF">2014-06-09T12:56:55Z</dcterms:modified>
</cp:coreProperties>
</file>