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C4C4-DAFC-4A60-ADBE-7D2B2DA2C713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1FDD-DE27-431E-9931-D464BB89C2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C4C4-DAFC-4A60-ADBE-7D2B2DA2C713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1FDD-DE27-431E-9931-D464BB89C2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C4C4-DAFC-4A60-ADBE-7D2B2DA2C713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1FDD-DE27-431E-9931-D464BB89C2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C4C4-DAFC-4A60-ADBE-7D2B2DA2C713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1FDD-DE27-431E-9931-D464BB89C24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C4C4-DAFC-4A60-ADBE-7D2B2DA2C713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1FDD-DE27-431E-9931-D464BB89C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C4C4-DAFC-4A60-ADBE-7D2B2DA2C713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1FDD-DE27-431E-9931-D464BB89C2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C4C4-DAFC-4A60-ADBE-7D2B2DA2C713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1FDD-DE27-431E-9931-D464BB89C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C4C4-DAFC-4A60-ADBE-7D2B2DA2C713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1FDD-DE27-431E-9931-D464BB89C24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6;&#1090;&#1082;&#1088;&#1099;&#1090;&#1099;&#1081;%20&#1091;&#1088;&#1086;&#1082;\16.sw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chemeClr val="bg2"/>
                  </a:solidFill>
                </a:ln>
                <a:latin typeface="Georgia" pitchFamily="18" charset="0"/>
              </a:rPr>
              <a:t> М. В. Ломоносов</a:t>
            </a: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7586" y="2276872"/>
            <a:ext cx="6400800" cy="1752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8600" b="1" dirty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« Химик без знания физики подобен человеку, который все должен искать щупом»</a:t>
            </a:r>
          </a:p>
          <a:p>
            <a:endParaRPr lang="ru-RU" b="1" dirty="0">
              <a:ln w="635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72" y="557972"/>
            <a:ext cx="9112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Всероссийский фестиваль передового педагогического опыта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«Современные методы и приемы обучения»</a:t>
            </a:r>
            <a:endParaRPr lang="ru-RU" sz="1400" b="1" dirty="0" smtClean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февраль - май 2014 года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998" y="5877272"/>
            <a:ext cx="8992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sz="1400" b="1" dirty="0" smtClean="0"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февраль - май 2014 года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4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Диссоциация </a:t>
            </a:r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оснований</a:t>
            </a:r>
          </a:p>
          <a:p>
            <a:endParaRPr lang="ru-RU" b="1" dirty="0">
              <a:effectLst/>
            </a:endParaRPr>
          </a:p>
          <a:p>
            <a:endParaRPr lang="ru-RU" b="1" dirty="0" smtClean="0">
              <a:effectLst/>
            </a:endParaRPr>
          </a:p>
          <a:p>
            <a:r>
              <a:rPr lang="ru-RU" b="1" dirty="0">
                <a:solidFill>
                  <a:srgbClr val="FFFFCC"/>
                </a:solidFill>
              </a:rPr>
              <a:t>Диссоциация солей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5606" y="2214050"/>
            <a:ext cx="5688682" cy="1030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3870582"/>
            <a:ext cx="4610548" cy="2582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2"/>
                  </a:solidFill>
                </a:ln>
              </a:rPr>
              <a:t>Электролитическая диссоциация</a:t>
            </a:r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185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effectLst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Диссоциация кислот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1913" y="2780258"/>
            <a:ext cx="6226175" cy="2520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2"/>
                  </a:solidFill>
                </a:ln>
              </a:rPr>
              <a:t>Электролитическая диссоциация</a:t>
            </a:r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72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называется </a:t>
            </a:r>
            <a:r>
              <a:rPr lang="ru-RU" dirty="0"/>
              <a:t>направленное движение положительных ионов к катоду (</a:t>
            </a:r>
            <a:r>
              <a:rPr lang="ru-RU" dirty="0">
                <a:solidFill>
                  <a:srgbClr val="FF0000"/>
                </a:solidFill>
              </a:rPr>
              <a:t>катионы</a:t>
            </a:r>
            <a:r>
              <a:rPr lang="ru-RU" dirty="0"/>
              <a:t>), а отрицательных – к аноду (</a:t>
            </a:r>
            <a:r>
              <a:rPr lang="ru-RU" dirty="0">
                <a:solidFill>
                  <a:schemeClr val="accent1"/>
                </a:solidFill>
              </a:rPr>
              <a:t>анионы</a:t>
            </a:r>
            <a:r>
              <a:rPr lang="ru-RU" dirty="0"/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2"/>
                  </a:solidFill>
                </a:ln>
              </a:rPr>
              <a:t>Электрическим током в жидкости</a:t>
            </a:r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627436" y="3787957"/>
            <a:ext cx="3525189" cy="2736667"/>
            <a:chOff x="1519" y="2251"/>
            <a:chExt cx="2358" cy="1859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519" y="2251"/>
              <a:ext cx="2358" cy="1859"/>
              <a:chOff x="1519" y="2251"/>
              <a:chExt cx="2358" cy="1859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1519" y="2251"/>
                <a:ext cx="2357" cy="1858"/>
                <a:chOff x="1519" y="2251"/>
                <a:chExt cx="2357" cy="1858"/>
              </a:xfrm>
            </p:grpSpPr>
            <p:sp>
              <p:nvSpPr>
                <p:cNvPr id="9" name="Line 5"/>
                <p:cNvSpPr>
                  <a:spLocks noChangeShapeType="1"/>
                </p:cNvSpPr>
                <p:nvPr/>
              </p:nvSpPr>
              <p:spPr bwMode="auto">
                <a:xfrm>
                  <a:off x="1519" y="2251"/>
                  <a:ext cx="1" cy="1859"/>
                </a:xfrm>
                <a:prstGeom prst="line">
                  <a:avLst/>
                </a:prstGeom>
                <a:noFill/>
                <a:ln w="381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0" name="Line 6"/>
                <p:cNvSpPr>
                  <a:spLocks noChangeShapeType="1"/>
                </p:cNvSpPr>
                <p:nvPr/>
              </p:nvSpPr>
              <p:spPr bwMode="auto">
                <a:xfrm>
                  <a:off x="1519" y="4110"/>
                  <a:ext cx="2358" cy="1"/>
                </a:xfrm>
                <a:prstGeom prst="line">
                  <a:avLst/>
                </a:prstGeom>
                <a:noFill/>
                <a:ln w="381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3878" y="2249"/>
                <a:ext cx="1" cy="1862"/>
              </a:xfrm>
              <a:prstGeom prst="line">
                <a:avLst/>
              </a:prstGeom>
              <a:noFill/>
              <a:ln w="3816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519" y="2642"/>
              <a:ext cx="2359" cy="1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051174" y="3011487"/>
            <a:ext cx="4609058" cy="2938348"/>
            <a:chOff x="1156" y="1752"/>
            <a:chExt cx="3083" cy="1996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156" y="1752"/>
              <a:ext cx="3083" cy="1950"/>
              <a:chOff x="1156" y="1752"/>
              <a:chExt cx="3083" cy="1950"/>
            </a:xfrm>
          </p:grpSpPr>
          <p:grpSp>
            <p:nvGrpSpPr>
              <p:cNvPr id="43" name="Group 11"/>
              <p:cNvGrpSpPr>
                <a:grpSpLocks/>
              </p:cNvGrpSpPr>
              <p:nvPr/>
            </p:nvGrpSpPr>
            <p:grpSpPr bwMode="auto">
              <a:xfrm>
                <a:off x="1156" y="1943"/>
                <a:ext cx="3083" cy="1759"/>
                <a:chOff x="1156" y="1943"/>
                <a:chExt cx="3083" cy="1759"/>
              </a:xfrm>
            </p:grpSpPr>
            <p:grpSp>
              <p:nvGrpSpPr>
                <p:cNvPr id="46" name="Group 12"/>
                <p:cNvGrpSpPr>
                  <a:grpSpLocks/>
                </p:cNvGrpSpPr>
                <p:nvPr/>
              </p:nvGrpSpPr>
              <p:grpSpPr bwMode="auto">
                <a:xfrm>
                  <a:off x="1156" y="1943"/>
                  <a:ext cx="3083" cy="1758"/>
                  <a:chOff x="1156" y="1943"/>
                  <a:chExt cx="3083" cy="1758"/>
                </a:xfrm>
              </p:grpSpPr>
              <p:grpSp>
                <p:nvGrpSpPr>
                  <p:cNvPr id="48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107" y="1943"/>
                    <a:ext cx="500" cy="1758"/>
                    <a:chOff x="3107" y="1943"/>
                    <a:chExt cx="500" cy="1758"/>
                  </a:xfrm>
                </p:grpSpPr>
                <p:grpSp>
                  <p:nvGrpSpPr>
                    <p:cNvPr id="59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07" y="2037"/>
                      <a:ext cx="500" cy="1664"/>
                      <a:chOff x="3107" y="2037"/>
                      <a:chExt cx="500" cy="1664"/>
                    </a:xfrm>
                  </p:grpSpPr>
                  <p:grpSp>
                    <p:nvGrpSpPr>
                      <p:cNvPr id="61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7" y="2133"/>
                        <a:ext cx="500" cy="1568"/>
                        <a:chOff x="3107" y="2133"/>
                        <a:chExt cx="500" cy="1568"/>
                      </a:xfrm>
                    </p:grpSpPr>
                    <p:sp>
                      <p:nvSpPr>
                        <p:cNvPr id="6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3" y="2180"/>
                          <a:ext cx="251" cy="1522"/>
                        </a:xfrm>
                        <a:prstGeom prst="rect">
                          <a:avLst/>
                        </a:prstGeom>
                        <a:noFill/>
                        <a:ln w="2844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6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07" y="2133"/>
                          <a:ext cx="501" cy="48"/>
                        </a:xfrm>
                        <a:prstGeom prst="rect">
                          <a:avLst/>
                        </a:prstGeom>
                        <a:noFill/>
                        <a:ln w="2844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62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3" y="2037"/>
                        <a:ext cx="251" cy="95"/>
                      </a:xfrm>
                      <a:prstGeom prst="rect">
                        <a:avLst/>
                      </a:prstGeom>
                      <a:noFill/>
                      <a:ln w="2844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60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95" y="1943"/>
                      <a:ext cx="126" cy="190"/>
                    </a:xfrm>
                    <a:prstGeom prst="rect">
                      <a:avLst/>
                    </a:prstGeom>
                    <a:noFill/>
                    <a:ln w="2844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4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156" y="1943"/>
                    <a:ext cx="1130" cy="1758"/>
                    <a:chOff x="1156" y="1943"/>
                    <a:chExt cx="1130" cy="1758"/>
                  </a:xfrm>
                </p:grpSpPr>
                <p:grpSp>
                  <p:nvGrpSpPr>
                    <p:cNvPr id="51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86" y="1943"/>
                      <a:ext cx="501" cy="1758"/>
                      <a:chOff x="1786" y="1943"/>
                      <a:chExt cx="501" cy="1758"/>
                    </a:xfrm>
                  </p:grpSpPr>
                  <p:grpSp>
                    <p:nvGrpSpPr>
                      <p:cNvPr id="53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86" y="2037"/>
                        <a:ext cx="501" cy="1663"/>
                        <a:chOff x="1786" y="2037"/>
                        <a:chExt cx="501" cy="1663"/>
                      </a:xfrm>
                    </p:grpSpPr>
                    <p:grpSp>
                      <p:nvGrpSpPr>
                        <p:cNvPr id="55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86" y="2133"/>
                          <a:ext cx="501" cy="1568"/>
                          <a:chOff x="1786" y="2133"/>
                          <a:chExt cx="501" cy="1568"/>
                        </a:xfrm>
                      </p:grpSpPr>
                      <p:sp>
                        <p:nvSpPr>
                          <p:cNvPr id="57" name="Rectangle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12" y="2180"/>
                            <a:ext cx="251" cy="1522"/>
                          </a:xfrm>
                          <a:prstGeom prst="rect">
                            <a:avLst/>
                          </a:prstGeom>
                          <a:noFill/>
                          <a:ln w="2844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58" name="Rectangle 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86" y="2133"/>
                            <a:ext cx="502" cy="48"/>
                          </a:xfrm>
                          <a:prstGeom prst="rect">
                            <a:avLst/>
                          </a:prstGeom>
                          <a:noFill/>
                          <a:ln w="2844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56" name="Rectangl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12" y="2037"/>
                          <a:ext cx="251" cy="95"/>
                        </a:xfrm>
                        <a:prstGeom prst="rect">
                          <a:avLst/>
                        </a:prstGeom>
                        <a:noFill/>
                        <a:ln w="2844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54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74" y="1943"/>
                        <a:ext cx="126" cy="190"/>
                      </a:xfrm>
                      <a:prstGeom prst="rect">
                        <a:avLst/>
                      </a:prstGeom>
                      <a:noFill/>
                      <a:ln w="2844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52" name="Freeform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6" y="2037"/>
                      <a:ext cx="630" cy="142"/>
                    </a:xfrm>
                    <a:custGeom>
                      <a:avLst/>
                      <a:gdLst>
                        <a:gd name="T0" fmla="*/ 1897 w 363"/>
                        <a:gd name="T1" fmla="*/ 103 h 136"/>
                        <a:gd name="T2" fmla="*/ 1180 w 363"/>
                        <a:gd name="T3" fmla="*/ 0 h 136"/>
                        <a:gd name="T4" fmla="*/ 712 w 363"/>
                        <a:gd name="T5" fmla="*/ 103 h 136"/>
                        <a:gd name="T6" fmla="*/ 0 w 363"/>
                        <a:gd name="T7" fmla="*/ 155 h 1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63" h="136">
                          <a:moveTo>
                            <a:pt x="363" y="91"/>
                          </a:moveTo>
                          <a:cubicBezTo>
                            <a:pt x="313" y="45"/>
                            <a:pt x="264" y="0"/>
                            <a:pt x="226" y="0"/>
                          </a:cubicBezTo>
                          <a:cubicBezTo>
                            <a:pt x="188" y="0"/>
                            <a:pt x="173" y="68"/>
                            <a:pt x="136" y="91"/>
                          </a:cubicBezTo>
                          <a:cubicBezTo>
                            <a:pt x="99" y="114"/>
                            <a:pt x="23" y="129"/>
                            <a:pt x="0" y="136"/>
                          </a:cubicBezTo>
                        </a:path>
                      </a:pathLst>
                    </a:custGeom>
                    <a:noFill/>
                    <a:ln w="2556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50" name="Freeform 29"/>
                  <p:cNvSpPr>
                    <a:spLocks noChangeArrowheads="1"/>
                  </p:cNvSpPr>
                  <p:nvPr/>
                </p:nvSpPr>
                <p:spPr bwMode="auto">
                  <a:xfrm>
                    <a:off x="3610" y="1990"/>
                    <a:ext cx="630" cy="143"/>
                  </a:xfrm>
                  <a:custGeom>
                    <a:avLst/>
                    <a:gdLst>
                      <a:gd name="T0" fmla="*/ 1897 w 363"/>
                      <a:gd name="T1" fmla="*/ 106 h 136"/>
                      <a:gd name="T2" fmla="*/ 1180 w 363"/>
                      <a:gd name="T3" fmla="*/ 0 h 136"/>
                      <a:gd name="T4" fmla="*/ 712 w 363"/>
                      <a:gd name="T5" fmla="*/ 106 h 136"/>
                      <a:gd name="T6" fmla="*/ 0 w 363"/>
                      <a:gd name="T7" fmla="*/ 158 h 1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3" h="136">
                        <a:moveTo>
                          <a:pt x="363" y="91"/>
                        </a:moveTo>
                        <a:cubicBezTo>
                          <a:pt x="313" y="45"/>
                          <a:pt x="264" y="0"/>
                          <a:pt x="226" y="0"/>
                        </a:cubicBezTo>
                        <a:cubicBezTo>
                          <a:pt x="188" y="0"/>
                          <a:pt x="173" y="68"/>
                          <a:pt x="136" y="91"/>
                        </a:cubicBezTo>
                        <a:cubicBezTo>
                          <a:pt x="99" y="114"/>
                          <a:pt x="23" y="129"/>
                          <a:pt x="0" y="136"/>
                        </a:cubicBezTo>
                      </a:path>
                    </a:pathLst>
                  </a:custGeom>
                  <a:noFill/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7" name="Rectangle 30"/>
                <p:cNvSpPr>
                  <a:spLocks noChangeArrowheads="1"/>
                </p:cNvSpPr>
                <p:nvPr/>
              </p:nvSpPr>
              <p:spPr bwMode="auto">
                <a:xfrm>
                  <a:off x="3233" y="2656"/>
                  <a:ext cx="251" cy="1047"/>
                </a:xfrm>
                <a:prstGeom prst="rect">
                  <a:avLst/>
                </a:prstGeom>
                <a:solidFill>
                  <a:srgbClr val="000000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2164" y="1752"/>
                <a:ext cx="440" cy="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</a:pPr>
                <a:r>
                  <a:rPr lang="ru-RU" sz="2400" dirty="0">
                    <a:solidFill>
                      <a:srgbClr val="00B0F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Verdana" pitchFamily="32" charset="0"/>
                  </a:rPr>
                  <a:t>—</a:t>
                </a:r>
              </a:p>
            </p:txBody>
          </p:sp>
          <p:sp>
            <p:nvSpPr>
              <p:cNvPr id="45" name="Text Box 32"/>
              <p:cNvSpPr txBox="1">
                <a:spLocks noChangeArrowheads="1"/>
              </p:cNvSpPr>
              <p:nvPr/>
            </p:nvSpPr>
            <p:spPr bwMode="auto">
              <a:xfrm>
                <a:off x="2792" y="1772"/>
                <a:ext cx="313" cy="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</a:pPr>
                <a:r>
                  <a:rPr lang="ru-RU" sz="2400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Verdana" pitchFamily="32" charset="0"/>
                  </a:rPr>
                  <a:t>+</a:t>
                </a:r>
              </a:p>
            </p:txBody>
          </p:sp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2744" y="2750"/>
              <a:ext cx="498" cy="271"/>
              <a:chOff x="2744" y="2750"/>
              <a:chExt cx="498" cy="271"/>
            </a:xfrm>
          </p:grpSpPr>
          <p:grpSp>
            <p:nvGrpSpPr>
              <p:cNvPr id="39" name="Group 34"/>
              <p:cNvGrpSpPr>
                <a:grpSpLocks/>
              </p:cNvGrpSpPr>
              <p:nvPr/>
            </p:nvGrpSpPr>
            <p:grpSpPr bwMode="auto">
              <a:xfrm>
                <a:off x="2789" y="2795"/>
                <a:ext cx="453" cy="226"/>
                <a:chOff x="2789" y="2795"/>
                <a:chExt cx="453" cy="226"/>
              </a:xfrm>
            </p:grpSpPr>
            <p:sp>
              <p:nvSpPr>
                <p:cNvPr id="41" name="Oval 35"/>
                <p:cNvSpPr>
                  <a:spLocks noChangeArrowheads="1"/>
                </p:cNvSpPr>
                <p:nvPr/>
              </p:nvSpPr>
              <p:spPr bwMode="auto">
                <a:xfrm>
                  <a:off x="2789" y="2795"/>
                  <a:ext cx="206" cy="227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42" name="Line 36"/>
                <p:cNvSpPr>
                  <a:spLocks noChangeShapeType="1"/>
                </p:cNvSpPr>
                <p:nvPr/>
              </p:nvSpPr>
              <p:spPr bwMode="auto">
                <a:xfrm>
                  <a:off x="2995" y="2886"/>
                  <a:ext cx="247" cy="1"/>
                </a:xfrm>
                <a:prstGeom prst="line">
                  <a:avLst/>
                </a:prstGeom>
                <a:noFill/>
                <a:ln w="28440">
                  <a:solidFill>
                    <a:srgbClr val="FFFFFF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2744" y="2750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spcBef>
                    <a:spcPts val="1125"/>
                  </a:spcBef>
                </a:pPr>
                <a:r>
                  <a:rPr lang="ru-RU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Verdana" pitchFamily="32" charset="0"/>
                  </a:rPr>
                  <a:t>—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699" y="3113"/>
              <a:ext cx="498" cy="271"/>
              <a:chOff x="2699" y="3113"/>
              <a:chExt cx="498" cy="271"/>
            </a:xfrm>
          </p:grpSpPr>
          <p:grpSp>
            <p:nvGrpSpPr>
              <p:cNvPr id="35" name="Group 39"/>
              <p:cNvGrpSpPr>
                <a:grpSpLocks/>
              </p:cNvGrpSpPr>
              <p:nvPr/>
            </p:nvGrpSpPr>
            <p:grpSpPr bwMode="auto">
              <a:xfrm>
                <a:off x="2744" y="3158"/>
                <a:ext cx="453" cy="226"/>
                <a:chOff x="2744" y="3158"/>
                <a:chExt cx="453" cy="226"/>
              </a:xfrm>
            </p:grpSpPr>
            <p:sp>
              <p:nvSpPr>
                <p:cNvPr id="37" name="Oval 40"/>
                <p:cNvSpPr>
                  <a:spLocks noChangeArrowheads="1"/>
                </p:cNvSpPr>
                <p:nvPr/>
              </p:nvSpPr>
              <p:spPr bwMode="auto">
                <a:xfrm>
                  <a:off x="2744" y="3158"/>
                  <a:ext cx="206" cy="227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8" name="Line 41"/>
                <p:cNvSpPr>
                  <a:spLocks noChangeShapeType="1"/>
                </p:cNvSpPr>
                <p:nvPr/>
              </p:nvSpPr>
              <p:spPr bwMode="auto">
                <a:xfrm>
                  <a:off x="2951" y="3249"/>
                  <a:ext cx="247" cy="1"/>
                </a:xfrm>
                <a:prstGeom prst="line">
                  <a:avLst/>
                </a:prstGeom>
                <a:noFill/>
                <a:ln w="28440">
                  <a:solidFill>
                    <a:srgbClr val="FFFFFF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sp>
            <p:nvSpPr>
              <p:cNvPr id="36" name="Text Box 42"/>
              <p:cNvSpPr txBox="1">
                <a:spLocks noChangeArrowheads="1"/>
              </p:cNvSpPr>
              <p:nvPr/>
            </p:nvSpPr>
            <p:spPr bwMode="auto">
              <a:xfrm>
                <a:off x="2699" y="3113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spcBef>
                    <a:spcPts val="1125"/>
                  </a:spcBef>
                </a:pPr>
                <a:r>
                  <a:rPr lang="ru-RU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Verdana" pitchFamily="32" charset="0"/>
                  </a:rPr>
                  <a:t>—</a:t>
                </a:r>
              </a:p>
            </p:txBody>
          </p:sp>
        </p:grpSp>
        <p:grpSp>
          <p:nvGrpSpPr>
            <p:cNvPr id="15" name="Group 43"/>
            <p:cNvGrpSpPr>
              <a:grpSpLocks/>
            </p:cNvGrpSpPr>
            <p:nvPr/>
          </p:nvGrpSpPr>
          <p:grpSpPr bwMode="auto">
            <a:xfrm>
              <a:off x="2699" y="3476"/>
              <a:ext cx="498" cy="271"/>
              <a:chOff x="2699" y="3476"/>
              <a:chExt cx="498" cy="271"/>
            </a:xfrm>
          </p:grpSpPr>
          <p:grpSp>
            <p:nvGrpSpPr>
              <p:cNvPr id="31" name="Group 44"/>
              <p:cNvGrpSpPr>
                <a:grpSpLocks/>
              </p:cNvGrpSpPr>
              <p:nvPr/>
            </p:nvGrpSpPr>
            <p:grpSpPr bwMode="auto">
              <a:xfrm>
                <a:off x="2744" y="3521"/>
                <a:ext cx="453" cy="226"/>
                <a:chOff x="2744" y="3521"/>
                <a:chExt cx="453" cy="226"/>
              </a:xfrm>
            </p:grpSpPr>
            <p:sp>
              <p:nvSpPr>
                <p:cNvPr id="33" name="Oval 45"/>
                <p:cNvSpPr>
                  <a:spLocks noChangeArrowheads="1"/>
                </p:cNvSpPr>
                <p:nvPr/>
              </p:nvSpPr>
              <p:spPr bwMode="auto">
                <a:xfrm>
                  <a:off x="2744" y="3521"/>
                  <a:ext cx="206" cy="227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4" name="Line 46"/>
                <p:cNvSpPr>
                  <a:spLocks noChangeShapeType="1"/>
                </p:cNvSpPr>
                <p:nvPr/>
              </p:nvSpPr>
              <p:spPr bwMode="auto">
                <a:xfrm>
                  <a:off x="2951" y="3612"/>
                  <a:ext cx="247" cy="1"/>
                </a:xfrm>
                <a:prstGeom prst="line">
                  <a:avLst/>
                </a:prstGeom>
                <a:noFill/>
                <a:ln w="28440">
                  <a:solidFill>
                    <a:srgbClr val="FFFFFF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sp>
            <p:nvSpPr>
              <p:cNvPr id="32" name="Text Box 47"/>
              <p:cNvSpPr txBox="1">
                <a:spLocks noChangeArrowheads="1"/>
              </p:cNvSpPr>
              <p:nvPr/>
            </p:nvSpPr>
            <p:spPr bwMode="auto">
              <a:xfrm>
                <a:off x="2699" y="3476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spcBef>
                    <a:spcPts val="1125"/>
                  </a:spcBef>
                </a:pPr>
                <a:r>
                  <a:rPr lang="ru-RU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Verdana" pitchFamily="32" charset="0"/>
                  </a:rPr>
                  <a:t>—</a:t>
                </a:r>
              </a:p>
            </p:txBody>
          </p:sp>
        </p:grp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2199" y="2841"/>
              <a:ext cx="762" cy="272"/>
              <a:chOff x="2199" y="2841"/>
              <a:chExt cx="762" cy="272"/>
            </a:xfrm>
          </p:grpSpPr>
          <p:grpSp>
            <p:nvGrpSpPr>
              <p:cNvPr id="27" name="Group 49"/>
              <p:cNvGrpSpPr>
                <a:grpSpLocks/>
              </p:cNvGrpSpPr>
              <p:nvPr/>
            </p:nvGrpSpPr>
            <p:grpSpPr bwMode="auto">
              <a:xfrm>
                <a:off x="2472" y="2841"/>
                <a:ext cx="489" cy="272"/>
                <a:chOff x="2472" y="2841"/>
                <a:chExt cx="489" cy="272"/>
              </a:xfrm>
            </p:grpSpPr>
            <p:sp>
              <p:nvSpPr>
                <p:cNvPr id="29" name="Oval 50"/>
                <p:cNvSpPr>
                  <a:spLocks noChangeArrowheads="1"/>
                </p:cNvSpPr>
                <p:nvPr/>
              </p:nvSpPr>
              <p:spPr bwMode="auto">
                <a:xfrm>
                  <a:off x="2507" y="2841"/>
                  <a:ext cx="209" cy="27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472" y="2841"/>
                  <a:ext cx="4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1pPr>
                  <a:lvl2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2pPr>
                  <a:lvl3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3pPr>
                  <a:lvl4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4pPr>
                  <a:lvl5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9pPr>
                </a:lstStyle>
                <a:p>
                  <a:pPr eaLnBrk="1" hangingPunct="1">
                    <a:spcBef>
                      <a:spcPts val="1125"/>
                    </a:spcBef>
                  </a:pPr>
                  <a:r>
                    <a:rPr lang="ru-RU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Verdana" pitchFamily="32" charset="0"/>
                    </a:rPr>
                    <a:t>+</a:t>
                  </a:r>
                </a:p>
              </p:txBody>
            </p:sp>
          </p:grpSp>
          <p:sp>
            <p:nvSpPr>
              <p:cNvPr id="28" name="Line 52"/>
              <p:cNvSpPr>
                <a:spLocks noChangeShapeType="1"/>
              </p:cNvSpPr>
              <p:nvPr/>
            </p:nvSpPr>
            <p:spPr bwMode="auto">
              <a:xfrm flipH="1">
                <a:off x="2199" y="2977"/>
                <a:ext cx="274" cy="1"/>
              </a:xfrm>
              <a:prstGeom prst="line">
                <a:avLst/>
              </a:prstGeom>
              <a:noFill/>
              <a:ln w="28440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2153" y="3476"/>
              <a:ext cx="762" cy="272"/>
              <a:chOff x="2153" y="3476"/>
              <a:chExt cx="762" cy="272"/>
            </a:xfrm>
          </p:grpSpPr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2426" y="3476"/>
                <a:ext cx="489" cy="272"/>
                <a:chOff x="2426" y="3476"/>
                <a:chExt cx="489" cy="272"/>
              </a:xfrm>
            </p:grpSpPr>
            <p:sp>
              <p:nvSpPr>
                <p:cNvPr id="25" name="Oval 55"/>
                <p:cNvSpPr>
                  <a:spLocks noChangeArrowheads="1"/>
                </p:cNvSpPr>
                <p:nvPr/>
              </p:nvSpPr>
              <p:spPr bwMode="auto">
                <a:xfrm>
                  <a:off x="2461" y="3476"/>
                  <a:ext cx="209" cy="27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426" y="3476"/>
                  <a:ext cx="4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1pPr>
                  <a:lvl2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2pPr>
                  <a:lvl3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3pPr>
                  <a:lvl4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4pPr>
                  <a:lvl5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9pPr>
                </a:lstStyle>
                <a:p>
                  <a:pPr eaLnBrk="1" hangingPunct="1">
                    <a:spcBef>
                      <a:spcPts val="1125"/>
                    </a:spcBef>
                  </a:pPr>
                  <a:r>
                    <a:rPr lang="ru-RU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Verdana" pitchFamily="32" charset="0"/>
                    </a:rPr>
                    <a:t>+</a:t>
                  </a:r>
                </a:p>
              </p:txBody>
            </p:sp>
          </p:grpSp>
          <p:sp>
            <p:nvSpPr>
              <p:cNvPr id="24" name="Line 57"/>
              <p:cNvSpPr>
                <a:spLocks noChangeShapeType="1"/>
              </p:cNvSpPr>
              <p:nvPr/>
            </p:nvSpPr>
            <p:spPr bwMode="auto">
              <a:xfrm flipH="1">
                <a:off x="2153" y="3612"/>
                <a:ext cx="274" cy="1"/>
              </a:xfrm>
              <a:prstGeom prst="line">
                <a:avLst/>
              </a:prstGeom>
              <a:noFill/>
              <a:ln w="28440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2199" y="3158"/>
              <a:ext cx="762" cy="272"/>
              <a:chOff x="2199" y="3158"/>
              <a:chExt cx="762" cy="272"/>
            </a:xfrm>
          </p:grpSpPr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2472" y="3158"/>
                <a:ext cx="489" cy="272"/>
                <a:chOff x="2472" y="3158"/>
                <a:chExt cx="489" cy="272"/>
              </a:xfrm>
            </p:grpSpPr>
            <p:sp>
              <p:nvSpPr>
                <p:cNvPr id="21" name="Oval 60"/>
                <p:cNvSpPr>
                  <a:spLocks noChangeArrowheads="1"/>
                </p:cNvSpPr>
                <p:nvPr/>
              </p:nvSpPr>
              <p:spPr bwMode="auto">
                <a:xfrm>
                  <a:off x="2507" y="3158"/>
                  <a:ext cx="209" cy="27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ru-RU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2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472" y="3158"/>
                  <a:ext cx="4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1pPr>
                  <a:lvl2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2pPr>
                  <a:lvl3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3pPr>
                  <a:lvl4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4pPr>
                  <a:lvl5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charset="0"/>
                      <a:ea typeface="Lucida Sans Unicode" charset="0"/>
                      <a:cs typeface="Lucida Sans Unicode" charset="0"/>
                    </a:defRPr>
                  </a:lvl9pPr>
                </a:lstStyle>
                <a:p>
                  <a:pPr eaLnBrk="1" hangingPunct="1">
                    <a:spcBef>
                      <a:spcPts val="1125"/>
                    </a:spcBef>
                  </a:pPr>
                  <a:r>
                    <a:rPr lang="ru-RU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Verdana" pitchFamily="32" charset="0"/>
                    </a:rPr>
                    <a:t>+</a:t>
                  </a:r>
                </a:p>
              </p:txBody>
            </p:sp>
          </p:grpSp>
          <p:sp>
            <p:nvSpPr>
              <p:cNvPr id="20" name="Line 62"/>
              <p:cNvSpPr>
                <a:spLocks noChangeShapeType="1"/>
              </p:cNvSpPr>
              <p:nvPr/>
            </p:nvSpPr>
            <p:spPr bwMode="auto">
              <a:xfrm flipH="1">
                <a:off x="2199" y="3294"/>
                <a:ext cx="274" cy="1"/>
              </a:xfrm>
              <a:prstGeom prst="line">
                <a:avLst/>
              </a:prstGeom>
              <a:noFill/>
              <a:ln w="28440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01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chemeClr val="bg2"/>
                  </a:solidFill>
                </a:ln>
                <a:effectLst/>
              </a:rPr>
              <a:t>Какие из ионов являются катионами, а какие анионами:</a:t>
            </a:r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0041" y="1628800"/>
            <a:ext cx="8532439" cy="603017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12787" y="2852936"/>
            <a:ext cx="3240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катионы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744687" y="2851348"/>
            <a:ext cx="2520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анионы</a:t>
            </a:r>
          </a:p>
        </p:txBody>
      </p:sp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4356100" y="2492896"/>
            <a:ext cx="0" cy="403244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47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chemeClr val="bg2"/>
                  </a:solidFill>
                </a:ln>
                <a:effectLst/>
              </a:rPr>
              <a:t>Какие из ионов будут двигаться к АНОДУ</a:t>
            </a:r>
            <a:r>
              <a:rPr lang="ru-RU" dirty="0" smtClean="0">
                <a:ln>
                  <a:solidFill>
                    <a:schemeClr val="bg2"/>
                  </a:solidFill>
                </a:ln>
                <a:effectLst/>
              </a:rPr>
              <a:t>:</a:t>
            </a:r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969262"/>
            <a:ext cx="7938914" cy="700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236" y="4077072"/>
            <a:ext cx="4342996" cy="7056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1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chemeClr val="bg2"/>
                  </a:solidFill>
                </a:ln>
                <a:effectLst/>
              </a:rPr>
              <a:t>Какие из ионов будут двигаться к КАТОДУ</a:t>
            </a:r>
            <a:r>
              <a:rPr lang="ru-RU" dirty="0" smtClean="0">
                <a:ln>
                  <a:solidFill>
                    <a:schemeClr val="bg2"/>
                  </a:solidFill>
                </a:ln>
                <a:effectLst/>
              </a:rPr>
              <a:t>:</a:t>
            </a:r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767" y="1880409"/>
            <a:ext cx="8401705" cy="756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943" y="3933056"/>
            <a:ext cx="5473352" cy="9372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9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.swf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1214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DFE6D0"/>
                </a:solidFill>
                <a:effectLst/>
                <a:latin typeface="Calibri" pitchFamily="34" charset="0"/>
              </a:rPr>
              <a:t>Строение металла</a:t>
            </a:r>
          </a:p>
          <a:p>
            <a:endParaRPr lang="ru-RU" b="1" dirty="0">
              <a:solidFill>
                <a:srgbClr val="DFE6D0"/>
              </a:solidFill>
              <a:effectLst/>
              <a:latin typeface="Calibri" pitchFamily="34" charset="0"/>
            </a:endParaRPr>
          </a:p>
          <a:p>
            <a:endParaRPr lang="ru-RU" b="1" dirty="0" smtClean="0">
              <a:solidFill>
                <a:srgbClr val="DFE6D0"/>
              </a:solidFill>
              <a:effectLst/>
              <a:latin typeface="Calibri" pitchFamily="34" charset="0"/>
            </a:endParaRPr>
          </a:p>
          <a:p>
            <a:endParaRPr lang="ru-RU" b="1" dirty="0">
              <a:solidFill>
                <a:srgbClr val="DFE6D0"/>
              </a:solidFill>
              <a:effectLst/>
              <a:latin typeface="Calibri" pitchFamily="34" charset="0"/>
            </a:endParaRPr>
          </a:p>
          <a:p>
            <a:endParaRPr lang="ru-RU" b="1" dirty="0" smtClean="0">
              <a:solidFill>
                <a:srgbClr val="DFE6D0"/>
              </a:solidFill>
              <a:effectLst/>
              <a:latin typeface="Calibri" pitchFamily="34" charset="0"/>
            </a:endParaRPr>
          </a:p>
          <a:p>
            <a:endParaRPr lang="ru-RU" b="1" dirty="0">
              <a:solidFill>
                <a:srgbClr val="DFE6D0"/>
              </a:solidFill>
              <a:effectLst/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DFE6D0"/>
                </a:solidFill>
                <a:effectLst/>
                <a:latin typeface="Calibri" pitchFamily="34" charset="0"/>
              </a:rPr>
              <a:t>Электрический </a:t>
            </a:r>
            <a:r>
              <a:rPr lang="ru-RU" b="1" dirty="0">
                <a:solidFill>
                  <a:srgbClr val="DFE6D0"/>
                </a:solidFill>
                <a:effectLst/>
                <a:latin typeface="Calibri" pitchFamily="34" charset="0"/>
              </a:rPr>
              <a:t>ток в металлах – это упорядоченное движение электронов под действием электрического поля</a:t>
            </a:r>
            <a:endParaRPr lang="ru-RU" dirty="0">
              <a:solidFill>
                <a:srgbClr val="DFE6D0"/>
              </a:solidFill>
              <a:effectLst/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chemeClr val="bg2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Электрический ток в металлах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3600"/>
            <a:ext cx="4876800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chemeClr val="bg2"/>
                  </a:solidFill>
                </a:ln>
              </a:rPr>
              <a:t>А где еще может быть ток?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4" y="1791493"/>
            <a:ext cx="3598862" cy="394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44" y="2067718"/>
            <a:ext cx="3910012" cy="338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1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>
                <a:ln>
                  <a:solidFill>
                    <a:schemeClr val="bg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А что будет, если мы опустим электроды в раствор хлорида натрия?</a:t>
            </a:r>
            <a:endParaRPr lang="ru-RU" sz="3800" dirty="0"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461" y="1988499"/>
            <a:ext cx="6889077" cy="374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988840"/>
            <a:ext cx="7772400" cy="13620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Тема урока: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Электрический </a:t>
            </a:r>
            <a:r>
              <a:rPr lang="ru-RU" sz="3600" b="1" dirty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ток в растворах.</a:t>
            </a:r>
          </a:p>
        </p:txBody>
      </p:sp>
    </p:spTree>
    <p:extLst>
      <p:ext uri="{BB962C8B-B14F-4D97-AF65-F5344CB8AC3E}">
        <p14:creationId xmlns:p14="http://schemas.microsoft.com/office/powerpoint/2010/main" val="30259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Изучение </a:t>
            </a:r>
            <a:r>
              <a:rPr lang="ru-RU" dirty="0"/>
              <a:t>электрических свойств жидкости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chemeClr val="bg2"/>
                  </a:solidFill>
                </a:ln>
              </a:rPr>
              <a:t>Работа в группах. Опыты.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71" y="3133312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7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Из </a:t>
            </a:r>
            <a:r>
              <a:rPr lang="ru-RU" dirty="0"/>
              <a:t>жидкостей электрический ток проводят только электролиты – растворы солей, кислот и щелочей.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bg2"/>
                  </a:solidFill>
                </a:ln>
              </a:rPr>
              <a:t>Жидкости проводящие ток</a:t>
            </a:r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338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Распад молекул электролитов на ионы называется </a:t>
            </a:r>
            <a:r>
              <a:rPr lang="ru-RU" sz="3200" b="1" u="sng" dirty="0"/>
              <a:t>электролитической диссоциацией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2"/>
                  </a:solidFill>
                </a:ln>
              </a:rPr>
              <a:t>Электролитическая диссоциация</a:t>
            </a:r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403350" y="3789363"/>
            <a:ext cx="1800225" cy="503237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03350" y="3213100"/>
            <a:ext cx="1798638" cy="1682750"/>
            <a:chOff x="884" y="2024"/>
            <a:chExt cx="1133" cy="106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884" y="2024"/>
              <a:ext cx="1133" cy="697"/>
              <a:chOff x="884" y="2024"/>
              <a:chExt cx="1133" cy="697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884" y="2024"/>
                <a:ext cx="113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/>
                <a:r>
                  <a:rPr lang="ru-RU" sz="2400">
                    <a:solidFill>
                      <a:srgbClr val="FFFFFF"/>
                    </a:solidFill>
                    <a:latin typeface="Verdana" pitchFamily="32" charset="0"/>
                  </a:rPr>
                  <a:t>молекула</a:t>
                </a: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975" y="2432"/>
                <a:ext cx="952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</a:pPr>
                <a:r>
                  <a:rPr lang="ru-RU" sz="2400" dirty="0">
                    <a:solidFill>
                      <a:srgbClr val="FFFFFF"/>
                    </a:solidFill>
                    <a:latin typeface="Verdana" pitchFamily="32" charset="0"/>
                  </a:rPr>
                  <a:t>+       —</a:t>
                </a:r>
              </a:p>
            </p:txBody>
          </p:sp>
        </p:grp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020" y="2795"/>
              <a:ext cx="817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sz="2400">
                  <a:solidFill>
                    <a:srgbClr val="FFFFFF"/>
                  </a:solidFill>
                  <a:latin typeface="Verdana" pitchFamily="32" charset="0"/>
                </a:rPr>
                <a:t>CuSO</a:t>
              </a:r>
              <a:r>
                <a:rPr lang="en-US" sz="1600">
                  <a:solidFill>
                    <a:srgbClr val="FFFFFF"/>
                  </a:solidFill>
                  <a:latin typeface="Verdana" pitchFamily="32" charset="0"/>
                </a:rPr>
                <a:t>4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965832" y="4969671"/>
            <a:ext cx="3455988" cy="1096963"/>
            <a:chOff x="612" y="3113"/>
            <a:chExt cx="2177" cy="691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612" y="3113"/>
              <a:ext cx="1588" cy="691"/>
              <a:chOff x="612" y="3113"/>
              <a:chExt cx="1588" cy="691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748" y="3158"/>
                <a:ext cx="272" cy="27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1883" y="3167"/>
                <a:ext cx="272" cy="27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748" y="3158"/>
                <a:ext cx="137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spcBef>
                    <a:spcPts val="1125"/>
                  </a:spcBef>
                </a:pPr>
                <a:r>
                  <a:rPr lang="en-US" dirty="0">
                    <a:solidFill>
                      <a:srgbClr val="FFFFFF"/>
                    </a:solidFill>
                    <a:latin typeface="Verdana" pitchFamily="32" charset="0"/>
                  </a:rPr>
                  <a:t>+</a:t>
                </a: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91" cy="9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2109" y="3158"/>
                <a:ext cx="91" cy="9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1156" y="3158"/>
                <a:ext cx="771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</a:pPr>
                <a:r>
                  <a:rPr lang="ru-RU" sz="2400">
                    <a:solidFill>
                      <a:srgbClr val="FFFFFF"/>
                    </a:solidFill>
                    <a:latin typeface="Verdana" pitchFamily="32" charset="0"/>
                  </a:rPr>
                  <a:t>ионы</a:t>
                </a:r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612" y="3476"/>
                <a:ext cx="862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spcBef>
                    <a:spcPts val="1750"/>
                  </a:spcBef>
                </a:pPr>
                <a:r>
                  <a:rPr lang="en-US" sz="2800">
                    <a:solidFill>
                      <a:srgbClr val="FFFFFF"/>
                    </a:solidFill>
                    <a:latin typeface="Verdana" pitchFamily="32" charset="0"/>
                  </a:rPr>
                  <a:t>Cu</a:t>
                </a:r>
                <a:r>
                  <a:rPr lang="en-US" sz="2800" baseline="30000">
                    <a:solidFill>
                      <a:srgbClr val="FFFFFF"/>
                    </a:solidFill>
                    <a:latin typeface="Verdana" pitchFamily="32" charset="0"/>
                  </a:rPr>
                  <a:t>2+</a:t>
                </a:r>
              </a:p>
            </p:txBody>
          </p:sp>
        </p:grp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746" y="3476"/>
              <a:ext cx="104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spcBef>
                  <a:spcPts val="1750"/>
                </a:spcBef>
              </a:pPr>
              <a:r>
                <a:rPr lang="en-US" sz="2800">
                  <a:solidFill>
                    <a:srgbClr val="FFFFFF"/>
                  </a:solidFill>
                  <a:latin typeface="Verdana" pitchFamily="32" charset="0"/>
                </a:rPr>
                <a:t>SO</a:t>
              </a:r>
              <a:r>
                <a:rPr lang="en-US">
                  <a:solidFill>
                    <a:srgbClr val="FFFFFF"/>
                  </a:solidFill>
                  <a:latin typeface="Verdana" pitchFamily="32" charset="0"/>
                </a:rPr>
                <a:t>4</a:t>
              </a:r>
              <a:r>
                <a:rPr lang="en-US" sz="2800" baseline="30000">
                  <a:solidFill>
                    <a:srgbClr val="FFFFFF"/>
                  </a:solidFill>
                  <a:latin typeface="Verdana" pitchFamily="32" charset="0"/>
                </a:rPr>
                <a:t>2-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82" y="3158"/>
              <a:ext cx="182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en-US" dirty="0">
                  <a:solidFill>
                    <a:srgbClr val="FFFFFF"/>
                  </a:solidFill>
                  <a:latin typeface="Verdana" pitchFamily="32" charset="0"/>
                </a:rPr>
                <a:t>—</a:t>
              </a:r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787900" y="3573463"/>
            <a:ext cx="3600450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</a:rPr>
              <a:t>В жидкости ионная проводимость</a:t>
            </a:r>
          </a:p>
        </p:txBody>
      </p:sp>
    </p:spTree>
    <p:extLst>
      <p:ext uri="{BB962C8B-B14F-4D97-AF65-F5344CB8AC3E}">
        <p14:creationId xmlns:p14="http://schemas.microsoft.com/office/powerpoint/2010/main" val="34520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3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3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3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41" dur="770" decel="100000" fill="hold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42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44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46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30"/>
                            </p:stCondLst>
                            <p:childTnLst>
                              <p:par>
                                <p:cTn id="48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процесс распада электролита на анионы и катионы  при растворении его в воде или расплавлении. </a:t>
            </a:r>
          </a:p>
          <a:p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2"/>
                  </a:solidFill>
                </a:ln>
              </a:rPr>
              <a:t>Электролитическая диссоциация</a:t>
            </a:r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173760"/>
            <a:ext cx="4608512" cy="996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965922"/>
            <a:ext cx="4608512" cy="1008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829522"/>
            <a:ext cx="4608512" cy="1047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1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81</TotalTime>
  <Words>235</Words>
  <Application>Microsoft Office PowerPoint</Application>
  <PresentationFormat>Экран (4:3)</PresentationFormat>
  <Paragraphs>62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Тема2</vt:lpstr>
      <vt:lpstr> М. В. Ломоносов </vt:lpstr>
      <vt:lpstr>Электрический ток в металлах</vt:lpstr>
      <vt:lpstr>А где еще может быть ток?</vt:lpstr>
      <vt:lpstr>А что будет, если мы опустим электроды в раствор хлорида натрия?</vt:lpstr>
      <vt:lpstr>Тема урока: </vt:lpstr>
      <vt:lpstr>Работа в группах. Опыты.</vt:lpstr>
      <vt:lpstr>Жидкости проводящие ток</vt:lpstr>
      <vt:lpstr>Электролитическая диссоциация</vt:lpstr>
      <vt:lpstr>Электролитическая диссоциация</vt:lpstr>
      <vt:lpstr>Электролитическая диссоциация</vt:lpstr>
      <vt:lpstr>Электролитическая диссоциация</vt:lpstr>
      <vt:lpstr>Электрическим током в жидкости</vt:lpstr>
      <vt:lpstr>Какие из ионов являются катионами, а какие анионами:</vt:lpstr>
      <vt:lpstr>Какие из ионов будут двигаться к АНОДУ:</vt:lpstr>
      <vt:lpstr>Какие из ионов будут двигаться к КАТОДУ: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В. Ломоносов</dc:title>
  <dc:creator>Юрий Додонов</dc:creator>
  <cp:lastModifiedBy>ринат</cp:lastModifiedBy>
  <cp:revision>9</cp:revision>
  <dcterms:created xsi:type="dcterms:W3CDTF">2013-03-04T10:47:08Z</dcterms:created>
  <dcterms:modified xsi:type="dcterms:W3CDTF">2014-05-15T10:13:53Z</dcterms:modified>
</cp:coreProperties>
</file>