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05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9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6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03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16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12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20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54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8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15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91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94F9C-AEAA-4B09-9AD0-B65298FB9AC9}" type="datetimeFigureOut">
              <a:rPr lang="ru-RU" smtClean="0"/>
              <a:pPr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9118F-A737-4BE2-A03C-FA63A20B3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52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3" y="1196752"/>
            <a:ext cx="8064896" cy="417646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Презентация </a:t>
            </a:r>
          </a:p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для урока английского языка</a:t>
            </a:r>
          </a:p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 7 классе на тему</a:t>
            </a:r>
          </a:p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Diseases of Our Blue Planet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16632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Второй Всероссийский фестиваль передового педагогического опыта</a:t>
            </a:r>
          </a:p>
          <a:p>
            <a:pPr lvl="0" algn="ctr"/>
            <a:r>
              <a:rPr lang="ru-RU" b="1" dirty="0">
                <a:solidFill>
                  <a:srgbClr val="FF0000"/>
                </a:solidFill>
                <a:cs typeface="Times New Roman" panose="02020603050405020304" pitchFamily="18" charset="0"/>
              </a:rPr>
              <a:t>«Современные методы и приемы обучения»</a:t>
            </a:r>
          </a:p>
          <a:p>
            <a:pPr algn="ctr"/>
            <a:r>
              <a:rPr lang="ru-RU" b="1" dirty="0"/>
              <a:t>февраль - май 2014 года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208844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b="1" dirty="0"/>
              <a:t>февраль - май 2014 года</a:t>
            </a:r>
          </a:p>
        </p:txBody>
      </p:sp>
    </p:spTree>
    <p:extLst>
      <p:ext uri="{BB962C8B-B14F-4D97-AF65-F5344CB8AC3E}">
        <p14:creationId xmlns:p14="http://schemas.microsoft.com/office/powerpoint/2010/main" val="122548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1916832"/>
            <a:ext cx="56703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00B050"/>
                </a:solidFill>
              </a:rPr>
              <a:t>Презентация выполнена</a:t>
            </a:r>
          </a:p>
          <a:p>
            <a:pPr algn="ctr"/>
            <a:r>
              <a:rPr lang="ru-RU" sz="2800" b="1" i="1" dirty="0">
                <a:solidFill>
                  <a:srgbClr val="00B050"/>
                </a:solidFill>
              </a:rPr>
              <a:t>учителями английского языка</a:t>
            </a:r>
          </a:p>
          <a:p>
            <a:pPr algn="ctr"/>
            <a:r>
              <a:rPr lang="ru-RU" sz="2800" b="1" i="1" dirty="0">
                <a:solidFill>
                  <a:srgbClr val="00B050"/>
                </a:solidFill>
              </a:rPr>
              <a:t>ГБОУ школы № 578</a:t>
            </a:r>
          </a:p>
          <a:p>
            <a:pPr algn="ctr"/>
            <a:r>
              <a:rPr lang="ru-RU" sz="2800" b="1" i="1" dirty="0">
                <a:solidFill>
                  <a:srgbClr val="00B050"/>
                </a:solidFill>
              </a:rPr>
              <a:t>г. Санкт-Петербурга</a:t>
            </a:r>
          </a:p>
          <a:p>
            <a:pPr algn="ctr"/>
            <a:r>
              <a:rPr lang="ru-RU" sz="2800" b="1" i="1" dirty="0">
                <a:solidFill>
                  <a:srgbClr val="00B050"/>
                </a:solidFill>
              </a:rPr>
              <a:t>Орловской Т.Е. и Шигаюповой Т.Г.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661248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 </a:t>
            </a:r>
            <a:r>
              <a:rPr lang="en-US" sz="2800" dirty="0"/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– C, 2 – B, 4 – C, 2 – C, 4 – E, 1 – E, 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– A, 3 – D, 1 – C, 2 – B, 4 – C, 2 – D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022132"/>
              </p:ext>
            </p:extLst>
          </p:nvPr>
        </p:nvGraphicFramePr>
        <p:xfrm>
          <a:off x="467544" y="260648"/>
          <a:ext cx="8154652" cy="5337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6074"/>
                <a:gridCol w="1463655"/>
                <a:gridCol w="1393957"/>
                <a:gridCol w="1581380"/>
                <a:gridCol w="1555023"/>
                <a:gridCol w="1254563"/>
              </a:tblGrid>
              <a:tr h="1049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r>
                        <a:rPr lang="ru-RU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0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lang="ru-RU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ru-RU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9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take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take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morning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9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rain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care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you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sun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218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it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life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teacher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will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boys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9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school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</a:t>
                      </a: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2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Earth</a:t>
                      </a:r>
                      <a:endParaRPr lang="ru-RU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998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6100" y="404664"/>
            <a:ext cx="81229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rgbClr val="00B050"/>
                </a:solidFill>
                <a:effectLst/>
              </a:rPr>
              <a:t>“Take care of the earth and </a:t>
            </a:r>
            <a:endParaRPr lang="ru-RU" sz="5400" b="1" cap="none" spc="0" dirty="0" smtClean="0">
              <a:ln/>
              <a:solidFill>
                <a:srgbClr val="00B050"/>
              </a:solidFill>
              <a:effectLst/>
            </a:endParaRPr>
          </a:p>
          <a:p>
            <a:pPr algn="ctr"/>
            <a:r>
              <a:rPr lang="en-US" sz="5400" b="1" cap="none" spc="0" dirty="0" smtClean="0">
                <a:ln/>
                <a:solidFill>
                  <a:srgbClr val="00B050"/>
                </a:solidFill>
                <a:effectLst/>
              </a:rPr>
              <a:t>it will take care of you”</a:t>
            </a:r>
            <a:endParaRPr lang="ru-RU" sz="5400" b="1" cap="none" spc="0" dirty="0">
              <a:ln/>
              <a:solidFill>
                <a:srgbClr val="00B050"/>
              </a:solidFill>
              <a:effectLst/>
            </a:endParaRPr>
          </a:p>
        </p:txBody>
      </p:sp>
      <p:pic>
        <p:nvPicPr>
          <p:cNvPr id="2" name="Picture 2" descr="http://us.123rf.com/400wm/400/400/rusak/rusak1001/rusak100100301/6320362-take-care-the-world-concept-on-a-summer-nature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132856"/>
            <a:ext cx="4313826" cy="4368294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softEdge rad="317500"/>
          </a:effectLst>
        </p:spPr>
      </p:pic>
      <p:sp>
        <p:nvSpPr>
          <p:cNvPr id="6" name="Rectangle 5"/>
          <p:cNvSpPr/>
          <p:nvPr/>
        </p:nvSpPr>
        <p:spPr>
          <a:xfrm>
            <a:off x="5436096" y="5589240"/>
            <a:ext cx="31253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Author Unknown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806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4869160"/>
            <a:ext cx="6984776" cy="1800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Diseases of Our Blue Planet</a:t>
            </a:r>
            <a:endParaRPr lang="en-U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atasu.com.tr/wp-content/uploads/2011/07/atasu-muhendislik-hava-temizleme-sistemleri-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88640"/>
            <a:ext cx="2988840" cy="2628119"/>
          </a:xfrm>
          <a:prstGeom prst="rect">
            <a:avLst/>
          </a:prstGeom>
          <a:noFill/>
        </p:spPr>
      </p:pic>
      <p:pic>
        <p:nvPicPr>
          <p:cNvPr id="1028" name="Picture 4" descr="http://www.pinega-zapovednik.ru/uploads/posts/2013-01/1357554920_water-pollu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0"/>
            <a:ext cx="3646343" cy="3080141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030" name="Picture 6" descr="http://www.technologijos.lt/archyvas/visu_straipsniu_nuotraukos/gamta-foto/zmogus_gamta/amazones_soja_foto/image0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420888"/>
            <a:ext cx="4212467" cy="2808312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032" name="Picture 8" descr="http://lol54.ru/uploads/posts/2008-01/1199946255_1199782206_neap_0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640"/>
            <a:ext cx="3963616" cy="2736304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034" name="Picture 10" descr="http://www.theepochtimes.com/n2/mambots/content/multithumb/thumbs/590.0.1.0.16777215.0.stories.large.2011.10.17.Panda_closeup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2636912"/>
            <a:ext cx="3178940" cy="2736304"/>
          </a:xfrm>
          <a:prstGeom prst="rect">
            <a:avLst/>
          </a:prstGeom>
          <a:noFill/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310246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6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6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6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6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260648"/>
            <a:ext cx="3788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Plan of the Lesson: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700808"/>
            <a:ext cx="4508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2. Express your expectations.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234888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3. Get some information from the Net.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996952"/>
            <a:ext cx="654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4. Do some </a:t>
            </a:r>
            <a:r>
              <a:rPr lang="en-US" sz="2800" b="1" dirty="0" err="1" smtClean="0">
                <a:solidFill>
                  <a:srgbClr val="002060"/>
                </a:solidFill>
              </a:rPr>
              <a:t>quizes</a:t>
            </a:r>
            <a:r>
              <a:rPr lang="en-US" sz="2800" b="1" dirty="0" smtClean="0">
                <a:solidFill>
                  <a:srgbClr val="002060"/>
                </a:solidFill>
              </a:rPr>
              <a:t> &amp; revise the vocabulary.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357301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5. Find the information on the Net.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414908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6. Generate  and share ideas in a group.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656" y="4725144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7. Apologize &amp; say what we can do.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537321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8. </a:t>
            </a:r>
            <a:r>
              <a:rPr lang="en-US" sz="2800" b="1" dirty="0" err="1" smtClean="0">
                <a:solidFill>
                  <a:srgbClr val="002060"/>
                </a:solidFill>
              </a:rPr>
              <a:t>Realise</a:t>
            </a:r>
            <a:r>
              <a:rPr lang="en-US" sz="2800" b="1" dirty="0" smtClean="0">
                <a:solidFill>
                  <a:srgbClr val="002060"/>
                </a:solidFill>
              </a:rPr>
              <a:t> what have you learnt.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1124744"/>
            <a:ext cx="3576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1</a:t>
            </a:r>
            <a:r>
              <a:rPr lang="en-US" sz="2800" b="1" dirty="0" smtClean="0">
                <a:solidFill>
                  <a:srgbClr val="002060"/>
                </a:solidFill>
              </a:rPr>
              <a:t>. Anticipate the topic.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5656" y="5949280"/>
            <a:ext cx="3025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9. Thank everyone.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9552" y="205197"/>
          <a:ext cx="8280920" cy="5875304"/>
        </p:xfrm>
        <a:graphic>
          <a:graphicData uri="http://schemas.openxmlformats.org/drawingml/2006/table">
            <a:tbl>
              <a:tblPr/>
              <a:tblGrid>
                <a:gridCol w="2232248"/>
                <a:gridCol w="6048672"/>
              </a:tblGrid>
              <a:tr h="1000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/>
                      </a:r>
                      <a:br>
                        <a:rPr lang="ru-RU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endParaRPr lang="en-US" sz="18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r>
                        <a:rPr lang="ru-RU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 Ecology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Environment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QUIZ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/>
                      </a:r>
                      <a:br>
                        <a:rPr lang="en-US" sz="1800" b="1" dirty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endParaRPr lang="ru-RU" sz="1800" b="1" dirty="0" smtClean="0">
                        <a:solidFill>
                          <a:srgbClr val="FF00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</a:t>
                      </a:r>
                      <a:r>
                        <a:rPr lang="en-US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 Air that we breathe consists of it.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 Environment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b) Animals of a region.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9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r>
                        <a:rPr lang="ru-RU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 Flora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c) Science about living creatures and plants in their surroundings.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4. Fauna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d) Plants of a region.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9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5. Habitat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е</a:t>
                      </a:r>
                      <a:r>
                        <a:rPr lang="en-US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 When land, sea or air become dirty or poisonous.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6. Pollution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f) Everything around us.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7. Oxygen</a:t>
                      </a:r>
                      <a:endParaRPr lang="ru-RU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g) Natural living place of animals or plants.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0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</a:t>
                      </a:r>
                      <a:r>
                        <a:rPr lang="ru-RU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 Acid rain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h) Rain containing acid.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824" y="260648"/>
            <a:ext cx="23583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QUIZ - key</a:t>
            </a:r>
            <a:endParaRPr lang="ru-RU" sz="2800" dirty="0"/>
          </a:p>
        </p:txBody>
      </p:sp>
      <p:sp>
        <p:nvSpPr>
          <p:cNvPr id="5" name="Rectangle 4"/>
          <p:cNvSpPr/>
          <p:nvPr/>
        </p:nvSpPr>
        <p:spPr>
          <a:xfrm>
            <a:off x="323528" y="1052736"/>
            <a:ext cx="1955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Ecology</a:t>
            </a:r>
            <a:endParaRPr lang="ru-RU" sz="2400" dirty="0"/>
          </a:p>
        </p:txBody>
      </p:sp>
      <p:sp>
        <p:nvSpPr>
          <p:cNvPr id="6" name="Rectangle 5"/>
          <p:cNvSpPr/>
          <p:nvPr/>
        </p:nvSpPr>
        <p:spPr>
          <a:xfrm>
            <a:off x="2771800" y="908720"/>
            <a:ext cx="6192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c) Science about living creatures and plants in their surroundings.</a:t>
            </a:r>
            <a:endParaRPr lang="ru-RU" sz="2400" dirty="0"/>
          </a:p>
        </p:txBody>
      </p:sp>
      <p:sp>
        <p:nvSpPr>
          <p:cNvPr id="7" name="Rectangle 6"/>
          <p:cNvSpPr/>
          <p:nvPr/>
        </p:nvSpPr>
        <p:spPr>
          <a:xfrm>
            <a:off x="251520" y="1844824"/>
            <a:ext cx="2736647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</a:t>
            </a:r>
            <a:r>
              <a:rPr lang="ru-RU" sz="23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Environment</a:t>
            </a:r>
            <a:endParaRPr lang="ru-RU" sz="23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71800" y="1872523"/>
            <a:ext cx="4402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f) Everything around us.</a:t>
            </a:r>
            <a:endParaRPr lang="ru-RU" sz="2400" dirty="0"/>
          </a:p>
        </p:txBody>
      </p:sp>
      <p:sp>
        <p:nvSpPr>
          <p:cNvPr id="9" name="Rectangle 8"/>
          <p:cNvSpPr/>
          <p:nvPr/>
        </p:nvSpPr>
        <p:spPr>
          <a:xfrm>
            <a:off x="251520" y="2420888"/>
            <a:ext cx="1495922" cy="47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Flora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71800" y="2348880"/>
            <a:ext cx="3834704" cy="47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d) Plants of a region.</a:t>
            </a:r>
            <a:endParaRPr lang="ru-RU" sz="2400" b="1" dirty="0" smtClean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0" y="2996952"/>
            <a:ext cx="1670650" cy="47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Fauna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71800" y="2924944"/>
            <a:ext cx="4139275" cy="47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b) Animals of a region.</a:t>
            </a:r>
            <a:endParaRPr lang="ru-RU" sz="2400" b="1" dirty="0" smtClean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520" y="3573016"/>
            <a:ext cx="1888659" cy="47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Habitat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35288" y="3501008"/>
            <a:ext cx="6408712" cy="89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g) Natural living place of animals </a:t>
            </a:r>
          </a:p>
          <a:p>
            <a:pPr>
              <a:lnSpc>
                <a:spcPct val="115000"/>
              </a:lnSpc>
              <a:defRPr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 plants.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1520" y="4365104"/>
            <a:ext cx="2165978" cy="47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Pollution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35288" y="4365104"/>
            <a:ext cx="6408712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When land, sea or air become dirty or poisonous.</a:t>
            </a:r>
            <a:endParaRPr lang="ru-RU" sz="2400" b="1" dirty="0" smtClean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520" y="5229200"/>
            <a:ext cx="1927131" cy="47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7. Oxygen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99792" y="5229200"/>
            <a:ext cx="666023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a) Air that we breathe consists of it.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1520" y="5805264"/>
            <a:ext cx="2149948" cy="47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Acid rain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99792" y="5805264"/>
            <a:ext cx="4299575" cy="47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h) Rain containing acid.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95536" y="188640"/>
            <a:ext cx="8352928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Decomposition Quiz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Bus ticket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- 2 months / 1 month / 3 months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Banana peel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up to 2 months / 4 months / 6 months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Wool sock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- 1 year / 3 years /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years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Piece of wood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- 6 years / 4 years / 3 years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Painted piece of wood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- 10 years / 13 years / 15 years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Aluminium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can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- 200 years / 100 years / 150 years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Plastic bottle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up to 300 years / 400 years / 500 years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Glass container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forever / 1000 years / 10 years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404664"/>
            <a:ext cx="5184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Decomposition Quiz</a:t>
            </a:r>
            <a:endParaRPr lang="en-US" sz="3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5736" y="5445224"/>
            <a:ext cx="39515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Glass container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95736" y="4797152"/>
            <a:ext cx="38490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Plastic bottle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4149080"/>
            <a:ext cx="4139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Aluminium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can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3501008"/>
            <a:ext cx="3616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Painted piece of wood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5736" y="2924944"/>
            <a:ext cx="24384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Piece of wood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95736" y="2348880"/>
            <a:ext cx="1903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Wool sock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95736" y="1772816"/>
            <a:ext cx="2304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Banana peel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95736" y="1196752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Bus ticket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39952" y="1196752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 month</a:t>
            </a:r>
            <a:endParaRPr lang="ru-RU" sz="2400" dirty="0"/>
          </a:p>
        </p:txBody>
      </p:sp>
      <p:sp>
        <p:nvSpPr>
          <p:cNvPr id="12" name="Rectangle 11"/>
          <p:cNvSpPr/>
          <p:nvPr/>
        </p:nvSpPr>
        <p:spPr>
          <a:xfrm>
            <a:off x="4427984" y="1772816"/>
            <a:ext cx="15520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 months</a:t>
            </a:r>
            <a:endParaRPr lang="ru-RU" sz="2400" dirty="0"/>
          </a:p>
        </p:txBody>
      </p:sp>
      <p:sp>
        <p:nvSpPr>
          <p:cNvPr id="13" name="Rectangle 12"/>
          <p:cNvSpPr/>
          <p:nvPr/>
        </p:nvSpPr>
        <p:spPr>
          <a:xfrm>
            <a:off x="4139952" y="2348880"/>
            <a:ext cx="1075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 year</a:t>
            </a:r>
            <a:endParaRPr lang="ru-RU" sz="2400" dirty="0"/>
          </a:p>
        </p:txBody>
      </p:sp>
      <p:sp>
        <p:nvSpPr>
          <p:cNvPr id="14" name="Rectangle 13"/>
          <p:cNvSpPr/>
          <p:nvPr/>
        </p:nvSpPr>
        <p:spPr>
          <a:xfrm>
            <a:off x="4644008" y="2924944"/>
            <a:ext cx="12474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 years</a:t>
            </a:r>
            <a:endParaRPr lang="ru-RU" sz="2400" dirty="0"/>
          </a:p>
        </p:txBody>
      </p:sp>
      <p:sp>
        <p:nvSpPr>
          <p:cNvPr id="15" name="Rectangle 14"/>
          <p:cNvSpPr/>
          <p:nvPr/>
        </p:nvSpPr>
        <p:spPr>
          <a:xfrm>
            <a:off x="5796136" y="3501008"/>
            <a:ext cx="1418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13 years</a:t>
            </a:r>
            <a:endParaRPr lang="ru-RU" sz="2400" dirty="0"/>
          </a:p>
        </p:txBody>
      </p:sp>
      <p:sp>
        <p:nvSpPr>
          <p:cNvPr id="16" name="Rectangle 15"/>
          <p:cNvSpPr/>
          <p:nvPr/>
        </p:nvSpPr>
        <p:spPr>
          <a:xfrm>
            <a:off x="4860032" y="4149080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100 years</a:t>
            </a:r>
            <a:endParaRPr lang="ru-RU" sz="2400" dirty="0"/>
          </a:p>
        </p:txBody>
      </p:sp>
      <p:sp>
        <p:nvSpPr>
          <p:cNvPr id="17" name="Rectangle 16"/>
          <p:cNvSpPr/>
          <p:nvPr/>
        </p:nvSpPr>
        <p:spPr>
          <a:xfrm>
            <a:off x="4572000" y="4797152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500 years</a:t>
            </a:r>
            <a:endParaRPr lang="ru-RU" sz="2400" dirty="0"/>
          </a:p>
        </p:txBody>
      </p:sp>
      <p:sp>
        <p:nvSpPr>
          <p:cNvPr id="18" name="Rectangle 17"/>
          <p:cNvSpPr/>
          <p:nvPr/>
        </p:nvSpPr>
        <p:spPr>
          <a:xfrm>
            <a:off x="5004048" y="5445224"/>
            <a:ext cx="1537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forever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!!!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503</Words>
  <Application>Microsoft Office PowerPoint</Application>
  <PresentationFormat>Экран (4:3)</PresentationFormat>
  <Paragraphs>162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Informatica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Татьяна</dc:creator>
  <cp:lastModifiedBy>ринат</cp:lastModifiedBy>
  <cp:revision>78</cp:revision>
  <dcterms:created xsi:type="dcterms:W3CDTF">2012-03-20T15:26:16Z</dcterms:created>
  <dcterms:modified xsi:type="dcterms:W3CDTF">2014-05-10T12:35:59Z</dcterms:modified>
</cp:coreProperties>
</file>