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5" r:id="rId3"/>
    <p:sldId id="296" r:id="rId4"/>
    <p:sldId id="309" r:id="rId5"/>
    <p:sldId id="297" r:id="rId6"/>
    <p:sldId id="298" r:id="rId7"/>
    <p:sldId id="308" r:id="rId8"/>
    <p:sldId id="287" r:id="rId9"/>
    <p:sldId id="299" r:id="rId10"/>
    <p:sldId id="258" r:id="rId11"/>
    <p:sldId id="307" r:id="rId12"/>
    <p:sldId id="259" r:id="rId13"/>
    <p:sldId id="290" r:id="rId14"/>
    <p:sldId id="260" r:id="rId15"/>
    <p:sldId id="262" r:id="rId16"/>
    <p:sldId id="283" r:id="rId17"/>
    <p:sldId id="310" r:id="rId18"/>
    <p:sldId id="304" r:id="rId19"/>
    <p:sldId id="305" r:id="rId20"/>
    <p:sldId id="300" r:id="rId21"/>
    <p:sldId id="301" r:id="rId22"/>
    <p:sldId id="306" r:id="rId23"/>
    <p:sldId id="302" r:id="rId24"/>
    <p:sldId id="303" r:id="rId25"/>
    <p:sldId id="28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714" autoAdjust="0"/>
  </p:normalViewPr>
  <p:slideViewPr>
    <p:cSldViewPr>
      <p:cViewPr>
        <p:scale>
          <a:sx n="50" d="100"/>
          <a:sy n="50" d="100"/>
        </p:scale>
        <p:origin x="-1950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ED9879B-7454-46F1-B252-CD8056F41D78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5B308DD-01FC-4A8B-9B9F-FEFB8FE7E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809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C08EFC-A04D-47F1-82FA-4A537CBD89FE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EF01C-3E68-4896-9D9A-CED515950EBE}" type="slidenum">
              <a:rPr lang="ru-RU" altLang="ru-RU" smtClean="0"/>
              <a:pPr eaLnBrk="1" hangingPunct="1"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F4BCD7-E2B8-4183-8F08-101645FBED56}" type="slidenum">
              <a:rPr lang="ru-RU" altLang="ru-RU" smtClean="0"/>
              <a:pPr eaLnBrk="1" hangingPunct="1"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321D1-8E7B-4EE9-85E2-5F455077E218}" type="slidenum">
              <a:rPr lang="ru-RU" altLang="ru-RU" smtClean="0"/>
              <a:pPr eaLnBrk="1" hangingPunct="1"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0C812F-C0BF-4138-96DF-D45CA8C1EFB9}" type="slidenum">
              <a:rPr lang="ru-RU" altLang="ru-RU" smtClean="0"/>
              <a:pPr eaLnBrk="1" hangingPunct="1"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52FB12-9A3C-4FAA-BD96-FAA065292FB5}" type="slidenum">
              <a:rPr lang="ru-RU" altLang="ru-RU" smtClean="0"/>
              <a:pPr eaLnBrk="1" hangingPunct="1"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3CC1AB-FEF2-4B85-8D20-DEBF32389648}" type="slidenum">
              <a:rPr lang="ru-RU" altLang="ru-RU" smtClean="0"/>
              <a:pPr eaLnBrk="1" hangingPunct="1"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D07D41-2B01-4370-9CC4-0AA6B42BAF3D}" type="slidenum">
              <a:rPr lang="ru-RU" altLang="ru-RU" smtClean="0"/>
              <a:pPr eaLnBrk="1" hangingPunct="1"/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475758-A41B-417E-84A8-066F01E93F37}" type="slidenum">
              <a:rPr lang="ru-RU" altLang="ru-RU" smtClean="0"/>
              <a:pPr eaLnBrk="1" hangingPunct="1"/>
              <a:t>25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6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14" name="Picture 7" descr="artplus_nature_naturalcity42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3167063"/>
            <a:ext cx="4425950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2" descr="artplus_nature_naturalcity42_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3352800"/>
            <a:ext cx="165417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0" descr="artplus_nature_naturalcity42_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895600"/>
            <a:ext cx="11128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3" descr="artplus_nature_naturalcity42_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4594225"/>
            <a:ext cx="491172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Text Box 126"/>
          <p:cNvSpPr txBox="1">
            <a:spLocks noChangeArrowheads="1"/>
          </p:cNvSpPr>
          <p:nvPr/>
        </p:nvSpPr>
        <p:spPr bwMode="auto">
          <a:xfrm>
            <a:off x="8007350" y="152400"/>
            <a:ext cx="984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LOGO</a:t>
            </a:r>
          </a:p>
        </p:txBody>
      </p:sp>
      <p:pic>
        <p:nvPicPr>
          <p:cNvPr id="119" name="Picture 9" descr="artplus_nature_naturalcity42_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097213"/>
            <a:ext cx="2971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8" descr="artplus_nature_naturalcity42_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93900"/>
            <a:ext cx="154622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1" descr="artplus_nature_naturalcity42_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2862263"/>
            <a:ext cx="623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128" descr="a1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95250"/>
            <a:ext cx="18034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129" descr="b_1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450" y="1968500"/>
            <a:ext cx="107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419600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0"/>
            <a:ext cx="6400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2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770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705600" y="6477000"/>
            <a:ext cx="2286000" cy="16827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7600" y="6477000"/>
            <a:ext cx="2133600" cy="16827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643CFD0-B7B3-4E76-8DCE-D2FA2B6DD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3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24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3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00" y="202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56EC8-3142-4FBF-A432-0539EE56A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1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53C11-2938-4D2A-8F20-A626F57E9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23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F57C8-76A0-454B-8509-00DF486E9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FCACF-FD5C-465A-99C8-9586A7A5C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9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88419-BC3E-403B-AA26-AB845BFC0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8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8C91F-D17B-4542-AC44-138FECFAB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2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E673F-8DE3-45A0-9C63-D42B256A8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7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1A219-5ADB-441A-80A2-AF1D047C4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7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6D78E-9A24-4D7C-9952-57982D32F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6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FF224-A26B-4D14-B445-C4C489EC4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E72A3-BA66-4D1C-B59C-30672A1BA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3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C6E9F7-8F60-404A-927B-23ED65A86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9" descr="artplus_nature_naturalcity42_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5935663"/>
            <a:ext cx="12350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artplus_nature_naturalcity42_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5916613"/>
            <a:ext cx="8286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artplus_nature_naturalcity42_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5608638"/>
            <a:ext cx="4302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2" descr="artplus_nature_naturalcity42_d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5849938"/>
            <a:ext cx="17303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artplus_nature_naturalcity42_i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5969000"/>
            <a:ext cx="4619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4" descr="artplus_nature_naturalcity42_c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943600"/>
            <a:ext cx="3095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pic>
        <p:nvPicPr>
          <p:cNvPr id="1044" name="Picture 20" descr="a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328613"/>
            <a:ext cx="9429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 descr="b_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371600"/>
            <a:ext cx="825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9045 -0.01597 -0.36945 -0.08727 -0.54306 -0.09537 C -0.71667 -0.10347 -0.93785 -0.05879 -1.04167 -0.0490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48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ru.wikipedia.org/w/index.php?title=%D0%A4%D0%B0%D0%B9%D0%BB:Peter_der-Grosse_1838.jpg&amp;filetimestamp=2008031911573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4029505"/>
            <a:ext cx="5486400" cy="1143000"/>
          </a:xfrm>
        </p:spPr>
        <p:txBody>
          <a:bodyPr/>
          <a:lstStyle/>
          <a:p>
            <a:pPr eaLnBrk="1" hangingPunct="1"/>
            <a:r>
              <a:rPr lang="ru-RU" altLang="ru-RU" sz="3200" dirty="0" smtClean="0"/>
              <a:t>Профессия</a:t>
            </a:r>
            <a:r>
              <a:rPr lang="en-US" altLang="ru-RU" sz="3200" dirty="0" smtClean="0"/>
              <a:t> </a:t>
            </a:r>
            <a:r>
              <a:rPr lang="ru-RU" altLang="ru-RU" sz="4800" dirty="0" smtClean="0"/>
              <a:t>ЖУРНАЛИСТ</a:t>
            </a:r>
            <a:endParaRPr lang="en-US" altLang="ru-RU" sz="4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1972" y="188640"/>
            <a:ext cx="91120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Второй Всероссийский фестиваль передового педагогического опыта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«Современные методы и приемы обучения»</a:t>
            </a:r>
            <a:endParaRPr lang="ru-RU" sz="1400" b="1" dirty="0" smtClean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февраль - май 2014 года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785" y="6112460"/>
            <a:ext cx="8992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Электронное периодическое издание НАУКОГРАД</a:t>
            </a:r>
            <a:endParaRPr lang="ru-RU" sz="1400" b="1" dirty="0" smtClean="0">
              <a:solidFill>
                <a:srgbClr val="0070C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февраль - май 2014 года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90432" y="517250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Мельник Оксана Михайловна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образования, руководитель Детской телестудии "Фокус"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Grp="1" noChangeArrowheads="1"/>
          </p:cNvSpPr>
          <p:nvPr>
            <p:ph type="title"/>
          </p:nvPr>
        </p:nvSpPr>
        <p:spPr>
          <a:xfrm>
            <a:off x="500063" y="357188"/>
            <a:ext cx="8229600" cy="868362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Журналисты делятся на:</a:t>
            </a:r>
            <a:endParaRPr lang="en-US" altLang="ru-RU" sz="4000" smtClean="0"/>
          </a:p>
        </p:txBody>
      </p:sp>
      <p:grpSp>
        <p:nvGrpSpPr>
          <p:cNvPr id="12291" name="Group 10"/>
          <p:cNvGrpSpPr>
            <a:grpSpLocks/>
          </p:cNvGrpSpPr>
          <p:nvPr/>
        </p:nvGrpSpPr>
        <p:grpSpPr bwMode="auto">
          <a:xfrm>
            <a:off x="304800" y="2205038"/>
            <a:ext cx="2673350" cy="2671762"/>
            <a:chOff x="140" y="1419"/>
            <a:chExt cx="1684" cy="1683"/>
          </a:xfrm>
        </p:grpSpPr>
        <p:sp>
          <p:nvSpPr>
            <p:cNvPr id="7179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0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18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319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320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321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322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2323" name="Picture 19" descr="mar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" y="1773"/>
              <a:ext cx="1011" cy="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Группа 41"/>
          <p:cNvGrpSpPr>
            <a:grpSpLocks/>
          </p:cNvGrpSpPr>
          <p:nvPr/>
        </p:nvGrpSpPr>
        <p:grpSpPr bwMode="auto">
          <a:xfrm>
            <a:off x="3352800" y="1828800"/>
            <a:ext cx="5105400" cy="488950"/>
            <a:chOff x="3352800" y="1828800"/>
            <a:chExt cx="5105400" cy="488950"/>
          </a:xfrm>
        </p:grpSpPr>
        <p:sp>
          <p:nvSpPr>
            <p:cNvPr id="11" name="AutoShape 20"/>
            <p:cNvSpPr>
              <a:spLocks noChangeArrowheads="1"/>
            </p:cNvSpPr>
            <p:nvPr/>
          </p:nvSpPr>
          <p:spPr bwMode="gray">
            <a:xfrm>
              <a:off x="3352800" y="1828800"/>
              <a:ext cx="5105400" cy="4889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14" name="Rectangle 21"/>
            <p:cNvSpPr>
              <a:spLocks noChangeArrowheads="1"/>
            </p:cNvSpPr>
            <p:nvPr/>
          </p:nvSpPr>
          <p:spPr bwMode="auto">
            <a:xfrm>
              <a:off x="3786182" y="1905000"/>
              <a:ext cx="43653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>
                  <a:solidFill>
                    <a:srgbClr val="000000"/>
                  </a:solidFill>
                </a:rPr>
                <a:t>сотрудников печатных изданий</a:t>
              </a:r>
              <a:endParaRPr lang="en-US" altLang="ru-RU">
                <a:solidFill>
                  <a:srgbClr val="000000"/>
                </a:solidFill>
              </a:endParaRPr>
            </a:p>
          </p:txBody>
        </p:sp>
      </p:grp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4214813" y="2643188"/>
            <a:ext cx="344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газеты, журналы, справочники</a:t>
            </a:r>
            <a:endParaRPr lang="en-US" altLang="ru-RU">
              <a:solidFill>
                <a:srgbClr val="000000"/>
              </a:solidFill>
            </a:endParaRPr>
          </a:p>
        </p:txBody>
      </p:sp>
      <p:grpSp>
        <p:nvGrpSpPr>
          <p:cNvPr id="5" name="Группа 42"/>
          <p:cNvGrpSpPr>
            <a:grpSpLocks/>
          </p:cNvGrpSpPr>
          <p:nvPr/>
        </p:nvGrpSpPr>
        <p:grpSpPr bwMode="auto">
          <a:xfrm>
            <a:off x="3349625" y="3321050"/>
            <a:ext cx="5105400" cy="488950"/>
            <a:chOff x="3349625" y="3321050"/>
            <a:chExt cx="5105400" cy="488950"/>
          </a:xfrm>
        </p:grpSpPr>
        <p:sp>
          <p:nvSpPr>
            <p:cNvPr id="7192" name="AutoShape 24"/>
            <p:cNvSpPr>
              <a:spLocks noChangeArrowheads="1"/>
            </p:cNvSpPr>
            <p:nvPr/>
          </p:nvSpPr>
          <p:spPr bwMode="gray">
            <a:xfrm>
              <a:off x="3349625" y="3321050"/>
              <a:ext cx="5105400" cy="4889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12" name="Rectangle 25"/>
            <p:cNvSpPr>
              <a:spLocks noChangeArrowheads="1"/>
            </p:cNvSpPr>
            <p:nvPr/>
          </p:nvSpPr>
          <p:spPr bwMode="auto">
            <a:xfrm>
              <a:off x="3786183" y="3397250"/>
              <a:ext cx="44870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>
                  <a:solidFill>
                    <a:srgbClr val="000000"/>
                  </a:solidFill>
                </a:rPr>
                <a:t>журналистов электронных СМИ</a:t>
              </a:r>
              <a:endParaRPr lang="en-US" alt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Группа 38"/>
          <p:cNvGrpSpPr>
            <a:grpSpLocks/>
          </p:cNvGrpSpPr>
          <p:nvPr/>
        </p:nvGrpSpPr>
        <p:grpSpPr bwMode="auto">
          <a:xfrm>
            <a:off x="2368550" y="1946275"/>
            <a:ext cx="1123950" cy="492125"/>
            <a:chOff x="2368550" y="1946275"/>
            <a:chExt cx="1123950" cy="492125"/>
          </a:xfrm>
        </p:grpSpPr>
        <p:sp>
          <p:nvSpPr>
            <p:cNvPr id="12308" name="Line 2"/>
            <p:cNvSpPr>
              <a:spLocks noChangeShapeType="1"/>
            </p:cNvSpPr>
            <p:nvPr/>
          </p:nvSpPr>
          <p:spPr bwMode="auto">
            <a:xfrm flipV="1">
              <a:off x="2368550" y="2057400"/>
              <a:ext cx="381000" cy="381000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9" name="Line 4"/>
            <p:cNvSpPr>
              <a:spLocks noChangeShapeType="1"/>
            </p:cNvSpPr>
            <p:nvPr/>
          </p:nvSpPr>
          <p:spPr bwMode="auto">
            <a:xfrm>
              <a:off x="2749550" y="2057400"/>
              <a:ext cx="609600" cy="0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4" name="Oval 26"/>
            <p:cNvSpPr>
              <a:spLocks noChangeArrowheads="1"/>
            </p:cNvSpPr>
            <p:nvPr/>
          </p:nvSpPr>
          <p:spPr bwMode="gray">
            <a:xfrm>
              <a:off x="3263900" y="1946275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E96E29"/>
                </a:gs>
                <a:gs pos="100000">
                  <a:srgbClr val="E96E29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7" name="Группа 39"/>
          <p:cNvGrpSpPr>
            <a:grpSpLocks/>
          </p:cNvGrpSpPr>
          <p:nvPr/>
        </p:nvGrpSpPr>
        <p:grpSpPr bwMode="auto">
          <a:xfrm>
            <a:off x="2749550" y="3467100"/>
            <a:ext cx="755650" cy="228600"/>
            <a:chOff x="2749550" y="3467100"/>
            <a:chExt cx="755650" cy="228600"/>
          </a:xfrm>
        </p:grpSpPr>
        <p:sp>
          <p:nvSpPr>
            <p:cNvPr id="12306" name="Line 7"/>
            <p:cNvSpPr>
              <a:spLocks noChangeShapeType="1"/>
            </p:cNvSpPr>
            <p:nvPr/>
          </p:nvSpPr>
          <p:spPr bwMode="auto">
            <a:xfrm>
              <a:off x="2749550" y="3581400"/>
              <a:ext cx="609600" cy="0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6" name="Oval 28"/>
            <p:cNvSpPr>
              <a:spLocks noChangeArrowheads="1"/>
            </p:cNvSpPr>
            <p:nvPr/>
          </p:nvSpPr>
          <p:spPr bwMode="gray">
            <a:xfrm>
              <a:off x="3276600" y="34671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" name="Группа 43"/>
          <p:cNvGrpSpPr>
            <a:grpSpLocks/>
          </p:cNvGrpSpPr>
          <p:nvPr/>
        </p:nvGrpSpPr>
        <p:grpSpPr bwMode="auto">
          <a:xfrm>
            <a:off x="3352800" y="4841875"/>
            <a:ext cx="5105400" cy="488950"/>
            <a:chOff x="3352800" y="4841875"/>
            <a:chExt cx="5105400" cy="488950"/>
          </a:xfrm>
        </p:grpSpPr>
        <p:sp>
          <p:nvSpPr>
            <p:cNvPr id="7200" name="AutoShape 32"/>
            <p:cNvSpPr>
              <a:spLocks noChangeArrowheads="1"/>
            </p:cNvSpPr>
            <p:nvPr/>
          </p:nvSpPr>
          <p:spPr bwMode="gray">
            <a:xfrm>
              <a:off x="3352800" y="4841875"/>
              <a:ext cx="5105400" cy="4889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5" name="Rectangle 33"/>
            <p:cNvSpPr>
              <a:spLocks noChangeArrowheads="1"/>
            </p:cNvSpPr>
            <p:nvPr/>
          </p:nvSpPr>
          <p:spPr bwMode="auto">
            <a:xfrm>
              <a:off x="4071934" y="4918075"/>
              <a:ext cx="35004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>
                  <a:solidFill>
                    <a:srgbClr val="000000"/>
                  </a:solidFill>
                </a:rPr>
                <a:t>Прочих</a:t>
              </a:r>
              <a:endParaRPr lang="en-US" alt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Группа 40"/>
          <p:cNvGrpSpPr>
            <a:grpSpLocks/>
          </p:cNvGrpSpPr>
          <p:nvPr/>
        </p:nvGrpSpPr>
        <p:grpSpPr bwMode="auto">
          <a:xfrm>
            <a:off x="2292350" y="4724400"/>
            <a:ext cx="1212850" cy="479425"/>
            <a:chOff x="2292350" y="4724400"/>
            <a:chExt cx="1212850" cy="479425"/>
          </a:xfrm>
        </p:grpSpPr>
        <p:sp>
          <p:nvSpPr>
            <p:cNvPr id="12301" name="Line 3"/>
            <p:cNvSpPr>
              <a:spLocks noChangeShapeType="1"/>
            </p:cNvSpPr>
            <p:nvPr/>
          </p:nvSpPr>
          <p:spPr bwMode="auto">
            <a:xfrm>
              <a:off x="2292350" y="4724400"/>
              <a:ext cx="457200" cy="304800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2" name="Line 5"/>
            <p:cNvSpPr>
              <a:spLocks noChangeShapeType="1"/>
            </p:cNvSpPr>
            <p:nvPr/>
          </p:nvSpPr>
          <p:spPr bwMode="auto">
            <a:xfrm>
              <a:off x="2749550" y="5029200"/>
              <a:ext cx="609600" cy="0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2" name="Oval 34"/>
            <p:cNvSpPr>
              <a:spLocks noChangeArrowheads="1"/>
            </p:cNvSpPr>
            <p:nvPr/>
          </p:nvSpPr>
          <p:spPr bwMode="gray">
            <a:xfrm>
              <a:off x="3276600" y="4975225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DCDC48"/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" name="Rectangle 23"/>
          <p:cNvSpPr>
            <a:spLocks noChangeArrowheads="1"/>
          </p:cNvSpPr>
          <p:nvPr/>
        </p:nvSpPr>
        <p:spPr bwMode="auto">
          <a:xfrm>
            <a:off x="4214813" y="4143375"/>
            <a:ext cx="3484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телевидение, радио, Интернет</a:t>
            </a:r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38" name="Rectangle 23"/>
          <p:cNvSpPr>
            <a:spLocks noChangeArrowheads="1"/>
          </p:cNvSpPr>
          <p:nvPr/>
        </p:nvSpPr>
        <p:spPr bwMode="auto">
          <a:xfrm>
            <a:off x="428625" y="5572125"/>
            <a:ext cx="757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PR- и рекламные агентства; пресс-службы различных организаций</a:t>
            </a:r>
            <a:endParaRPr lang="en-US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868363"/>
          </a:xfrm>
        </p:spPr>
        <p:txBody>
          <a:bodyPr/>
          <a:lstStyle/>
          <a:p>
            <a:r>
              <a:rPr lang="ru-RU" altLang="ru-RU" smtClean="0"/>
              <a:t>Категории профессии журналист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5029200"/>
          </a:xfrm>
        </p:spPr>
        <p:txBody>
          <a:bodyPr/>
          <a:lstStyle/>
          <a:p>
            <a:r>
              <a:rPr lang="ru-RU" altLang="ru-RU" sz="2400" smtClean="0"/>
              <a:t>Корреспондент</a:t>
            </a:r>
          </a:p>
          <a:p>
            <a:r>
              <a:rPr lang="ru-RU" altLang="ru-RU" sz="2400" smtClean="0"/>
              <a:t>Тележурналист</a:t>
            </a:r>
          </a:p>
          <a:p>
            <a:r>
              <a:rPr lang="ru-RU" altLang="ru-RU" sz="2400" smtClean="0"/>
              <a:t>Телеведущий </a:t>
            </a:r>
          </a:p>
          <a:p>
            <a:r>
              <a:rPr lang="ru-RU" altLang="ru-RU" sz="2400" smtClean="0"/>
              <a:t>Репортер</a:t>
            </a:r>
          </a:p>
          <a:p>
            <a:r>
              <a:rPr lang="ru-RU" altLang="ru-RU" sz="2400" smtClean="0"/>
              <a:t>Фотожурналист</a:t>
            </a:r>
          </a:p>
          <a:p>
            <a:r>
              <a:rPr lang="ru-RU" altLang="ru-RU" sz="2400" smtClean="0"/>
              <a:t>Фрилансер</a:t>
            </a:r>
          </a:p>
          <a:p>
            <a:r>
              <a:rPr lang="ru-RU" altLang="ru-RU" sz="2400" smtClean="0"/>
              <a:t>Интернет-журналист</a:t>
            </a:r>
          </a:p>
          <a:p>
            <a:r>
              <a:rPr lang="ru-RU" altLang="ru-RU" sz="2400" smtClean="0"/>
              <a:t>Ведущий рубрики</a:t>
            </a:r>
          </a:p>
          <a:p>
            <a:r>
              <a:rPr lang="ru-RU" altLang="ru-RU" sz="2400" smtClean="0"/>
              <a:t>Международники</a:t>
            </a:r>
          </a:p>
          <a:p>
            <a:r>
              <a:rPr lang="ru-RU" altLang="ru-RU" sz="2400" smtClean="0"/>
              <a:t>Гонзо-журналист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300" smtClean="0"/>
              <a:t>Что делает журналист?</a:t>
            </a:r>
            <a:endParaRPr lang="en-US" altLang="ru-RU" sz="43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0" y="1357313"/>
            <a:ext cx="4159250" cy="4357687"/>
          </a:xfrm>
          <a:noFill/>
        </p:spPr>
        <p:txBody>
          <a:bodyPr/>
          <a:lstStyle/>
          <a:p>
            <a:pPr eaLnBrk="1" hangingPunct="1"/>
            <a:r>
              <a:rPr lang="ru-RU" altLang="ru-RU" sz="2000" b="1" smtClean="0"/>
              <a:t>Журналист осуществляет оперативный поиск актуальной информации, ее отбор, проверку на достоверность и переработку в журналистский материал определенного жанра. Считается, что основная функция журналисткой деятельности — формирование общественного мнения.</a:t>
            </a:r>
            <a:endParaRPr lang="en-US" altLang="ru-RU" sz="2000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4313" y="6000750"/>
            <a:ext cx="7543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/>
              <a:t>Наблюдательность – свойство необходимое каждому журналисту.</a:t>
            </a:r>
            <a:endParaRPr lang="en-US" altLang="ru-RU" sz="1600"/>
          </a:p>
        </p:txBody>
      </p:sp>
      <p:pic>
        <p:nvPicPr>
          <p:cNvPr id="14341" name="Picture 6" descr="C:\Documents and Settings\Белый Зверь\Рабочий стол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857375"/>
            <a:ext cx="428625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300" smtClean="0"/>
              <a:t>Обязанности журналиста</a:t>
            </a:r>
            <a:endParaRPr lang="en-US" altLang="ru-RU" sz="43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7188" y="1285875"/>
            <a:ext cx="4286250" cy="47863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565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dirty="0" smtClean="0">
                <a:solidFill>
                  <a:srgbClr val="005656"/>
                </a:solidFill>
                <a:latin typeface="+mj-lt"/>
                <a:cs typeface="Times New Roman" pitchFamily="18" charset="0"/>
              </a:rPr>
              <a:t>В обязанности журналиста входит донести до обывателя полезную информацию, предостеречь читателя с помощью своих работ от неприятностей. Журналист должен быть честным с аудиторией, так как он несет большую ответственность перед людьми. Он должен быть мужественным, смелым, энергичным, быстро ориентироваться в сложных ситуациях. Но, несмотря на все сложности, журналистика - очень интересная профессия и многие школьники, мечтают стать журналистом.</a:t>
            </a:r>
            <a:endParaRPr lang="en-US" sz="1800" dirty="0" smtClean="0">
              <a:latin typeface="+mj-lt"/>
            </a:endParaRPr>
          </a:p>
        </p:txBody>
      </p:sp>
      <p:pic>
        <p:nvPicPr>
          <p:cNvPr id="15365" name="Picture 5" descr="E:\GIWTLlhRLs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928802"/>
            <a:ext cx="4236247" cy="282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300" smtClean="0"/>
              <a:t>Основные обязанности</a:t>
            </a:r>
            <a:endParaRPr lang="en-US" altLang="ru-RU" sz="4300" smtClean="0"/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785813" y="2071688"/>
            <a:ext cx="1912937" cy="3605212"/>
            <a:chOff x="513" y="998"/>
            <a:chExt cx="1109" cy="2271"/>
          </a:xfrm>
        </p:grpSpPr>
        <p:sp>
          <p:nvSpPr>
            <p:cNvPr id="16409" name="Freeform 4"/>
            <p:cNvSpPr>
              <a:spLocks/>
            </p:cNvSpPr>
            <p:nvPr/>
          </p:nvSpPr>
          <p:spPr bwMode="gray">
            <a:xfrm flipV="1">
              <a:off x="683" y="2087"/>
              <a:ext cx="933" cy="1182"/>
            </a:xfrm>
            <a:custGeom>
              <a:avLst/>
              <a:gdLst>
                <a:gd name="T0" fmla="*/ 118 w 933"/>
                <a:gd name="T1" fmla="*/ 1044 h 1182"/>
                <a:gd name="T2" fmla="*/ 128 w 933"/>
                <a:gd name="T3" fmla="*/ 340 h 1182"/>
                <a:gd name="T4" fmla="*/ 264 w 933"/>
                <a:gd name="T5" fmla="*/ 210 h 1182"/>
                <a:gd name="T6" fmla="*/ 720 w 933"/>
                <a:gd name="T7" fmla="*/ 202 h 1182"/>
                <a:gd name="T8" fmla="*/ 720 w 933"/>
                <a:gd name="T9" fmla="*/ 320 h 1182"/>
                <a:gd name="T10" fmla="*/ 933 w 933"/>
                <a:gd name="T11" fmla="*/ 153 h 1182"/>
                <a:gd name="T12" fmla="*/ 712 w 933"/>
                <a:gd name="T13" fmla="*/ 0 h 1182"/>
                <a:gd name="T14" fmla="*/ 714 w 933"/>
                <a:gd name="T15" fmla="*/ 92 h 1182"/>
                <a:gd name="T16" fmla="*/ 234 w 933"/>
                <a:gd name="T17" fmla="*/ 94 h 1182"/>
                <a:gd name="T18" fmla="*/ 0 w 933"/>
                <a:gd name="T19" fmla="*/ 298 h 1182"/>
                <a:gd name="T20" fmla="*/ 0 w 933"/>
                <a:gd name="T21" fmla="*/ 1058 h 1182"/>
                <a:gd name="T22" fmla="*/ 118 w 933"/>
                <a:gd name="T23" fmla="*/ 1044 h 11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3"/>
                <a:gd name="T37" fmla="*/ 0 h 1182"/>
                <a:gd name="T38" fmla="*/ 933 w 933"/>
                <a:gd name="T39" fmla="*/ 1182 h 118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410" name="Freeform 5"/>
            <p:cNvSpPr>
              <a:spLocks/>
            </p:cNvSpPr>
            <p:nvPr/>
          </p:nvSpPr>
          <p:spPr bwMode="gray">
            <a:xfrm rot="-5400000">
              <a:off x="917" y="1548"/>
              <a:ext cx="301" cy="1109"/>
            </a:xfrm>
            <a:custGeom>
              <a:avLst/>
              <a:gdLst>
                <a:gd name="T0" fmla="*/ 302424 w 142"/>
                <a:gd name="T1" fmla="*/ 1697 h 604"/>
                <a:gd name="T2" fmla="*/ 368038 w 142"/>
                <a:gd name="T3" fmla="*/ 693220 h 604"/>
                <a:gd name="T4" fmla="*/ 0 w 142"/>
                <a:gd name="T5" fmla="*/ 695325 h 604"/>
                <a:gd name="T6" fmla="*/ 593356 w 142"/>
                <a:gd name="T7" fmla="*/ 886500 h 604"/>
                <a:gd name="T8" fmla="*/ 1168130 w 142"/>
                <a:gd name="T9" fmla="*/ 695325 h 604"/>
                <a:gd name="T10" fmla="*/ 822599 w 142"/>
                <a:gd name="T11" fmla="*/ 695325 h 604"/>
                <a:gd name="T12" fmla="*/ 814682 w 142"/>
                <a:gd name="T13" fmla="*/ 0 h 604"/>
                <a:gd name="T14" fmla="*/ 302424 w 142"/>
                <a:gd name="T15" fmla="*/ 1697 h 6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"/>
                <a:gd name="T25" fmla="*/ 0 h 604"/>
                <a:gd name="T26" fmla="*/ 142 w 142"/>
                <a:gd name="T27" fmla="*/ 604 h 6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411" name="Freeform 6"/>
            <p:cNvSpPr>
              <a:spLocks/>
            </p:cNvSpPr>
            <p:nvPr/>
          </p:nvSpPr>
          <p:spPr bwMode="gray">
            <a:xfrm>
              <a:off x="677" y="998"/>
              <a:ext cx="933" cy="1182"/>
            </a:xfrm>
            <a:custGeom>
              <a:avLst/>
              <a:gdLst>
                <a:gd name="T0" fmla="*/ 118 w 933"/>
                <a:gd name="T1" fmla="*/ 1044 h 1182"/>
                <a:gd name="T2" fmla="*/ 128 w 933"/>
                <a:gd name="T3" fmla="*/ 340 h 1182"/>
                <a:gd name="T4" fmla="*/ 264 w 933"/>
                <a:gd name="T5" fmla="*/ 210 h 1182"/>
                <a:gd name="T6" fmla="*/ 720 w 933"/>
                <a:gd name="T7" fmla="*/ 202 h 1182"/>
                <a:gd name="T8" fmla="*/ 720 w 933"/>
                <a:gd name="T9" fmla="*/ 320 h 1182"/>
                <a:gd name="T10" fmla="*/ 933 w 933"/>
                <a:gd name="T11" fmla="*/ 153 h 1182"/>
                <a:gd name="T12" fmla="*/ 712 w 933"/>
                <a:gd name="T13" fmla="*/ 0 h 1182"/>
                <a:gd name="T14" fmla="*/ 714 w 933"/>
                <a:gd name="T15" fmla="*/ 92 h 1182"/>
                <a:gd name="T16" fmla="*/ 234 w 933"/>
                <a:gd name="T17" fmla="*/ 94 h 1182"/>
                <a:gd name="T18" fmla="*/ 0 w 933"/>
                <a:gd name="T19" fmla="*/ 298 h 1182"/>
                <a:gd name="T20" fmla="*/ 0 w 933"/>
                <a:gd name="T21" fmla="*/ 1058 h 1182"/>
                <a:gd name="T22" fmla="*/ 118 w 933"/>
                <a:gd name="T23" fmla="*/ 1044 h 11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3"/>
                <a:gd name="T37" fmla="*/ 0 h 1182"/>
                <a:gd name="T38" fmla="*/ 933 w 933"/>
                <a:gd name="T39" fmla="*/ 1182 h 118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9223" name="AutoShape 7"/>
          <p:cNvSpPr>
            <a:spLocks noChangeArrowheads="1"/>
          </p:cNvSpPr>
          <p:nvPr/>
        </p:nvSpPr>
        <p:spPr bwMode="gray">
          <a:xfrm>
            <a:off x="3371850" y="3225800"/>
            <a:ext cx="5457825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89" name="AutoShape 8"/>
          <p:cNvSpPr>
            <a:spLocks noChangeArrowheads="1"/>
          </p:cNvSpPr>
          <p:nvPr/>
        </p:nvSpPr>
        <p:spPr bwMode="gray">
          <a:xfrm>
            <a:off x="4251325" y="3671888"/>
            <a:ext cx="376238" cy="344487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ltGray">
          <a:xfrm>
            <a:off x="3409950" y="4748213"/>
            <a:ext cx="5422900" cy="131445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91" name="AutoShape 10"/>
          <p:cNvSpPr>
            <a:spLocks noChangeArrowheads="1"/>
          </p:cNvSpPr>
          <p:nvPr/>
        </p:nvSpPr>
        <p:spPr bwMode="gray">
          <a:xfrm>
            <a:off x="4224338" y="5213350"/>
            <a:ext cx="376237" cy="347663"/>
          </a:xfrm>
          <a:prstGeom prst="rightArrow">
            <a:avLst>
              <a:gd name="adj1" fmla="val 50000"/>
              <a:gd name="adj2" fmla="val 45091"/>
            </a:avLst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gray">
          <a:xfrm>
            <a:off x="3371850" y="1730375"/>
            <a:ext cx="5457825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93" name="AutoShape 12"/>
          <p:cNvSpPr>
            <a:spLocks noChangeArrowheads="1"/>
          </p:cNvSpPr>
          <p:nvPr/>
        </p:nvSpPr>
        <p:spPr bwMode="gray">
          <a:xfrm>
            <a:off x="4232275" y="2176463"/>
            <a:ext cx="376238" cy="344487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gray">
          <a:xfrm>
            <a:off x="2789238" y="1714500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0" name="Freeform 14"/>
          <p:cNvSpPr>
            <a:spLocks/>
          </p:cNvSpPr>
          <p:nvPr/>
        </p:nvSpPr>
        <p:spPr bwMode="gray">
          <a:xfrm>
            <a:off x="2786063" y="1714500"/>
            <a:ext cx="811212" cy="64928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48627"/>
                  <a:invGamma/>
                </a:schemeClr>
              </a:gs>
              <a:gs pos="50000">
                <a:schemeClr val="hlink">
                  <a:alpha val="0"/>
                </a:schemeClr>
              </a:gs>
              <a:gs pos="100000">
                <a:schemeClr val="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gray">
          <a:xfrm>
            <a:off x="2801938" y="3216275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2" name="Freeform 16"/>
          <p:cNvSpPr>
            <a:spLocks/>
          </p:cNvSpPr>
          <p:nvPr/>
        </p:nvSpPr>
        <p:spPr bwMode="gray">
          <a:xfrm>
            <a:off x="2786063" y="3214688"/>
            <a:ext cx="811212" cy="649287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gray">
          <a:xfrm>
            <a:off x="2782888" y="4738688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4" name="Freeform 18"/>
          <p:cNvSpPr>
            <a:spLocks/>
          </p:cNvSpPr>
          <p:nvPr/>
        </p:nvSpPr>
        <p:spPr bwMode="gray">
          <a:xfrm>
            <a:off x="2786063" y="4714875"/>
            <a:ext cx="811212" cy="64928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50000">
                <a:schemeClr val="accent2">
                  <a:alpha val="0"/>
                </a:schemeClr>
              </a:gs>
              <a:gs pos="100000">
                <a:schemeClr val="accent2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6400" name="Picture 19" descr="YG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890838"/>
            <a:ext cx="188277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Text Box 20"/>
          <p:cNvSpPr txBox="1">
            <a:spLocks noChangeArrowheads="1"/>
          </p:cNvSpPr>
          <p:nvPr/>
        </p:nvSpPr>
        <p:spPr bwMode="black">
          <a:xfrm>
            <a:off x="4641850" y="1857375"/>
            <a:ext cx="3859213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b="1" dirty="0">
                <a:latin typeface="+mj-lt"/>
              </a:rPr>
              <a:t>Наблюдательность – </a:t>
            </a:r>
            <a:r>
              <a:rPr lang="ru-RU" sz="1600" dirty="0">
                <a:latin typeface="+mj-lt"/>
              </a:rPr>
              <a:t>свойство необходимое каждому журналисту.  У данной способности не может быть «выходных и перерывов на обед».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black">
          <a:xfrm>
            <a:off x="4641850" y="3438525"/>
            <a:ext cx="3932238" cy="757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268288" algn="just">
              <a:lnSpc>
                <a:spcPct val="90000"/>
              </a:lnSpc>
              <a:defRPr/>
            </a:pPr>
            <a:r>
              <a:rPr lang="ru-RU" sz="1600" dirty="0">
                <a:latin typeface="+mn-lt"/>
              </a:rPr>
              <a:t>Необходимо отличать интервью как метод получения информации и как жанр. 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black">
          <a:xfrm>
            <a:off x="4641850" y="4857750"/>
            <a:ext cx="3932238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600" dirty="0">
                <a:latin typeface="+mn-lt"/>
              </a:rPr>
              <a:t>Документы с которыми работает журналист, чтобы получить информацию должны быть подлинными. </a:t>
            </a: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404" name="Text Box 23"/>
          <p:cNvSpPr txBox="1">
            <a:spLocks noChangeArrowheads="1"/>
          </p:cNvSpPr>
          <p:nvPr/>
        </p:nvSpPr>
        <p:spPr bwMode="gray">
          <a:xfrm>
            <a:off x="320675" y="3624263"/>
            <a:ext cx="1643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/>
              <a:t>Журналист</a:t>
            </a:r>
            <a:endParaRPr lang="en-US" altLang="ru-RU" b="1"/>
          </a:p>
        </p:txBody>
      </p:sp>
      <p:sp>
        <p:nvSpPr>
          <p:cNvPr id="16405" name="Text Box 24"/>
          <p:cNvSpPr txBox="1">
            <a:spLocks noChangeArrowheads="1"/>
          </p:cNvSpPr>
          <p:nvPr/>
        </p:nvSpPr>
        <p:spPr bwMode="white">
          <a:xfrm>
            <a:off x="2786063" y="1785938"/>
            <a:ext cx="1673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400" b="1">
                <a:solidFill>
                  <a:srgbClr val="FEFFFF"/>
                </a:solidFill>
              </a:rPr>
              <a:t> </a:t>
            </a:r>
            <a:r>
              <a:rPr lang="ru-RU" altLang="ru-RU" b="1">
                <a:solidFill>
                  <a:srgbClr val="FEFFFF"/>
                </a:solidFill>
              </a:rPr>
              <a:t>Наблюдение</a:t>
            </a:r>
            <a:endParaRPr lang="en-US" altLang="ru-RU" b="1">
              <a:solidFill>
                <a:srgbClr val="FEFFFF"/>
              </a:solidFill>
            </a:endParaRPr>
          </a:p>
        </p:txBody>
      </p:sp>
      <p:sp>
        <p:nvSpPr>
          <p:cNvPr id="16406" name="Text Box 25"/>
          <p:cNvSpPr txBox="1">
            <a:spLocks noChangeArrowheads="1"/>
          </p:cNvSpPr>
          <p:nvPr/>
        </p:nvSpPr>
        <p:spPr bwMode="white">
          <a:xfrm>
            <a:off x="2786063" y="3571875"/>
            <a:ext cx="167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400" b="1">
                <a:solidFill>
                  <a:srgbClr val="FEFFFF"/>
                </a:solidFill>
              </a:rPr>
              <a:t> </a:t>
            </a:r>
            <a:r>
              <a:rPr lang="ru-RU" altLang="ru-RU" sz="2000" b="1">
                <a:solidFill>
                  <a:srgbClr val="FEFFFF"/>
                </a:solidFill>
              </a:rPr>
              <a:t>Интервью</a:t>
            </a:r>
            <a:endParaRPr lang="en-US" altLang="ru-RU" sz="2000" b="1">
              <a:solidFill>
                <a:srgbClr val="FEFFFF"/>
              </a:solidFill>
            </a:endParaRPr>
          </a:p>
        </p:txBody>
      </p:sp>
      <p:sp>
        <p:nvSpPr>
          <p:cNvPr id="16407" name="Text Box 26"/>
          <p:cNvSpPr txBox="1">
            <a:spLocks noChangeArrowheads="1"/>
          </p:cNvSpPr>
          <p:nvPr/>
        </p:nvSpPr>
        <p:spPr bwMode="white">
          <a:xfrm>
            <a:off x="2786063" y="5143500"/>
            <a:ext cx="1673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FEFFFF"/>
                </a:solidFill>
              </a:rPr>
              <a:t>Документ</a:t>
            </a:r>
            <a:endParaRPr lang="en-US" altLang="ru-RU" sz="2000" b="1">
              <a:solidFill>
                <a:srgbClr val="FEFFFF"/>
              </a:solidFill>
            </a:endParaRPr>
          </a:p>
        </p:txBody>
      </p:sp>
      <p:sp>
        <p:nvSpPr>
          <p:cNvPr id="16408" name="Прямоугольник 29"/>
          <p:cNvSpPr>
            <a:spLocks noChangeArrowheads="1"/>
          </p:cNvSpPr>
          <p:nvPr/>
        </p:nvSpPr>
        <p:spPr bwMode="auto">
          <a:xfrm>
            <a:off x="142875" y="1000125"/>
            <a:ext cx="8858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3300"/>
                </a:solidFill>
                <a:latin typeface="Times New Roman" pitchFamily="18" charset="0"/>
              </a:rPr>
              <a:t>Работа журналиста на 90% состоит из поиска необходимой </a:t>
            </a:r>
          </a:p>
          <a:p>
            <a:pPr algn="ctr" eaLnBrk="1" hangingPunct="1"/>
            <a:r>
              <a:rPr lang="ru-RU" altLang="ru-RU" b="1">
                <a:solidFill>
                  <a:srgbClr val="003300"/>
                </a:solidFill>
                <a:latin typeface="Times New Roman" pitchFamily="18" charset="0"/>
              </a:rPr>
              <a:t>информации. Существует три базовых способа ее получения: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300" smtClean="0"/>
              <a:t>Плюсы и минусы</a:t>
            </a:r>
            <a:endParaRPr lang="en-US" altLang="ru-RU" sz="4300" smtClean="0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ltGray">
          <a:xfrm>
            <a:off x="6072188" y="1357313"/>
            <a:ext cx="1423987" cy="1423987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412" name="Oval 7"/>
          <p:cNvSpPr>
            <a:spLocks noChangeArrowheads="1"/>
          </p:cNvSpPr>
          <p:nvPr/>
        </p:nvSpPr>
        <p:spPr bwMode="gray">
          <a:xfrm>
            <a:off x="1500188" y="1285875"/>
            <a:ext cx="1423987" cy="1423988"/>
          </a:xfrm>
          <a:prstGeom prst="ellipse">
            <a:avLst/>
          </a:prstGeom>
          <a:gradFill rotWithShape="1">
            <a:gsLst>
              <a:gs pos="0">
                <a:srgbClr val="DBE9F5"/>
              </a:gs>
              <a:gs pos="100000">
                <a:srgbClr val="92BCE2"/>
              </a:gs>
            </a:gsLst>
            <a:path path="shape">
              <a:fillToRect l="50000" t="50000" r="50000" b="50000"/>
            </a:path>
          </a:gradFill>
          <a:ln w="952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3" name="Rectangle 22"/>
          <p:cNvSpPr>
            <a:spLocks noChangeArrowheads="1"/>
          </p:cNvSpPr>
          <p:nvPr/>
        </p:nvSpPr>
        <p:spPr bwMode="gray">
          <a:xfrm>
            <a:off x="1535113" y="1517650"/>
            <a:ext cx="14239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00"/>
                </a:solidFill>
              </a:rPr>
              <a:t>+</a:t>
            </a:r>
            <a:endParaRPr lang="en-US" altLang="ru-RU" sz="6000" b="1">
              <a:solidFill>
                <a:srgbClr val="000000"/>
              </a:solidFill>
            </a:endParaRPr>
          </a:p>
        </p:txBody>
      </p:sp>
      <p:sp>
        <p:nvSpPr>
          <p:cNvPr id="17414" name="Rectangle 23"/>
          <p:cNvSpPr>
            <a:spLocks noChangeArrowheads="1"/>
          </p:cNvSpPr>
          <p:nvPr/>
        </p:nvSpPr>
        <p:spPr bwMode="gray">
          <a:xfrm>
            <a:off x="6072188" y="1500188"/>
            <a:ext cx="14239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00"/>
                </a:solidFill>
              </a:rPr>
              <a:t>-</a:t>
            </a:r>
            <a:endParaRPr lang="en-US" altLang="ru-RU" sz="6000" b="1">
              <a:solidFill>
                <a:srgbClr val="000000"/>
              </a:solidFill>
            </a:endParaRPr>
          </a:p>
        </p:txBody>
      </p:sp>
      <p:sp>
        <p:nvSpPr>
          <p:cNvPr id="17415" name="Прямоугольник 27"/>
          <p:cNvSpPr>
            <a:spLocks noChangeArrowheads="1"/>
          </p:cNvSpPr>
          <p:nvPr/>
        </p:nvSpPr>
        <p:spPr bwMode="auto">
          <a:xfrm>
            <a:off x="714375" y="2714625"/>
            <a:ext cx="3786188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AutoNum type="arabicPeriod"/>
            </a:pPr>
            <a:r>
              <a:rPr lang="ru-RU" altLang="ru-RU"/>
              <a:t>активный образ жизни;</a:t>
            </a:r>
          </a:p>
          <a:p>
            <a:pPr eaLnBrk="1" hangingPunct="1">
              <a:buFont typeface="Arial" charset="0"/>
              <a:buAutoNum type="arabicPeriod"/>
            </a:pPr>
            <a:r>
              <a:rPr lang="ru-RU" altLang="ru-RU"/>
              <a:t>встречи и общение со многими известными, талантливыми и просто хорошими людьми;</a:t>
            </a:r>
          </a:p>
          <a:p>
            <a:pPr eaLnBrk="1" hangingPunct="1">
              <a:buFont typeface="Arial" charset="0"/>
              <a:buAutoNum type="arabicPeriod"/>
            </a:pPr>
            <a:r>
              <a:rPr lang="ru-RU" altLang="ru-RU"/>
              <a:t>возможность путешествовать по разным городам и странам, бывать там, куда не пускают большинство;</a:t>
            </a:r>
          </a:p>
          <a:p>
            <a:pPr eaLnBrk="1" hangingPunct="1">
              <a:buFont typeface="Arial" charset="0"/>
              <a:buAutoNum type="arabicPeriod"/>
            </a:pPr>
            <a:r>
              <a:rPr lang="ru-RU" altLang="ru-RU"/>
              <a:t>статус «свободного художника»: не нужно работать «от звонка до звонка».</a:t>
            </a:r>
          </a:p>
        </p:txBody>
      </p:sp>
      <p:sp>
        <p:nvSpPr>
          <p:cNvPr id="17416" name="Прямоугольник 28"/>
          <p:cNvSpPr>
            <a:spLocks noChangeArrowheads="1"/>
          </p:cNvSpPr>
          <p:nvPr/>
        </p:nvSpPr>
        <p:spPr bwMode="auto">
          <a:xfrm>
            <a:off x="4643438" y="2714625"/>
            <a:ext cx="37147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AutoNum type="arabicPeriod"/>
            </a:pPr>
            <a:r>
              <a:rPr lang="ru-RU" altLang="ru-RU"/>
              <a:t>ненормированный рабочий день для журналиста – обычное дело;</a:t>
            </a:r>
          </a:p>
          <a:p>
            <a:pPr eaLnBrk="1" hangingPunct="1">
              <a:buFont typeface="Arial" charset="0"/>
              <a:buAutoNum type="arabicPeriod"/>
            </a:pPr>
            <a:r>
              <a:rPr lang="ru-RU" altLang="ru-RU"/>
              <a:t>невозможность «отключиться от работы», так как все происходящее вокруг воспринимается как информационный повод для очередной статьи или репортажа;</a:t>
            </a:r>
          </a:p>
          <a:p>
            <a:pPr eaLnBrk="1" hangingPunct="1">
              <a:buFont typeface="Arial" charset="0"/>
              <a:buAutoNum type="arabicPeriod"/>
            </a:pPr>
            <a:r>
              <a:rPr lang="ru-RU" altLang="ru-RU"/>
              <a:t>журналистика входит в список опасных профессий.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2000250" y="3786188"/>
            <a:ext cx="5000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29600" cy="868362"/>
          </a:xfrm>
        </p:spPr>
        <p:txBody>
          <a:bodyPr/>
          <a:lstStyle/>
          <a:p>
            <a:pPr eaLnBrk="1" hangingPunct="1"/>
            <a:r>
              <a:rPr lang="ru-RU" altLang="ru-RU" smtClean="0"/>
              <a:t>Навыки журналиста</a:t>
            </a:r>
            <a:endParaRPr lang="en-US" altLang="ru-RU" smtClean="0"/>
          </a:p>
        </p:txBody>
      </p:sp>
      <p:sp>
        <p:nvSpPr>
          <p:cNvPr id="18435" name="Прямоугольник 121"/>
          <p:cNvSpPr>
            <a:spLocks noChangeArrowheads="1"/>
          </p:cNvSpPr>
          <p:nvPr/>
        </p:nvSpPr>
        <p:spPr bwMode="auto">
          <a:xfrm>
            <a:off x="357188" y="1000125"/>
            <a:ext cx="8286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/>
              <a:t>Журналист должен уметь оперативно обрабатывать большой поток информации, обладать «нюхом на злободневность», ведь именно в этом кроется залог успешной журналистской карьеры.</a:t>
            </a:r>
          </a:p>
        </p:txBody>
      </p:sp>
      <p:sp>
        <p:nvSpPr>
          <p:cNvPr id="18436" name="Прямоугольник 122"/>
          <p:cNvSpPr>
            <a:spLocks noChangeArrowheads="1"/>
          </p:cNvSpPr>
          <p:nvPr/>
        </p:nvSpPr>
        <p:spPr bwMode="auto">
          <a:xfrm>
            <a:off x="5143500" y="2143125"/>
            <a:ext cx="3429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Также среди необходимых качеств необходимо назвать коммуникабельность, любознательность, эрудицию, гуманистическое мировоззрение, творческие и художественные способности, хорошую память, образное мышление, тактичность, мобильность, стрессоустойчивость, умение работать в команде, причем в большинстве случаев в режиме нон-стоп.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571500" y="2071688"/>
            <a:ext cx="4286250" cy="4246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Грамотность, эрудиция, широкий кругозор, стиль.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Универсализм.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Настойчивость, умение «достать материал», оперативность.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Готовность обучаться, расти профессионально.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Практические навыки журналиста.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Талант.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Коммуникабельность.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Профессиональная этика, порядочность.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Жизненный опыт.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Интуиция.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Правовая «подкованность».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:\Documents and Settings\Белый Зверь\Рабочий стол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929063"/>
            <a:ext cx="407193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Детская телестудия «Фокус»</a:t>
            </a:r>
          </a:p>
        </p:txBody>
      </p:sp>
      <p:pic>
        <p:nvPicPr>
          <p:cNvPr id="19460" name="Picture 4" descr="C:\Documents and Settings\Белый Зверь\Рабочий стол\fxl2bMCbDUc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285875"/>
            <a:ext cx="4106863" cy="2738438"/>
          </a:xfrm>
          <a:noFill/>
        </p:spPr>
      </p:pic>
      <p:pic>
        <p:nvPicPr>
          <p:cNvPr id="19461" name="Picture 4" descr="C:\Documents and Settings\Белый Зверь\Рабочий стол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85875"/>
            <a:ext cx="4037012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C:\Documents and Settings\Белый Зверь\Рабочий стол\Моя папка\ZmGlUPADP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857625"/>
            <a:ext cx="41783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Ресурсы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Партнеры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 Детская телестудия «Фокус»</a:t>
            </a:r>
          </a:p>
          <a:p>
            <a:r>
              <a:rPr lang="ru-RU" altLang="ru-RU" smtClean="0"/>
              <a:t>ТРК «Юганск»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Аннотация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Мы выбрали профессию журналист, потому что считаем её увлекательной. Мы уверены, что с радостью будем ходить на такую работу, и она никогда нам не наскучит. Профессия журналист – это реальный шанс объездить весь мир, познакомиться с интересными людьми и быть в курсе всех новостей!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Литературные источники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357188" y="1571625"/>
            <a:ext cx="8229600" cy="3395663"/>
          </a:xfrm>
        </p:spPr>
        <p:txBody>
          <a:bodyPr/>
          <a:lstStyle/>
          <a:p>
            <a:r>
              <a:rPr lang="ru-RU" altLang="ru-RU" smtClean="0"/>
              <a:t>Аграновский В. А. Вторая древнейшая. Беседы о журналистике. М.: Вагриус, 1999.</a:t>
            </a:r>
          </a:p>
          <a:p>
            <a:r>
              <a:rPr lang="ru-RU" altLang="ru-RU" smtClean="0"/>
              <a:t>Ивин А. А. Логика для журналистов. М.: Аспект Пресс, 2002.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Целевая аудитория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Проект рассчитан на аудиторию от 14 до 17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План реализации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500063" y="1214438"/>
            <a:ext cx="8229600" cy="5029200"/>
          </a:xfrm>
        </p:spPr>
        <p:txBody>
          <a:bodyPr/>
          <a:lstStyle/>
          <a:p>
            <a:r>
              <a:rPr lang="ru-RU" altLang="ru-RU" smtClean="0"/>
              <a:t>Срок реализации 2 года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Ожидаемые результаты и социальный эффект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401050" cy="502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000" i="1" smtClean="0"/>
              <a:t>Что должны знать:</a:t>
            </a:r>
            <a:endParaRPr lang="ru-RU" altLang="ru-RU" sz="2000" smtClean="0"/>
          </a:p>
          <a:p>
            <a:r>
              <a:rPr lang="ru-RU" altLang="ru-RU" sz="2000" smtClean="0"/>
              <a:t>Социальные функции телевидения</a:t>
            </a:r>
          </a:p>
          <a:p>
            <a:r>
              <a:rPr lang="ru-RU" altLang="ru-RU" sz="2000" smtClean="0"/>
              <a:t>Этапы создания телепередач</a:t>
            </a:r>
          </a:p>
          <a:p>
            <a:r>
              <a:rPr lang="ru-RU" altLang="ru-RU" sz="2000" smtClean="0"/>
              <a:t>Телевизионные жанры</a:t>
            </a:r>
          </a:p>
          <a:p>
            <a:r>
              <a:rPr lang="ru-RU" altLang="ru-RU" sz="2000" smtClean="0"/>
              <a:t>Типы и элементы телевизионных сюжетов</a:t>
            </a:r>
          </a:p>
          <a:p>
            <a:r>
              <a:rPr lang="ru-RU" altLang="ru-RU" sz="2000" smtClean="0"/>
              <a:t>Вёрстка новостного выпуска</a:t>
            </a:r>
          </a:p>
          <a:p>
            <a:r>
              <a:rPr lang="ru-RU" altLang="ru-RU" sz="2000" smtClean="0"/>
              <a:t>Особенности работы над информационным сюжетом</a:t>
            </a:r>
          </a:p>
          <a:p>
            <a:pPr>
              <a:buFont typeface="Wingdings" pitchFamily="2" charset="2"/>
              <a:buNone/>
            </a:pPr>
            <a:r>
              <a:rPr lang="ru-RU" altLang="ru-RU" sz="2000" i="1" smtClean="0"/>
              <a:t>Что должны уметь:</a:t>
            </a:r>
            <a:endParaRPr lang="ru-RU" altLang="ru-RU" sz="2000" smtClean="0"/>
          </a:p>
          <a:p>
            <a:r>
              <a:rPr lang="ru-RU" altLang="ru-RU" sz="2000" smtClean="0"/>
              <a:t>Взаимодействовать с оператором при работе над сюжетом</a:t>
            </a:r>
          </a:p>
          <a:p>
            <a:r>
              <a:rPr lang="ru-RU" altLang="ru-RU" sz="2000" smtClean="0"/>
              <a:t>Собирать информацию из достоверных источников</a:t>
            </a:r>
          </a:p>
          <a:p>
            <a:r>
              <a:rPr lang="ru-RU" altLang="ru-RU" sz="2000" smtClean="0"/>
              <a:t>Кратко и емко излагать информацию в телевизионном сюжете</a:t>
            </a:r>
          </a:p>
          <a:p>
            <a:r>
              <a:rPr lang="ru-RU" altLang="ru-RU" sz="2000" smtClean="0"/>
              <a:t>Грамотно брать интервью</a:t>
            </a:r>
          </a:p>
          <a:p>
            <a:r>
              <a:rPr lang="ru-RU" altLang="ru-RU" sz="2000" smtClean="0"/>
              <a:t>Грамотно говорить «в кадре» и «за кадром»</a:t>
            </a:r>
          </a:p>
          <a:p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Перспективы дальнейшего развития проекта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 Изучить будущую профессию </a:t>
            </a:r>
          </a:p>
          <a:p>
            <a:r>
              <a:rPr lang="ru-RU" altLang="ru-RU" smtClean="0"/>
              <a:t> Поступить на факультет журналистики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gray">
          <a:xfrm>
            <a:off x="457200" y="4819650"/>
            <a:ext cx="4757738" cy="7524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Спасибо за внимание !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09600" y="5581650"/>
            <a:ext cx="3132138" cy="361950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3" y="714375"/>
            <a:ext cx="5000625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4013" algn="just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Постоянная смена событий, общение с людьми и активный образ жизни способны заменить журналистам и сон, и отдых.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354013" algn="just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Некоторые относят журналистику к творчеству, другие - к ремеслу, но достоверно известно одно: журналисты ни за что не променяют свою беспокойную, порой полную опасности  профессию на другую.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Актуальность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smtClean="0"/>
              <a:t>Телевидение напрямую участвует в осуществлении определенного социально-педагогического или управленческого воздействия на аудиторию и в целом населения Посредством телевидения осуществляется пропаганда определенного образа жизни, насаждение тех или иных взглядов, политических, моральных, социальных, распространение определенных духовных ценностей и представлений об организации мира. Социально-педагогическая, или управленческая, функция телевидения, граничит с интегративной и, кроме того, с информационной.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868363"/>
          </a:xfrm>
        </p:spPr>
        <p:txBody>
          <a:bodyPr/>
          <a:lstStyle/>
          <a:p>
            <a:r>
              <a:rPr lang="ru-RU" altLang="ru-RU" smtClean="0"/>
              <a:t>Инновационность проекта</a:t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800" smtClean="0"/>
              <a:t>В настоящее время всё более актуальным для человека становится владение новыми информационными технологиями. Уже трудно представить нашу жизнь без такого явления, как Интернет – а ведь еще 17 лет назад существование подобного информационного пространства казалось возможным только на страницах произведений писателей-фантастов.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Цель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Развить нравственный, творческий потенциал через приобщение к телевизионному творчеству</a:t>
            </a:r>
          </a:p>
          <a:p>
            <a:r>
              <a:rPr lang="ru-RU" altLang="ru-RU" smtClean="0"/>
              <a:t>Изучить профессию журналиста</a:t>
            </a:r>
          </a:p>
          <a:p>
            <a:r>
              <a:rPr lang="ru-RU" altLang="ru-RU" smtClean="0"/>
              <a:t>Сформировать творческую личность с активной гражданской позицией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Задачи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642938" y="1071563"/>
            <a:ext cx="7329487" cy="3609975"/>
          </a:xfrm>
        </p:spPr>
        <p:txBody>
          <a:bodyPr/>
          <a:lstStyle/>
          <a:p>
            <a:r>
              <a:rPr lang="ru-RU" altLang="ru-RU" sz="2000" smtClean="0"/>
              <a:t>Сформировать первоначальные знания, умения и навыки по сбору информации и составлению журналистского текста. </a:t>
            </a:r>
          </a:p>
          <a:p>
            <a:r>
              <a:rPr lang="ru-RU" altLang="ru-RU" sz="2000" smtClean="0"/>
              <a:t>Сформировать знания о социальных функциях телевидения. </a:t>
            </a:r>
          </a:p>
          <a:p>
            <a:r>
              <a:rPr lang="ru-RU" altLang="ru-RU" sz="2000" smtClean="0"/>
              <a:t>Развить умение кратко и ёмко выражать свои мысли и идеи.</a:t>
            </a:r>
          </a:p>
          <a:p>
            <a:r>
              <a:rPr lang="ru-RU" altLang="ru-RU" sz="2000" smtClean="0"/>
              <a:t>Научиться рассуждать в устной и письменной форме, читать текст, как в кадре, так и за кадром.  </a:t>
            </a:r>
          </a:p>
          <a:p>
            <a:r>
              <a:rPr lang="ru-RU" altLang="ru-RU" sz="2000" smtClean="0"/>
              <a:t>Развить интеллектуальные и коммуникативные способности личности.  </a:t>
            </a:r>
          </a:p>
          <a:p>
            <a:r>
              <a:rPr lang="ru-RU" altLang="ru-RU" sz="2000" smtClean="0"/>
              <a:t>Расширить общий кругозор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История возникновения профессии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3971925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 В России журналистика как индустрия информации появилась в начале XVIII века.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     Это произошло в 1702 году, когда в России появилась первая печатная газета «Ведомости»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     Газета стала издаваться по личному указанию и при личном участии русского царя Петра I </a:t>
            </a:r>
          </a:p>
        </p:txBody>
      </p:sp>
      <p:pic>
        <p:nvPicPr>
          <p:cNvPr id="9220" name="Picture 6" descr="Пётр I Алексеевич">
            <a:hlinkClick r:id="rId2" tooltip="Пётр I Алексеевич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500188"/>
            <a:ext cx="3197225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300" smtClean="0"/>
              <a:t>Кто такой журналист?</a:t>
            </a:r>
            <a:endParaRPr lang="en-US" altLang="ru-RU" sz="43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7188" y="1285875"/>
            <a:ext cx="4516437" cy="4338638"/>
          </a:xfrm>
          <a:noFill/>
        </p:spPr>
        <p:txBody>
          <a:bodyPr/>
          <a:lstStyle/>
          <a:p>
            <a:pPr eaLnBrk="1" hangingPunct="1"/>
            <a:r>
              <a:rPr lang="ru-RU" altLang="ru-RU" sz="2000" b="1" smtClean="0"/>
              <a:t>Журналист – сотрудник периодического издания, обязанности которого состоят в том, чтобы оперативно собрать, обработать, грамотно и доступно изложить актуальную информацию. Связь между журналистом и аудиторией осуществляется посредством информационного канала (печатные СМИ, телевидение, радио, Интернет).</a:t>
            </a:r>
            <a:endParaRPr lang="en-US" altLang="ru-RU" sz="2000" b="1" smtClean="0"/>
          </a:p>
        </p:txBody>
      </p:sp>
      <p:pic>
        <p:nvPicPr>
          <p:cNvPr id="39938" name="Picture 2" descr="C:\Users\username\Desktop\z_5894be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1071563"/>
            <a:ext cx="3494087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Социальная значимость профессии в обществе</a:t>
            </a:r>
            <a:endParaRPr lang="ru-RU" sz="4000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00063" y="1285875"/>
            <a:ext cx="7929562" cy="3643313"/>
          </a:xfrm>
        </p:spPr>
        <p:txBody>
          <a:bodyPr/>
          <a:lstStyle/>
          <a:p>
            <a:r>
              <a:rPr lang="ru-RU" altLang="ru-RU" sz="2400" b="1" i="1" smtClean="0"/>
              <a:t>Так исторически сложилось, что журналист — это социально значимая профессия. Человек получает информацию с открытых источников. За её поступление, достоверность несёт ответственность журналист. Не одна тысяча людей будет читать аналитическое заключение по какому-либо предмету исследования, а после совершать определённые поступки в жизни, исходя из этой информации — развивать бизнес, планировать семью, отдавать предпочтение кому-то на политической арене. Журналист — это посредник между происходящим и читателями.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00TGp_globalcity_light_ani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400TGp_globalcity_light_ani</Template>
  <TotalTime>543</TotalTime>
  <Words>1073</Words>
  <Application>Microsoft Office PowerPoint</Application>
  <PresentationFormat>Экран (4:3)</PresentationFormat>
  <Paragraphs>130</Paragraphs>
  <Slides>25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Wingdings</vt:lpstr>
      <vt:lpstr>Calibri</vt:lpstr>
      <vt:lpstr>Verdana</vt:lpstr>
      <vt:lpstr>Times New Roman</vt:lpstr>
      <vt:lpstr>400TGp_globalcity_light_ani</vt:lpstr>
      <vt:lpstr>Профессия ЖУРНАЛИСТ</vt:lpstr>
      <vt:lpstr>Аннотация</vt:lpstr>
      <vt:lpstr>Актуальность</vt:lpstr>
      <vt:lpstr>Инновационность проекта </vt:lpstr>
      <vt:lpstr>Цель</vt:lpstr>
      <vt:lpstr>Задачи</vt:lpstr>
      <vt:lpstr>История возникновения профессии</vt:lpstr>
      <vt:lpstr>Кто такой журналист?</vt:lpstr>
      <vt:lpstr>Социальная значимость профессии в обществе</vt:lpstr>
      <vt:lpstr>Журналисты делятся на:</vt:lpstr>
      <vt:lpstr>Категории профессии журналист</vt:lpstr>
      <vt:lpstr>Что делает журналист?</vt:lpstr>
      <vt:lpstr>Обязанности журналиста</vt:lpstr>
      <vt:lpstr>Основные обязанности</vt:lpstr>
      <vt:lpstr>Плюсы и минусы</vt:lpstr>
      <vt:lpstr>Навыки журналиста</vt:lpstr>
      <vt:lpstr>Детская телестудия «Фокус»</vt:lpstr>
      <vt:lpstr>Ресурсы</vt:lpstr>
      <vt:lpstr>Партнеры</vt:lpstr>
      <vt:lpstr>Литературные источники</vt:lpstr>
      <vt:lpstr>Целевая аудитория</vt:lpstr>
      <vt:lpstr>План реализации</vt:lpstr>
      <vt:lpstr>Ожидаемые результаты и социальный эффект</vt:lpstr>
      <vt:lpstr>Перспективы дальнейшего развития проекта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ЖУРНАЛИСТ</dc:title>
  <dc:creator>username</dc:creator>
  <cp:lastModifiedBy>ринат</cp:lastModifiedBy>
  <cp:revision>64</cp:revision>
  <dcterms:created xsi:type="dcterms:W3CDTF">2011-11-06T10:39:26Z</dcterms:created>
  <dcterms:modified xsi:type="dcterms:W3CDTF">2014-05-13T18:14:19Z</dcterms:modified>
</cp:coreProperties>
</file>