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28"/>
  </p:notesMasterIdLst>
  <p:sldIdLst>
    <p:sldId id="274" r:id="rId3"/>
    <p:sldId id="281" r:id="rId4"/>
    <p:sldId id="256" r:id="rId5"/>
    <p:sldId id="258" r:id="rId6"/>
    <p:sldId id="257" r:id="rId7"/>
    <p:sldId id="259" r:id="rId8"/>
    <p:sldId id="260" r:id="rId9"/>
    <p:sldId id="267" r:id="rId10"/>
    <p:sldId id="261" r:id="rId11"/>
    <p:sldId id="268" r:id="rId12"/>
    <p:sldId id="262" r:id="rId13"/>
    <p:sldId id="263" r:id="rId14"/>
    <p:sldId id="264" r:id="rId15"/>
    <p:sldId id="265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9" r:id="rId25"/>
    <p:sldId id="278" r:id="rId26"/>
    <p:sldId id="28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33CC"/>
    <a:srgbClr val="009900"/>
    <a:srgbClr val="FFFF66"/>
    <a:srgbClr val="FF9900"/>
    <a:srgbClr val="006600"/>
    <a:srgbClr val="FF3399"/>
    <a:srgbClr val="610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4889" autoAdjust="0"/>
  </p:normalViewPr>
  <p:slideViewPr>
    <p:cSldViewPr>
      <p:cViewPr>
        <p:scale>
          <a:sx n="50" d="100"/>
          <a:sy n="50" d="100"/>
        </p:scale>
        <p:origin x="-195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82A058-ABF7-45B2-9AE2-D39CEBDCB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023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3E1B13-E809-4DC8-B8A8-8BF3657B67B2}" type="slidenum">
              <a:rPr lang="ru-RU" altLang="ru-RU" smtClean="0"/>
              <a:pPr eaLnBrk="1" hangingPunct="1"/>
              <a:t>1</a:t>
            </a:fld>
            <a:endParaRPr lang="ru-RU" altLang="ru-RU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ru-RU" altLang="ru-RU" sz="1400" smtClean="0">
                <a:solidFill>
                  <a:schemeClr val="folHlink"/>
                </a:solidFill>
              </a:rPr>
              <a:t>Ответ:</a:t>
            </a:r>
          </a:p>
          <a:p>
            <a:pPr marL="228600" indent="-228600" eaLnBrk="1" hangingPunct="1"/>
            <a:r>
              <a:rPr lang="ru-RU" altLang="ru-RU" sz="2800" smtClean="0">
                <a:solidFill>
                  <a:schemeClr val="folHlink"/>
                </a:solidFill>
              </a:rPr>
              <a:t>101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2	</a:t>
            </a:r>
            <a:r>
              <a:rPr lang="ru-RU" altLang="ru-RU" sz="2800" smtClean="0">
                <a:solidFill>
                  <a:schemeClr val="folHlink"/>
                </a:solidFill>
              </a:rPr>
              <a:t>		5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8	</a:t>
            </a:r>
            <a:r>
              <a:rPr lang="ru-RU" altLang="ru-RU" sz="2800" smtClean="0">
                <a:solidFill>
                  <a:schemeClr val="folHlink"/>
                </a:solidFill>
              </a:rPr>
              <a:t>		5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10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Двоичная</a:t>
            </a:r>
            <a:r>
              <a:rPr lang="ru-RU" altLang="ru-RU" smtClean="0">
                <a:solidFill>
                  <a:schemeClr val="folHlink"/>
                </a:solidFill>
              </a:rPr>
              <a:t>		 </a:t>
            </a:r>
            <a:r>
              <a:rPr lang="ru-RU" altLang="ru-RU" i="1" smtClean="0">
                <a:solidFill>
                  <a:schemeClr val="folHlink"/>
                </a:solidFill>
              </a:rPr>
              <a:t>Восьмеричная</a:t>
            </a:r>
            <a:r>
              <a:rPr lang="ru-RU" altLang="ru-RU" smtClean="0">
                <a:solidFill>
                  <a:schemeClr val="folHlink"/>
                </a:solidFill>
              </a:rPr>
              <a:t> 			</a:t>
            </a:r>
            <a:r>
              <a:rPr lang="ru-RU" altLang="ru-RU" i="1" smtClean="0">
                <a:solidFill>
                  <a:schemeClr val="folHlink"/>
                </a:solidFill>
              </a:rPr>
              <a:t>Десятичная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2. Ответ</a:t>
            </a:r>
          </a:p>
          <a:p>
            <a:pPr marL="228600" indent="-228600" eaLnBrk="1" hangingPunct="1"/>
            <a:r>
              <a:rPr lang="ru-RU" altLang="ru-RU" i="1" smtClean="0"/>
              <a:t>1001                  11                                                   </a:t>
            </a:r>
            <a:r>
              <a:rPr lang="ru-RU" altLang="ru-RU" i="1" smtClean="0">
                <a:solidFill>
                  <a:schemeClr val="folHlink"/>
                </a:solidFill>
              </a:rPr>
              <a:t>9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3. Ответ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1001                  5                                                     5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4. Ответ</a:t>
            </a:r>
          </a:p>
          <a:p>
            <a:pPr marL="228600" indent="-228600" eaLnBrk="1" hangingPunct="1"/>
            <a:r>
              <a:rPr lang="ru-RU" altLang="ru-RU" i="1" smtClean="0"/>
              <a:t>10001              21                                                     17</a:t>
            </a:r>
            <a:endParaRPr lang="ru-RU" altLang="ru-RU" i="1" smtClean="0">
              <a:solidFill>
                <a:schemeClr val="folHlink"/>
              </a:solidFill>
            </a:endParaRPr>
          </a:p>
          <a:p>
            <a:pPr marL="228600" indent="-228600" eaLnBrk="1" hangingPunct="1"/>
            <a:endParaRPr lang="ru-RU" altLang="ru-RU" i="1" smtClean="0">
              <a:solidFill>
                <a:schemeClr val="folHlink"/>
              </a:solidFill>
            </a:endParaRPr>
          </a:p>
          <a:p>
            <a:pPr marL="228600" indent="-228600" eaLnBrk="1" hangingPunct="1"/>
            <a:endParaRPr lang="ru-RU" altLang="ru-RU" i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3E1B13-E809-4DC8-B8A8-8BF3657B67B2}" type="slidenum">
              <a:rPr lang="ru-RU" altLang="ru-RU" smtClean="0"/>
              <a:pPr eaLnBrk="1" hangingPunct="1"/>
              <a:t>2</a:t>
            </a:fld>
            <a:endParaRPr lang="ru-RU" altLang="ru-RU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ru-RU" altLang="ru-RU" sz="1400" smtClean="0">
                <a:solidFill>
                  <a:schemeClr val="folHlink"/>
                </a:solidFill>
              </a:rPr>
              <a:t>Ответ:</a:t>
            </a:r>
          </a:p>
          <a:p>
            <a:pPr marL="228600" indent="-228600" eaLnBrk="1" hangingPunct="1"/>
            <a:r>
              <a:rPr lang="ru-RU" altLang="ru-RU" sz="2800" smtClean="0">
                <a:solidFill>
                  <a:schemeClr val="folHlink"/>
                </a:solidFill>
              </a:rPr>
              <a:t>101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2	</a:t>
            </a:r>
            <a:r>
              <a:rPr lang="ru-RU" altLang="ru-RU" sz="2800" smtClean="0">
                <a:solidFill>
                  <a:schemeClr val="folHlink"/>
                </a:solidFill>
              </a:rPr>
              <a:t>		5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8	</a:t>
            </a:r>
            <a:r>
              <a:rPr lang="ru-RU" altLang="ru-RU" sz="2800" smtClean="0">
                <a:solidFill>
                  <a:schemeClr val="folHlink"/>
                </a:solidFill>
              </a:rPr>
              <a:t>		5</a:t>
            </a:r>
            <a:r>
              <a:rPr lang="ru-RU" altLang="ru-RU" sz="2800" baseline="-25000" smtClean="0">
                <a:solidFill>
                  <a:schemeClr val="folHlink"/>
                </a:solidFill>
              </a:rPr>
              <a:t>10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Двоичная</a:t>
            </a:r>
            <a:r>
              <a:rPr lang="ru-RU" altLang="ru-RU" smtClean="0">
                <a:solidFill>
                  <a:schemeClr val="folHlink"/>
                </a:solidFill>
              </a:rPr>
              <a:t>		 </a:t>
            </a:r>
            <a:r>
              <a:rPr lang="ru-RU" altLang="ru-RU" i="1" smtClean="0">
                <a:solidFill>
                  <a:schemeClr val="folHlink"/>
                </a:solidFill>
              </a:rPr>
              <a:t>Восьмеричная</a:t>
            </a:r>
            <a:r>
              <a:rPr lang="ru-RU" altLang="ru-RU" smtClean="0">
                <a:solidFill>
                  <a:schemeClr val="folHlink"/>
                </a:solidFill>
              </a:rPr>
              <a:t> 			</a:t>
            </a:r>
            <a:r>
              <a:rPr lang="ru-RU" altLang="ru-RU" i="1" smtClean="0">
                <a:solidFill>
                  <a:schemeClr val="folHlink"/>
                </a:solidFill>
              </a:rPr>
              <a:t>Десятичная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2. Ответ</a:t>
            </a:r>
          </a:p>
          <a:p>
            <a:pPr marL="228600" indent="-228600" eaLnBrk="1" hangingPunct="1"/>
            <a:r>
              <a:rPr lang="ru-RU" altLang="ru-RU" i="1" smtClean="0"/>
              <a:t>1001                  11                                                   </a:t>
            </a:r>
            <a:r>
              <a:rPr lang="ru-RU" altLang="ru-RU" i="1" smtClean="0">
                <a:solidFill>
                  <a:schemeClr val="folHlink"/>
                </a:solidFill>
              </a:rPr>
              <a:t>9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3. Ответ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1001                  5                                                     5</a:t>
            </a:r>
          </a:p>
          <a:p>
            <a:pPr marL="228600" indent="-228600" eaLnBrk="1" hangingPunct="1"/>
            <a:r>
              <a:rPr lang="ru-RU" altLang="ru-RU" i="1" smtClean="0">
                <a:solidFill>
                  <a:schemeClr val="folHlink"/>
                </a:solidFill>
              </a:rPr>
              <a:t>4. Ответ</a:t>
            </a:r>
          </a:p>
          <a:p>
            <a:pPr marL="228600" indent="-228600" eaLnBrk="1" hangingPunct="1"/>
            <a:r>
              <a:rPr lang="ru-RU" altLang="ru-RU" i="1" smtClean="0"/>
              <a:t>10001              21                                                     17</a:t>
            </a:r>
            <a:endParaRPr lang="ru-RU" altLang="ru-RU" i="1" smtClean="0">
              <a:solidFill>
                <a:schemeClr val="folHlink"/>
              </a:solidFill>
            </a:endParaRPr>
          </a:p>
          <a:p>
            <a:pPr marL="228600" indent="-228600" eaLnBrk="1" hangingPunct="1"/>
            <a:endParaRPr lang="ru-RU" altLang="ru-RU" i="1" smtClean="0">
              <a:solidFill>
                <a:schemeClr val="folHlink"/>
              </a:solidFill>
            </a:endParaRPr>
          </a:p>
          <a:p>
            <a:pPr marL="228600" indent="-228600" eaLnBrk="1" hangingPunct="1"/>
            <a:endParaRPr lang="ru-RU" altLang="ru-RU" i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DA323F-23C6-430F-B9C2-640919226245}" type="slidenum">
              <a:rPr lang="ru-RU" altLang="ru-RU" smtClean="0"/>
              <a:pPr eaLnBrk="1" hangingPunct="1"/>
              <a:t>4</a:t>
            </a:fld>
            <a:endParaRPr lang="ru-RU" altLang="ru-RU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 u="sng" smtClean="0"/>
              <a:t>Цель занятия:</a:t>
            </a:r>
            <a:r>
              <a:rPr lang="ru-RU" altLang="ru-RU" smtClean="0"/>
              <a:t> </a:t>
            </a:r>
          </a:p>
          <a:p>
            <a:pPr eaLnBrk="1" hangingPunct="1"/>
            <a:r>
              <a:rPr lang="ru-RU" altLang="ru-RU" smtClean="0"/>
              <a:t>-сформировать знания у студентов о кодировании текстовой  информации в компьютере, иметь представление  о кодировании текстовой информации.</a:t>
            </a:r>
            <a:endParaRPr lang="en-US" altLang="ru-RU" smtClean="0"/>
          </a:p>
          <a:p>
            <a:pPr eaLnBrk="1" hangingPunct="1"/>
            <a:r>
              <a:rPr lang="ru-RU" altLang="ru-RU" smtClean="0"/>
              <a:t>- воспитание информационной культуры учащихся, внимательности, аккуратности, дисциплинированности, усидчивости.</a:t>
            </a:r>
            <a:br>
              <a:rPr lang="ru-RU" altLang="ru-RU" smtClean="0"/>
            </a:br>
            <a:r>
              <a:rPr lang="ru-RU" altLang="ru-RU" smtClean="0"/>
              <a:t>- развитие познавательных интересов, навыков работы с компьютерным тестом, самоконтроля, умения конспектировать. </a:t>
            </a:r>
            <a:endParaRPr lang="ru-RU" altLang="ru-RU" b="1" smtClean="0"/>
          </a:p>
          <a:p>
            <a:pPr eaLnBrk="1" hangingPunct="1"/>
            <a:r>
              <a:rPr lang="ru-RU" altLang="ru-RU" b="1" u="sng" smtClean="0"/>
              <a:t>Оборудование:</a:t>
            </a:r>
            <a:r>
              <a:rPr lang="ru-RU" altLang="ru-RU" u="sng" smtClean="0"/>
              <a:t/>
            </a:r>
            <a:br>
              <a:rPr lang="ru-RU" altLang="ru-RU" u="sng" smtClean="0"/>
            </a:br>
            <a:r>
              <a:rPr lang="ru-RU" altLang="ru-RU" smtClean="0"/>
              <a:t>доска, компьютеры, компьютерная презентация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AFB3FF-17F9-460E-867B-CF5B354136EC}" type="slidenum">
              <a:rPr lang="ru-RU" altLang="ru-RU" smtClean="0"/>
              <a:pPr eaLnBrk="1" hangingPunct="1"/>
              <a:t>5</a:t>
            </a:fld>
            <a:endParaRPr lang="ru-RU" altLang="ru-RU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 u="sng" smtClean="0"/>
              <a:t>Временной интервал:</a:t>
            </a:r>
          </a:p>
          <a:p>
            <a:pPr eaLnBrk="1" hangingPunct="1"/>
            <a:r>
              <a:rPr lang="ru-RU" altLang="ru-RU" b="1" smtClean="0"/>
              <a:t>1.</a:t>
            </a:r>
          </a:p>
          <a:p>
            <a:pPr eaLnBrk="1" hangingPunct="1"/>
            <a:r>
              <a:rPr lang="ru-RU" altLang="ru-RU" smtClean="0"/>
              <a:t>А) 20 мин</a:t>
            </a:r>
          </a:p>
          <a:p>
            <a:pPr eaLnBrk="1" hangingPunct="1"/>
            <a:r>
              <a:rPr lang="ru-RU" altLang="ru-RU" smtClean="0"/>
              <a:t>Б) 10 мин</a:t>
            </a:r>
          </a:p>
          <a:p>
            <a:pPr eaLnBrk="1" hangingPunct="1"/>
            <a:r>
              <a:rPr lang="ru-RU" altLang="ru-RU" smtClean="0"/>
              <a:t>В) 15 мин</a:t>
            </a:r>
          </a:p>
          <a:p>
            <a:pPr eaLnBrk="1" hangingPunct="1"/>
            <a:r>
              <a:rPr lang="ru-RU" altLang="ru-RU" b="1" smtClean="0"/>
              <a:t>2.</a:t>
            </a:r>
            <a:r>
              <a:rPr lang="ru-RU" altLang="ru-RU" smtClean="0"/>
              <a:t>  15 мин</a:t>
            </a:r>
          </a:p>
          <a:p>
            <a:pPr eaLnBrk="1" hangingPunct="1"/>
            <a:r>
              <a:rPr lang="ru-RU" altLang="ru-RU" b="1" smtClean="0"/>
              <a:t>3.</a:t>
            </a:r>
            <a:r>
              <a:rPr lang="ru-RU" altLang="ru-RU" smtClean="0"/>
              <a:t>  20 мин + Д/З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A8C421-312D-4BAC-A37B-6E71C73B10D8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1. 2</a:t>
            </a:r>
            <a:r>
              <a:rPr lang="ru-RU" altLang="ru-RU" baseline="30000" smtClean="0"/>
              <a:t>4,8,16,24,32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2. 2</a:t>
            </a:r>
            <a:r>
              <a:rPr lang="ru-RU" altLang="ru-RU" baseline="30000" smtClean="0"/>
              <a:t>16     и   </a:t>
            </a:r>
            <a:r>
              <a:rPr lang="ru-RU" altLang="ru-RU" smtClean="0"/>
              <a:t>2</a:t>
            </a:r>
            <a:r>
              <a:rPr lang="ru-RU" altLang="ru-RU" baseline="30000" smtClean="0"/>
              <a:t>4      </a:t>
            </a:r>
            <a:r>
              <a:rPr lang="ru-RU" altLang="ru-RU" smtClean="0"/>
              <a:t>   16</a:t>
            </a:r>
            <a:r>
              <a:rPr lang="en-US" altLang="ru-RU" smtClean="0"/>
              <a:t>&gt;4</a:t>
            </a:r>
            <a:r>
              <a:rPr lang="ru-RU" altLang="ru-RU" smtClean="0"/>
              <a:t> в 4 раза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3AB88A-D0BF-434C-91C4-BEB762CA7A49}" type="slidenum">
              <a:rPr lang="ru-RU" altLang="ru-RU" smtClean="0"/>
              <a:pPr eaLnBrk="1" hangingPunct="1"/>
              <a:t>14</a:t>
            </a:fld>
            <a:endParaRPr lang="ru-RU" altLang="ru-RU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00001000</a:t>
            </a:r>
            <a:r>
              <a:rPr lang="ru-RU" altLang="ru-RU" baseline="-25000" smtClean="0"/>
              <a:t>2</a:t>
            </a:r>
            <a:r>
              <a:rPr lang="ru-RU" altLang="ru-RU" smtClean="0"/>
              <a:t> – 8</a:t>
            </a:r>
            <a:r>
              <a:rPr lang="ru-RU" altLang="ru-RU" baseline="-25000" smtClean="0"/>
              <a:t>10</a:t>
            </a:r>
            <a:r>
              <a:rPr lang="ru-RU" altLang="ru-RU" smtClean="0"/>
              <a:t> – удаление последнего символа (Васк)</a:t>
            </a:r>
          </a:p>
          <a:p>
            <a:pPr eaLnBrk="1" hangingPunct="1"/>
            <a:r>
              <a:rPr lang="ru-RU" altLang="ru-RU" smtClean="0"/>
              <a:t>00001101</a:t>
            </a:r>
            <a:r>
              <a:rPr lang="ru-RU" altLang="ru-RU" baseline="-25000" smtClean="0"/>
              <a:t>2</a:t>
            </a:r>
            <a:r>
              <a:rPr lang="ru-RU" altLang="ru-RU" smtClean="0"/>
              <a:t> – 13</a:t>
            </a:r>
            <a:r>
              <a:rPr lang="ru-RU" altLang="ru-RU" baseline="-25000" smtClean="0"/>
              <a:t>10 </a:t>
            </a:r>
            <a:r>
              <a:rPr lang="ru-RU" altLang="ru-RU" smtClean="0"/>
              <a:t>– перевод строки (</a:t>
            </a:r>
            <a:r>
              <a:rPr lang="en-US" altLang="ru-RU" smtClean="0"/>
              <a:t>Enter</a:t>
            </a:r>
            <a:r>
              <a:rPr lang="ru-RU" altLang="ru-RU" smtClean="0"/>
              <a:t>)</a:t>
            </a:r>
            <a:endParaRPr lang="en-US" altLang="ru-RU" smtClean="0"/>
          </a:p>
          <a:p>
            <a:pPr eaLnBrk="1" hangingPunct="1"/>
            <a:r>
              <a:rPr lang="en-US" altLang="ru-RU" smtClean="0"/>
              <a:t>00100000</a:t>
            </a:r>
            <a:r>
              <a:rPr lang="en-US" altLang="ru-RU" baseline="-25000" smtClean="0"/>
              <a:t>2</a:t>
            </a:r>
            <a:r>
              <a:rPr lang="en-US" altLang="ru-RU" smtClean="0"/>
              <a:t> – 32</a:t>
            </a:r>
            <a:r>
              <a:rPr lang="en-US" altLang="ru-RU" baseline="-25000" smtClean="0"/>
              <a:t>10</a:t>
            </a:r>
            <a:r>
              <a:rPr lang="en-US" altLang="ru-RU" smtClean="0"/>
              <a:t> – </a:t>
            </a:r>
            <a:r>
              <a:rPr lang="ru-RU" altLang="ru-RU" smtClean="0"/>
              <a:t>пробел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FA7E1E-58DF-4FF3-9105-A945686DEDFE}" type="slidenum">
              <a:rPr lang="ru-RU" altLang="ru-RU" smtClean="0"/>
              <a:pPr eaLnBrk="1" hangingPunct="1"/>
              <a:t>22</a:t>
            </a:fld>
            <a:endParaRPr lang="ru-RU" altLang="ru-RU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4. </a:t>
            </a:r>
            <a:r>
              <a:rPr lang="ru-RU" altLang="ru-RU" i="1" smtClean="0"/>
              <a:t>Ответ: </a:t>
            </a:r>
            <a:r>
              <a:rPr lang="ru-RU" altLang="ru-RU" smtClean="0"/>
              <a:t>"2001".</a:t>
            </a:r>
          </a:p>
          <a:p>
            <a:pPr eaLnBrk="1" hangingPunct="1"/>
            <a:r>
              <a:rPr lang="ru-RU" altLang="ru-RU" smtClean="0"/>
              <a:t>Согласно последовательному кодированию, цифры упорядочены по возрастанию и предшествуют буквам, т.е. имеют меньшие коды.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34F201-7D09-4027-914A-23210FBA504B}" type="slidenum">
              <a:rPr lang="ru-RU" altLang="ru-RU" smtClean="0"/>
              <a:pPr eaLnBrk="1" hangingPunct="1"/>
              <a:t>23</a:t>
            </a:fld>
            <a:endParaRPr lang="ru-RU" altLang="ru-RU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i="1" smtClean="0"/>
              <a:t>Ответ: </a:t>
            </a:r>
            <a:r>
              <a:rPr lang="ru-RU" altLang="ru-RU" smtClean="0"/>
              <a:t> 2048 слов.</a:t>
            </a:r>
          </a:p>
          <a:p>
            <a:pPr eaLnBrk="1" hangingPunct="1"/>
            <a:r>
              <a:rPr lang="ru-RU" altLang="ru-RU" smtClean="0"/>
              <a:t>Мощность алфавита равна </a:t>
            </a:r>
            <a:r>
              <a:rPr lang="ru-RU" altLang="ru-RU" i="1" smtClean="0"/>
              <a:t>N </a:t>
            </a:r>
            <a:r>
              <a:rPr lang="ru-RU" altLang="ru-RU" smtClean="0"/>
              <a:t>= 2. Воспользуемся формулой </a:t>
            </a:r>
            <a:r>
              <a:rPr lang="en-US" altLang="ru-RU" smtClean="0"/>
              <a:t>L</a:t>
            </a:r>
            <a:r>
              <a:rPr lang="ru-RU" altLang="ru-RU" smtClean="0"/>
              <a:t> = </a:t>
            </a:r>
            <a:r>
              <a:rPr lang="en-US" altLang="ru-RU" i="1" smtClean="0"/>
              <a:t>N</a:t>
            </a:r>
            <a:r>
              <a:rPr lang="en-US" altLang="ru-RU" i="1" baseline="30000" smtClean="0"/>
              <a:t>m</a:t>
            </a:r>
            <a:r>
              <a:rPr lang="ru-RU" altLang="ru-RU" i="1" smtClean="0"/>
              <a:t>. </a:t>
            </a:r>
            <a:r>
              <a:rPr lang="en-US" altLang="ru-RU" i="1" smtClean="0"/>
              <a:t>m</a:t>
            </a:r>
            <a:r>
              <a:rPr lang="ru-RU" altLang="ru-RU" i="1" smtClean="0"/>
              <a:t> </a:t>
            </a:r>
            <a:r>
              <a:rPr lang="ru-RU" altLang="ru-RU" smtClean="0"/>
              <a:t>= 11. Необходимо найти </a:t>
            </a:r>
            <a:r>
              <a:rPr lang="en-US" altLang="ru-RU" i="1" smtClean="0"/>
              <a:t>L</a:t>
            </a:r>
            <a:r>
              <a:rPr lang="ru-RU" altLang="ru-RU" i="1" smtClean="0"/>
              <a:t>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0AFC84-709C-41A5-B0DD-78A1739C0CEA}" type="slidenum">
              <a:rPr lang="ru-RU" altLang="ru-RU" smtClean="0"/>
              <a:pPr eaLnBrk="1" hangingPunct="1"/>
              <a:t>24</a:t>
            </a:fld>
            <a:endParaRPr lang="ru-RU" altLang="ru-RU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1. 120</a:t>
            </a:r>
          </a:p>
          <a:p>
            <a:pPr eaLnBrk="1" hangingPunct="1"/>
            <a:r>
              <a:rPr lang="ru-RU" altLang="ru-RU" i="1" smtClean="0"/>
              <a:t>3. Ответ: А. 30 бит.</a:t>
            </a:r>
          </a:p>
          <a:p>
            <a:pPr eaLnBrk="1" hangingPunct="1"/>
            <a:r>
              <a:rPr lang="ru-RU" altLang="ru-RU" i="1" smtClean="0"/>
              <a:t>Мощность алфавита равна 8. Информационный вес одного символа определим из формулы 2</a:t>
            </a:r>
            <a:r>
              <a:rPr lang="en-US" altLang="ru-RU" i="1" smtClean="0"/>
              <a:t>i</a:t>
            </a:r>
            <a:r>
              <a:rPr lang="ru-RU" altLang="ru-RU" i="1" smtClean="0"/>
              <a:t> = N (</a:t>
            </a:r>
            <a:r>
              <a:rPr lang="en-US" altLang="ru-RU" i="1" smtClean="0"/>
              <a:t>i </a:t>
            </a:r>
            <a:r>
              <a:rPr lang="ru-RU" altLang="ru-RU" i="1" smtClean="0"/>
              <a:t>= 3 битам). Приветствие несет 30 бит ин­формации, так как содержит 10 символов.</a:t>
            </a:r>
          </a:p>
          <a:p>
            <a:pPr eaLnBrk="1" hangingPunct="1"/>
            <a:endParaRPr lang="ru-RU" altLang="ru-RU" i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79285-E161-4827-93E8-21161691B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830463"/>
      </p:ext>
    </p:extLst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B6B44-E8CE-4C26-A4E5-699690E6A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79322"/>
      </p:ext>
    </p:extLst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D9714-A5C3-4BB5-9343-6FB56E44B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00232"/>
      </p:ext>
    </p:extLst>
  </p:cSld>
  <p:clrMapOvr>
    <a:masterClrMapping/>
  </p:clrMapOvr>
  <p:transition spd="slow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42DE2-6119-46A9-827F-FD781774B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49351"/>
      </p:ext>
    </p:extLst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4098B-6001-45C9-8519-CD2B14B22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00599"/>
      </p:ext>
    </p:extLst>
  </p:cSld>
  <p:clrMapOvr>
    <a:masterClrMapping/>
  </p:clrMapOvr>
  <p:transition spd="slow">
    <p:diamond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5D14E-D3E6-4A6F-A487-908CD55A2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747994"/>
      </p:ext>
    </p:extLst>
  </p:cSld>
  <p:clrMapOvr>
    <a:masterClrMapping/>
  </p:clrMapOvr>
  <p:transition spd="slow">
    <p:diamond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C661E-1D0B-4A00-9B5F-E6DB29AC1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79973"/>
      </p:ext>
    </p:extLst>
  </p:cSld>
  <p:clrMapOvr>
    <a:masterClrMapping/>
  </p:clrMapOvr>
  <p:transition spd="slow">
    <p:diamond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CC270-E58F-4BED-A423-D4F4628F4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93602"/>
      </p:ext>
    </p:extLst>
  </p:cSld>
  <p:clrMapOvr>
    <a:masterClrMapping/>
  </p:clrMapOvr>
  <p:transition spd="slow">
    <p:diamond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37B2-C85B-4139-A346-9F06CB234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919333"/>
      </p:ext>
    </p:extLst>
  </p:cSld>
  <p:clrMapOvr>
    <a:masterClrMapping/>
  </p:clrMapOvr>
  <p:transition spd="slow">
    <p:diamond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A3DF1-5805-465A-80C2-A0E2A60F4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780504"/>
      </p:ext>
    </p:extLst>
  </p:cSld>
  <p:clrMapOvr>
    <a:masterClrMapping/>
  </p:clrMapOvr>
  <p:transition spd="slow">
    <p:diamond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F5C9B-D311-4163-87D5-CA172B98B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374412"/>
      </p:ext>
    </p:extLst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44F80-FB58-4C63-B64D-C72963B94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001428"/>
      </p:ext>
    </p:extLst>
  </p:cSld>
  <p:clrMapOvr>
    <a:masterClrMapping/>
  </p:clrMapOvr>
  <p:transition spd="slow">
    <p:diamond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DAB55-37A1-4C16-B26B-23E6B4A81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86384"/>
      </p:ext>
    </p:extLst>
  </p:cSld>
  <p:clrMapOvr>
    <a:masterClrMapping/>
  </p:clrMapOvr>
  <p:transition spd="slow">
    <p:diamond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BA071-4C1F-4CEC-92EF-DBCDBA2B5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029094"/>
      </p:ext>
    </p:extLst>
  </p:cSld>
  <p:clrMapOvr>
    <a:masterClrMapping/>
  </p:clrMapOvr>
  <p:transition spd="slow">
    <p:diamond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5AB09-E07D-4CEB-B33D-9580FE071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665904"/>
      </p:ext>
    </p:extLst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DE967-194A-41AA-8BEF-8869E8440D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47154"/>
      </p:ext>
    </p:extLst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DEB93-C06B-42AB-A5DD-A378E1829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707006"/>
      </p:ext>
    </p:extLst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6541B-AA94-467D-8B85-25E165984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829299"/>
      </p:ext>
    </p:extLst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70B8-352E-474D-B8F2-B4E3D378B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476102"/>
      </p:ext>
    </p:extLst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13C4C-0B8E-44C6-935C-F93230608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27835"/>
      </p:ext>
    </p:extLst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5CFD3-1401-4315-8615-6E0DE36A6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98222"/>
      </p:ext>
    </p:extLst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C354E-D84C-4CD5-9D6B-F53AD2F75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464609"/>
      </p:ext>
    </p:extLst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7FF0C73-485D-465C-B1E2-CA24B3C8D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slow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46A3BA7-E760-49AF-9901-FFF380F0E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75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75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75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5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5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5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5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76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676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6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6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76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76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6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76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76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76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2;&#1073;&#1083;&#1080;&#1094;&#1099;.d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</a:t>
            </a:r>
            <a:r>
              <a:rPr lang="ru-RU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    </a:t>
            </a:r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</a:p>
          <a:p>
            <a:pPr lvl="0" algn="ctr"/>
            <a:r>
              <a:rPr lang="ru-RU" b="1" dirty="0">
                <a:solidFill>
                  <a:srgbClr val="FF0000"/>
                </a:solidFill>
                <a:cs typeface="Times New Roman" panose="02020603050405020304" pitchFamily="18" charset="0"/>
              </a:rPr>
              <a:t>«Современные методы и приемы обучения»</a:t>
            </a:r>
          </a:p>
          <a:p>
            <a:pPr algn="ctr"/>
            <a:r>
              <a:rPr lang="ru-RU" b="1" dirty="0" smtClean="0"/>
              <a:t>февраль - май 2014 года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9556" y="6050160"/>
            <a:ext cx="7146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/>
              <a:t>февраль - май 2014 года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1004" y="1268760"/>
            <a:ext cx="7425371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 dirty="0" smtClean="0"/>
              <a:t>Разработка урока</a:t>
            </a:r>
          </a:p>
          <a:p>
            <a:pPr algn="ctr"/>
            <a:r>
              <a:rPr lang="ru-RU" sz="5400" b="1" dirty="0" smtClean="0">
                <a:solidFill>
                  <a:schemeClr val="tx2"/>
                </a:solidFill>
              </a:rPr>
              <a:t> </a:t>
            </a:r>
            <a:r>
              <a:rPr lang="ru-RU" sz="5400" b="1" dirty="0">
                <a:solidFill>
                  <a:schemeClr val="tx2"/>
                </a:solidFill>
              </a:rPr>
              <a:t>"Кодирование </a:t>
            </a:r>
            <a:endParaRPr lang="en-US" sz="5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5400" b="1" dirty="0" smtClean="0">
                <a:solidFill>
                  <a:schemeClr val="tx2"/>
                </a:solidFill>
              </a:rPr>
              <a:t>текстовой </a:t>
            </a:r>
            <a:r>
              <a:rPr lang="ru-RU" sz="5400" b="1" dirty="0">
                <a:solidFill>
                  <a:schemeClr val="tx2"/>
                </a:solidFill>
              </a:rPr>
              <a:t>информации"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71450" y="5010998"/>
            <a:ext cx="4285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/>
              <a:t>Преподаватель-методист</a:t>
            </a:r>
          </a:p>
          <a:p>
            <a:pPr algn="r"/>
            <a:r>
              <a:rPr lang="ru-RU" b="1" dirty="0" smtClean="0"/>
              <a:t>Медведева </a:t>
            </a:r>
            <a:r>
              <a:rPr lang="ru-RU" b="1" dirty="0"/>
              <a:t>Наталья Владимировна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2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4316412" cy="6335713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altLang="ru-RU" sz="2400" b="1" u="sng" smtClean="0">
                <a:solidFill>
                  <a:schemeClr val="bg1"/>
                </a:solidFill>
                <a:latin typeface="Monotype Corsiva" pitchFamily="66" charset="0"/>
              </a:rPr>
              <a:t>1 вариант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altLang="ru-RU" sz="2400" b="1" smtClean="0">
                <a:solidFill>
                  <a:schemeClr val="bg1"/>
                </a:solidFill>
                <a:latin typeface="Times New Roman" pitchFamily="18" charset="0"/>
              </a:rPr>
              <a:t>Рассчитайте время звучания моноаудиофайла, если при 16-битном кодировании и частоте дискретизации 32 кГц его объем равен 700 Кбайт</a:t>
            </a:r>
            <a:endParaRPr lang="ru-RU" altLang="ru-RU" sz="2400" b="1" smtClean="0">
              <a:solidFill>
                <a:schemeClr val="bg1"/>
              </a:solidFill>
              <a:latin typeface="Monotype Corsiva" pitchFamily="66" charset="0"/>
            </a:endParaRPr>
          </a:p>
          <a:p>
            <a:pPr marL="533400" indent="-533400" eaLnBrk="1" hangingPunct="1">
              <a:buClr>
                <a:srgbClr val="FFFF66"/>
              </a:buClr>
              <a:buFontTx/>
              <a:buAutoNum type="arabicPeriod" startAt="2"/>
            </a:pP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Определить максимально возможную разрешающую способность экрана для монитора с диагональю 19</a:t>
            </a:r>
            <a:r>
              <a:rPr lang="en-US" altLang="ru-RU" sz="2400" b="1" smtClean="0">
                <a:solidFill>
                  <a:srgbClr val="FFFF66"/>
                </a:solidFill>
                <a:latin typeface="Times New Roman" pitchFamily="18" charset="0"/>
              </a:rPr>
              <a:t>” </a:t>
            </a: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и размером точки экрана 0,25 мм</a:t>
            </a:r>
          </a:p>
        </p:txBody>
      </p:sp>
      <p:sp>
        <p:nvSpPr>
          <p:cNvPr id="1229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3851275" y="765175"/>
            <a:ext cx="5292725" cy="6092825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ru-RU" altLang="ru-RU" sz="2400" b="1" u="sng" smtClean="0">
                <a:solidFill>
                  <a:srgbClr val="FFFF66"/>
                </a:solidFill>
                <a:latin typeface="Monotype Corsiva" pitchFamily="66" charset="0"/>
              </a:rPr>
              <a:t>2 вариант</a:t>
            </a:r>
          </a:p>
          <a:p>
            <a:pPr marL="533400" indent="-533400" eaLnBrk="1" hangingPunct="1">
              <a:buClr>
                <a:srgbClr val="FF9900"/>
              </a:buClr>
              <a:buSzPct val="80000"/>
              <a:buFontTx/>
              <a:buNone/>
            </a:pPr>
            <a:r>
              <a:rPr lang="ru-RU" altLang="ru-RU" sz="2400" b="1" smtClean="0">
                <a:solidFill>
                  <a:srgbClr val="FFFF66"/>
                </a:solidFill>
                <a:latin typeface="Monotype Corsiva" pitchFamily="66" charset="0"/>
              </a:rPr>
              <a:t>        1. </a:t>
            </a: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Сканируется цветное изображение стандартного размера А4 (21 х 29,7 см). Разрешающая способность сканера 1200 </a:t>
            </a:r>
            <a:r>
              <a:rPr lang="en-US" altLang="ru-RU" sz="2400" b="1" smtClean="0">
                <a:solidFill>
                  <a:srgbClr val="FFFF66"/>
                </a:solidFill>
                <a:latin typeface="Times New Roman" pitchFamily="18" charset="0"/>
              </a:rPr>
              <a:t>dpi</a:t>
            </a: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 и глубина цвета 24 бита. Какой информационный объем будет иметь полученный графический файл.</a:t>
            </a:r>
          </a:p>
          <a:p>
            <a:pPr marL="533400" indent="-533400" eaLnBrk="1" hangingPunct="1">
              <a:buClr>
                <a:srgbClr val="FF9900"/>
              </a:buClr>
              <a:buSzPct val="80000"/>
              <a:buFontTx/>
              <a:buNone/>
            </a:pP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        </a:t>
            </a:r>
            <a:r>
              <a:rPr lang="ru-RU" altLang="ru-RU" sz="2400" b="1" smtClean="0">
                <a:solidFill>
                  <a:schemeClr val="bg1"/>
                </a:solidFill>
                <a:latin typeface="Times New Roman" pitchFamily="18" charset="0"/>
              </a:rPr>
              <a:t>2.</a:t>
            </a:r>
            <a:r>
              <a:rPr lang="ru-RU" altLang="ru-RU" sz="2400" b="1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ru-RU" altLang="ru-RU" sz="2400" b="1" smtClean="0">
                <a:solidFill>
                  <a:schemeClr val="bg1"/>
                </a:solidFill>
                <a:latin typeface="Times New Roman" pitchFamily="18" charset="0"/>
              </a:rPr>
              <a:t>Рассчитайте время звучания моноаудиофайла, если при 16-битном кодировании и частоте дискретизации 32 кГц его объем равен 6300 Кбайт</a:t>
            </a:r>
          </a:p>
          <a:p>
            <a:pPr marL="533400" indent="-533400" eaLnBrk="1" hangingPunct="1">
              <a:buClr>
                <a:srgbClr val="FF9900"/>
              </a:buClr>
              <a:buSzPct val="80000"/>
              <a:buFontTx/>
              <a:buNone/>
            </a:pPr>
            <a:endParaRPr lang="ru-RU" altLang="ru-RU" sz="2400" b="1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294" name="WordArt 8"/>
          <p:cNvSpPr>
            <a:spLocks noChangeArrowheads="1" noChangeShapeType="1" noTextEdit="1"/>
          </p:cNvSpPr>
          <p:nvPr/>
        </p:nvSpPr>
        <p:spPr bwMode="auto">
          <a:xfrm>
            <a:off x="1042988" y="188913"/>
            <a:ext cx="72009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6600"/>
                  </a:solidFill>
                  <a:prstDash val="sysDot"/>
                  <a:round/>
                  <a:headEnd/>
                  <a:tailEnd/>
                </a:ln>
                <a:solidFill>
                  <a:srgbClr val="FF9900"/>
                </a:solidFill>
                <a:latin typeface="Impact"/>
              </a:rPr>
              <a:t>Проверочная   работа</a:t>
            </a:r>
          </a:p>
        </p:txBody>
      </p:sp>
      <p:sp>
        <p:nvSpPr>
          <p:cNvPr id="12295" name="Line 12"/>
          <p:cNvSpPr>
            <a:spLocks noChangeShapeType="1"/>
          </p:cNvSpPr>
          <p:nvPr/>
        </p:nvSpPr>
        <p:spPr bwMode="auto">
          <a:xfrm>
            <a:off x="4427538" y="765175"/>
            <a:ext cx="0" cy="5832475"/>
          </a:xfrm>
          <a:prstGeom prst="line">
            <a:avLst/>
          </a:prstGeom>
          <a:noFill/>
          <a:ln w="381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250825" y="188913"/>
            <a:ext cx="8713788" cy="6480175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6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229600" cy="809625"/>
          </a:xfrm>
        </p:spPr>
        <p:txBody>
          <a:bodyPr/>
          <a:lstStyle/>
          <a:p>
            <a:pPr marL="1016000" indent="-1016000" eaLnBrk="1" hangingPunct="1"/>
            <a:r>
              <a:rPr lang="en-US" altLang="ru-RU" sz="2800" b="1" smtClean="0">
                <a:solidFill>
                  <a:srgbClr val="FFFF66"/>
                </a:solidFill>
              </a:rPr>
              <a:t>I.</a:t>
            </a:r>
            <a:r>
              <a:rPr lang="en-US" altLang="ru-RU" sz="2800" b="1" smtClean="0"/>
              <a:t> </a:t>
            </a:r>
            <a: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  <a:t>Представление и кодирование информации с помощью знаковых систем</a:t>
            </a:r>
            <a:r>
              <a:rPr lang="ru-RU" altLang="ru-RU" sz="2400" b="1" smtClean="0">
                <a:solidFill>
                  <a:srgbClr val="FFFF66"/>
                </a:solidFill>
              </a:rPr>
              <a:t/>
            </a:r>
            <a:br>
              <a:rPr lang="ru-RU" altLang="ru-RU" sz="2400" b="1" smtClean="0">
                <a:solidFill>
                  <a:srgbClr val="FFFF66"/>
                </a:solidFill>
              </a:rPr>
            </a:br>
            <a:endParaRPr lang="ru-RU" altLang="ru-RU" sz="2400" b="1" smtClean="0">
              <a:solidFill>
                <a:srgbClr val="FFFF66"/>
              </a:solidFill>
            </a:endParaRPr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 i="1" smtClean="0">
                <a:solidFill>
                  <a:schemeClr val="bg1"/>
                </a:solidFill>
                <a:latin typeface="Times New Roman" pitchFamily="18" charset="0"/>
              </a:rPr>
              <a:t>Представление информации</a:t>
            </a: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 может осуществляться с помощью </a:t>
            </a:r>
            <a:r>
              <a:rPr lang="ru-RU" altLang="ru-RU" sz="2800" b="1" i="1" smtClean="0">
                <a:solidFill>
                  <a:schemeClr val="bg1"/>
                </a:solidFill>
                <a:latin typeface="Times New Roman" pitchFamily="18" charset="0"/>
              </a:rPr>
              <a:t>языков</a:t>
            </a: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, которые являются знаковыми системами. Каждая знаковая система строится на основе определенного </a:t>
            </a:r>
            <a:r>
              <a:rPr lang="ru-RU" altLang="ru-RU" sz="2800" b="1" i="1" smtClean="0">
                <a:solidFill>
                  <a:schemeClr val="bg1"/>
                </a:solidFill>
                <a:latin typeface="Times New Roman" pitchFamily="18" charset="0"/>
              </a:rPr>
              <a:t>алфавита</a:t>
            </a: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 и правил выполнения операций над знаками.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Кодирование – это процесс преобразования информации из одной формы представления (знаковой системы) в другую.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Средством кодирования служит таблица соответствия знаковых систем.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>
                <a:solidFill>
                  <a:schemeClr val="bg1"/>
                </a:solidFill>
                <a:latin typeface="Times New Roman" pitchFamily="18" charset="0"/>
              </a:rPr>
              <a:t>Декодирование – это процесс преобразования компьютерного кода знака, в графическое его изображение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7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0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ru-RU" sz="3600" b="1" smtClean="0">
                <a:solidFill>
                  <a:srgbClr val="FFFF66"/>
                </a:solidFill>
                <a:latin typeface="Monotype Corsiva" pitchFamily="66" charset="0"/>
              </a:rPr>
              <a:t>II.</a:t>
            </a:r>
            <a: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  <a:t> Двоичное кодирование </a:t>
            </a:r>
            <a:b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</a:br>
            <a: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  <a:t>текстовой информации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algn="ctr" eaLnBrk="1" hangingPunct="1"/>
            <a:r>
              <a:rPr lang="ru-RU" altLang="ru-RU" smtClean="0">
                <a:solidFill>
                  <a:schemeClr val="bg1"/>
                </a:solidFill>
              </a:rPr>
              <a:t>С 60-х годов компьютеры используют для обработки текстовой информации.</a:t>
            </a:r>
          </a:p>
          <a:p>
            <a:pPr algn="ctr" eaLnBrk="1" hangingPunct="1"/>
            <a:endParaRPr lang="ru-RU" altLang="ru-RU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ru-RU" altLang="ru-RU" smtClean="0">
                <a:solidFill>
                  <a:schemeClr val="bg1"/>
                </a:solidFill>
              </a:rPr>
              <a:t>Для кодирования одного символа требуется 1 байт информации.</a:t>
            </a:r>
          </a:p>
          <a:p>
            <a:pPr algn="ctr" eaLnBrk="1" hangingPunct="1">
              <a:buFontTx/>
              <a:buNone/>
            </a:pPr>
            <a:endParaRPr lang="ru-RU" altLang="ru-RU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ru-RU" altLang="ru-RU" smtClean="0">
                <a:solidFill>
                  <a:schemeClr val="bg1"/>
                </a:solidFill>
              </a:rPr>
              <a:t>Количество различных символов которое  можно закодировать определяется по  формуле Хартли:</a:t>
            </a: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   </a:t>
            </a:r>
            <a:r>
              <a:rPr lang="en-US" altLang="ru-RU" b="1" smtClean="0">
                <a:solidFill>
                  <a:schemeClr val="bg1"/>
                </a:solidFill>
              </a:rPr>
              <a:t>N = 2</a:t>
            </a:r>
            <a:r>
              <a:rPr lang="en-US" altLang="ru-RU" b="1" baseline="30000" smtClean="0">
                <a:solidFill>
                  <a:schemeClr val="bg1"/>
                </a:solidFill>
              </a:rPr>
              <a:t>I </a:t>
            </a:r>
            <a:r>
              <a:rPr lang="en-US" altLang="ru-RU" b="1" smtClean="0">
                <a:solidFill>
                  <a:schemeClr val="bg1"/>
                </a:solidFill>
              </a:rPr>
              <a:t>= 2</a:t>
            </a:r>
            <a:r>
              <a:rPr lang="en-US" altLang="ru-RU" b="1" baseline="30000" smtClean="0">
                <a:solidFill>
                  <a:schemeClr val="bg1"/>
                </a:solidFill>
              </a:rPr>
              <a:t>8</a:t>
            </a:r>
            <a:r>
              <a:rPr lang="en-US" altLang="ru-RU" b="1" smtClean="0">
                <a:solidFill>
                  <a:schemeClr val="bg1"/>
                </a:solidFill>
              </a:rPr>
              <a:t> = 256</a:t>
            </a:r>
          </a:p>
          <a:p>
            <a:pPr algn="ctr" eaLnBrk="1" hangingPunct="1">
              <a:buFontTx/>
              <a:buNone/>
            </a:pPr>
            <a:endParaRPr lang="en-US" altLang="ru-RU" b="1" baseline="300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altLang="ru-RU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8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bg1"/>
                </a:solidFill>
              </a:rPr>
              <a:t>Кодирование заключается в том, что каждому символу ставиться в соответствие уникальный двоичный код от 00000000 до 11111111 (или десятичный код от 0 до 255).</a:t>
            </a:r>
          </a:p>
          <a:p>
            <a:pPr eaLnBrk="1" hangingPunct="1">
              <a:buFontTx/>
              <a:buNone/>
            </a:pPr>
            <a:endParaRPr lang="ru-RU" altLang="ru-RU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mtClean="0">
                <a:solidFill>
                  <a:schemeClr val="bg1"/>
                </a:solidFill>
              </a:rPr>
              <a:t>Важно, что присвоение символу конкретного кода – это вопрос соглашения, которое фиксируется кодовой таблицей.</a:t>
            </a:r>
          </a:p>
          <a:p>
            <a:pPr eaLnBrk="1" hangingPunct="1"/>
            <a:endParaRPr lang="ru-RU" alt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9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en-US" altLang="ru-RU" smtClean="0">
                <a:solidFill>
                  <a:srgbClr val="FFFF66"/>
                </a:solidFill>
                <a:latin typeface="Monotype Corsiva" pitchFamily="66" charset="0"/>
              </a:rPr>
              <a:t>III. </a:t>
            </a:r>
            <a:r>
              <a:rPr lang="ru-RU" altLang="ru-RU" smtClean="0">
                <a:solidFill>
                  <a:srgbClr val="FFFF66"/>
                </a:solidFill>
                <a:latin typeface="Monotype Corsiva" pitchFamily="66" charset="0"/>
              </a:rPr>
              <a:t>Таблицы кодировки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6092825"/>
          </a:xfrm>
        </p:spPr>
        <p:txBody>
          <a:bodyPr/>
          <a:lstStyle/>
          <a:p>
            <a:pPr algn="ctr" eaLnBrk="1" hangingPunct="1"/>
            <a:endParaRPr lang="ru-RU" altLang="ru-RU" sz="280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ru-RU" altLang="ru-RU" sz="2800" smtClean="0">
                <a:solidFill>
                  <a:schemeClr val="bg1"/>
                </a:solidFill>
              </a:rPr>
              <a:t>Стандартной в каждой таблице является только первая половина, т.е. символы с номерами от 0 (00000000) до 127 (0111111). </a:t>
            </a:r>
          </a:p>
          <a:p>
            <a:pPr algn="ctr" eaLnBrk="1" hangingPunct="1"/>
            <a:r>
              <a:rPr lang="ru-RU" altLang="ru-RU" sz="2800" smtClean="0">
                <a:solidFill>
                  <a:schemeClr val="bg1"/>
                </a:solidFill>
              </a:rPr>
              <a:t>Коды с 0 по 32 соответствуют операциям – перевод строки, ввод пробела и т.д.</a:t>
            </a:r>
          </a:p>
          <a:p>
            <a:pPr algn="ctr" eaLnBrk="1" hangingPunct="1"/>
            <a:r>
              <a:rPr lang="ru-RU" altLang="ru-RU" sz="2800" smtClean="0">
                <a:solidFill>
                  <a:schemeClr val="bg1"/>
                </a:solidFill>
              </a:rPr>
              <a:t>Коды с 33 по 127 – интернациональные (латинский алфавит, цифры, знаки препинания и арифметических операций);</a:t>
            </a:r>
          </a:p>
          <a:p>
            <a:pPr algn="ctr" eaLnBrk="1" hangingPunct="1"/>
            <a:r>
              <a:rPr lang="ru-RU" altLang="ru-RU" sz="2800" smtClean="0">
                <a:solidFill>
                  <a:schemeClr val="bg1"/>
                </a:solidFill>
              </a:rPr>
              <a:t>Коды с 128 по 255 – национальные. В русских кодировках размещаются символы русского алфавита</a:t>
            </a:r>
            <a:r>
              <a:rPr lang="ru-RU" altLang="ru-RU" sz="2800" smtClean="0"/>
              <a:t>.</a:t>
            </a:r>
          </a:p>
          <a:p>
            <a:pPr eaLnBrk="1" hangingPunct="1"/>
            <a:endParaRPr lang="ru-RU" altLang="ru-RU" sz="280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964612" cy="60483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bg1"/>
                </a:solidFill>
              </a:rPr>
              <a:t>В настоящее время существует 5 разных кодовых таблиц для русских букв 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   </a:t>
            </a:r>
            <a:r>
              <a:rPr lang="ru-RU" altLang="ru-RU" smtClean="0">
                <a:solidFill>
                  <a:schemeClr val="bg1"/>
                </a:solidFill>
                <a:hlinkClick r:id="rId3" action="ppaction://hlinkfile"/>
              </a:rPr>
              <a:t>(КОИ8, СР1251, СР866, </a:t>
            </a:r>
            <a:r>
              <a:rPr lang="en-US" altLang="ru-RU" smtClean="0">
                <a:solidFill>
                  <a:schemeClr val="bg1"/>
                </a:solidFill>
                <a:hlinkClick r:id="rId3" action="ppaction://hlinkfile"/>
              </a:rPr>
              <a:t>Mac, ISO</a:t>
            </a:r>
            <a:r>
              <a:rPr lang="ru-RU" altLang="ru-RU" smtClean="0">
                <a:solidFill>
                  <a:schemeClr val="bg1"/>
                </a:solidFill>
                <a:hlinkClick r:id="rId3" action="ppaction://hlinkfile"/>
              </a:rPr>
              <a:t>).</a:t>
            </a:r>
            <a:endParaRPr lang="en-US" altLang="ru-RU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altLang="ru-RU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mtClean="0">
                <a:solidFill>
                  <a:schemeClr val="bg1"/>
                </a:solidFill>
              </a:rPr>
              <a:t>Существует международный стандарт </a:t>
            </a:r>
            <a:r>
              <a:rPr lang="en-US" altLang="ru-RU" smtClean="0">
                <a:solidFill>
                  <a:schemeClr val="bg1"/>
                </a:solidFill>
              </a:rPr>
              <a:t>ASCII</a:t>
            </a:r>
            <a:r>
              <a:rPr lang="ru-RU" altLang="ru-RU" smtClean="0">
                <a:solidFill>
                  <a:schemeClr val="bg1"/>
                </a:solidFill>
              </a:rPr>
              <a:t> – 1 байт. </a:t>
            </a:r>
            <a:r>
              <a:rPr lang="en-US" altLang="ru-RU" smtClean="0">
                <a:solidFill>
                  <a:schemeClr val="bg1"/>
                </a:solidFill>
              </a:rPr>
              <a:t>Unicode</a:t>
            </a:r>
            <a:r>
              <a:rPr lang="ru-RU" altLang="ru-RU" smtClean="0">
                <a:solidFill>
                  <a:schemeClr val="bg1"/>
                </a:solidFill>
              </a:rPr>
              <a:t>, который отводит на каждый символ два байта. С его помощью можно закодировать 65536 (2</a:t>
            </a:r>
            <a:r>
              <a:rPr lang="ru-RU" altLang="ru-RU" baseline="30000" smtClean="0">
                <a:solidFill>
                  <a:schemeClr val="bg1"/>
                </a:solidFill>
              </a:rPr>
              <a:t>16</a:t>
            </a:r>
            <a:r>
              <a:rPr lang="ru-RU" altLang="ru-RU" smtClean="0">
                <a:solidFill>
                  <a:schemeClr val="bg1"/>
                </a:solidFill>
              </a:rPr>
              <a:t>= 65536 ) различных символов.</a:t>
            </a:r>
          </a:p>
          <a:p>
            <a:pPr eaLnBrk="1" hangingPunct="1"/>
            <a:endParaRPr lang="ru-RU" alt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b="1">
              <a:solidFill>
                <a:schemeClr val="bg1"/>
              </a:solidFill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417512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FF66"/>
                </a:solidFill>
                <a:latin typeface="Monotype Corsiva" pitchFamily="66" charset="0"/>
              </a:rPr>
              <a:t>Таблица стандартной части </a:t>
            </a:r>
            <a:r>
              <a:rPr lang="en-US" altLang="ru-RU" sz="3200" b="1" smtClean="0">
                <a:solidFill>
                  <a:srgbClr val="FFFF66"/>
                </a:solidFill>
                <a:latin typeface="Monotype Corsiva" pitchFamily="66" charset="0"/>
              </a:rPr>
              <a:t>ASCII</a:t>
            </a:r>
            <a:endParaRPr lang="ru-RU" altLang="ru-RU" sz="3200" b="1" smtClean="0">
              <a:solidFill>
                <a:srgbClr val="FFFF66"/>
              </a:solidFill>
              <a:latin typeface="Monotype Corsiva" pitchFamily="66" charset="0"/>
            </a:endParaRPr>
          </a:p>
        </p:txBody>
      </p:sp>
      <p:pic>
        <p:nvPicPr>
          <p:cNvPr id="18437" name="Picture 7" descr="код-табл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4038"/>
            <a:ext cx="8785225" cy="625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pic>
        <p:nvPicPr>
          <p:cNvPr id="19460" name="Picture 6" descr="код-табл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475"/>
            <a:ext cx="6877050" cy="662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7062788" y="676275"/>
            <a:ext cx="1816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FFFF66"/>
                </a:solidFill>
                <a:latin typeface="Monotype Corsiva" pitchFamily="66" charset="0"/>
              </a:rPr>
              <a:t>Таблица </a:t>
            </a:r>
          </a:p>
          <a:p>
            <a:pPr eaLnBrk="1" hangingPunct="1"/>
            <a:r>
              <a:rPr lang="ru-RU" altLang="ru-RU" sz="2400" b="1">
                <a:solidFill>
                  <a:srgbClr val="FFFF66"/>
                </a:solidFill>
                <a:latin typeface="Monotype Corsiva" pitchFamily="66" charset="0"/>
              </a:rPr>
              <a:t>расширенного </a:t>
            </a:r>
          </a:p>
          <a:p>
            <a:pPr eaLnBrk="1" hangingPunct="1"/>
            <a:r>
              <a:rPr lang="ru-RU" altLang="ru-RU" sz="2400" b="1">
                <a:solidFill>
                  <a:srgbClr val="FFFF66"/>
                </a:solidFill>
                <a:latin typeface="Monotype Corsiva" pitchFamily="66" charset="0"/>
              </a:rPr>
              <a:t>кода </a:t>
            </a:r>
            <a:r>
              <a:rPr lang="en-US" altLang="ru-RU" sz="2400" b="1">
                <a:solidFill>
                  <a:srgbClr val="FFFF66"/>
                </a:solidFill>
                <a:latin typeface="Monotype Corsiva" pitchFamily="66" charset="0"/>
              </a:rPr>
              <a:t>ASCII</a:t>
            </a:r>
            <a:endParaRPr lang="ru-RU" altLang="ru-RU" sz="2400" b="1">
              <a:solidFill>
                <a:srgbClr val="FFFF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FF66"/>
                </a:solidFill>
                <a:latin typeface="Monotype Corsiva" pitchFamily="66" charset="0"/>
              </a:rPr>
              <a:t>Обратите внимание!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7610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Цифры кодируются по стандарту </a:t>
            </a:r>
            <a:r>
              <a:rPr lang="en-US" altLang="ru-RU" sz="4000" smtClean="0">
                <a:solidFill>
                  <a:schemeClr val="bg1"/>
                </a:solidFill>
              </a:rPr>
              <a:t>ASCII</a:t>
            </a:r>
            <a:r>
              <a:rPr lang="ru-RU" altLang="ru-RU" sz="4000" smtClean="0">
                <a:solidFill>
                  <a:schemeClr val="bg1"/>
                </a:solidFill>
              </a:rPr>
              <a:t> в двух случаях – при вводе-выводе и когда они встречаются в тексте. Если цифры участвуют в вычислениях, то осуществляется их преобразование в другой двоичных код.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6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15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903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u="sng" smtClean="0">
                <a:solidFill>
                  <a:srgbClr val="FFFF66"/>
                </a:solidFill>
              </a:rPr>
              <a:t>Пример.</a:t>
            </a:r>
            <a:r>
              <a:rPr lang="ru-RU" altLang="ru-RU" sz="2800" b="1" smtClean="0">
                <a:solidFill>
                  <a:schemeClr val="bg1"/>
                </a:solidFill>
              </a:rPr>
              <a:t> Возьмем число 57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chemeClr val="bg1"/>
                </a:solidFill>
              </a:rPr>
              <a:t>При использовании в тексте каждая цифра будет представлена своим кодом в соответствии с таблицей </a:t>
            </a:r>
            <a:r>
              <a:rPr lang="en-US" altLang="ru-RU" sz="2800" b="1" smtClean="0">
                <a:solidFill>
                  <a:schemeClr val="bg1"/>
                </a:solidFill>
              </a:rPr>
              <a:t>ASCII</a:t>
            </a:r>
            <a:r>
              <a:rPr lang="ru-RU" altLang="ru-RU" sz="2800" b="1" smtClean="0">
                <a:solidFill>
                  <a:schemeClr val="bg1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chemeClr val="bg1"/>
                </a:solidFill>
              </a:rPr>
              <a:t>В двоичной системе это – 00110101 00110111.</a:t>
            </a:r>
          </a:p>
          <a:p>
            <a:pPr eaLnBrk="1" hangingPunct="1">
              <a:buFontTx/>
              <a:buNone/>
            </a:pPr>
            <a:endParaRPr lang="ru-RU" altLang="ru-RU" sz="2800" b="1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chemeClr val="bg1"/>
                </a:solidFill>
              </a:rPr>
              <a:t>При использовании в вычислениях код этого числа будет получен по правилам перевода в двоичную систему и получим – 00111001.</a:t>
            </a:r>
          </a:p>
          <a:p>
            <a:pPr eaLnBrk="1" hangingPunct="1"/>
            <a:endParaRPr lang="ru-RU" altLang="ru-RU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27988" cy="1139825"/>
          </a:xfrm>
        </p:spPr>
        <p:txBody>
          <a:bodyPr/>
          <a:lstStyle/>
          <a:p>
            <a:pPr eaLnBrk="1" hangingPunct="1"/>
            <a:r>
              <a:rPr lang="ru-RU" altLang="ru-RU" sz="2400" b="1" dirty="0" smtClean="0"/>
              <a:t>Какое количество компьютеров вы видите? Ответ дайте в двоичной, восьмеричной и десятичной системах счисления.</a:t>
            </a:r>
          </a:p>
        </p:txBody>
      </p:sp>
      <p:pic>
        <p:nvPicPr>
          <p:cNvPr id="4099" name="Picture 8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41438"/>
            <a:ext cx="12969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Picture 9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12875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0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412875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3" name="Picture 11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0" y="1485900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4" name="Picture 12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75" y="1485900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Picture 13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141663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6" name="Picture 14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141663"/>
            <a:ext cx="12969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7" name="Picture 15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3068638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8" name="Picture 16" descr="j029298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140075"/>
            <a:ext cx="12969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2268538" y="5181600"/>
            <a:ext cx="594201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u="sng" dirty="0">
                <a:solidFill>
                  <a:schemeClr val="folHlink"/>
                </a:solidFill>
              </a:rPr>
              <a:t>Ответ:</a:t>
            </a:r>
          </a:p>
          <a:p>
            <a:pPr eaLnBrk="1" hangingPunct="1"/>
            <a:endParaRPr lang="ru-RU" altLang="ru-RU" sz="2400" b="1" u="sng" dirty="0">
              <a:solidFill>
                <a:schemeClr val="folHlink"/>
              </a:solidFill>
            </a:endParaRPr>
          </a:p>
          <a:p>
            <a:pPr eaLnBrk="1" hangingPunct="1"/>
            <a:r>
              <a:rPr lang="ru-RU" altLang="ru-RU" sz="2800" b="1" dirty="0">
                <a:solidFill>
                  <a:schemeClr val="folHlink"/>
                </a:solidFill>
              </a:rPr>
              <a:t>10001</a:t>
            </a:r>
            <a:r>
              <a:rPr lang="ru-RU" altLang="ru-RU" sz="2800" b="1" baseline="-25000" dirty="0">
                <a:solidFill>
                  <a:schemeClr val="folHlink"/>
                </a:solidFill>
              </a:rPr>
              <a:t>2</a:t>
            </a:r>
            <a:r>
              <a:rPr lang="ru-RU" altLang="ru-RU" sz="2800" b="1" dirty="0">
                <a:solidFill>
                  <a:schemeClr val="folHlink"/>
                </a:solidFill>
              </a:rPr>
              <a:t>	        21</a:t>
            </a:r>
            <a:r>
              <a:rPr lang="ru-RU" altLang="ru-RU" sz="2800" b="1" baseline="-25000" dirty="0">
                <a:solidFill>
                  <a:schemeClr val="folHlink"/>
                </a:solidFill>
              </a:rPr>
              <a:t>8</a:t>
            </a:r>
            <a:r>
              <a:rPr lang="ru-RU" altLang="ru-RU" sz="2800" b="1" dirty="0">
                <a:solidFill>
                  <a:schemeClr val="folHlink"/>
                </a:solidFill>
              </a:rPr>
              <a:t>                17</a:t>
            </a:r>
            <a:r>
              <a:rPr lang="ru-RU" altLang="ru-RU" sz="2800" b="1" baseline="-25000" dirty="0">
                <a:solidFill>
                  <a:schemeClr val="folHlink"/>
                </a:solidFill>
              </a:rPr>
              <a:t>10</a:t>
            </a:r>
            <a:endParaRPr lang="ru-RU" altLang="ru-RU" sz="2800" b="1" dirty="0">
              <a:solidFill>
                <a:schemeClr val="folHlink"/>
              </a:solidFill>
            </a:endParaRPr>
          </a:p>
          <a:p>
            <a:pPr eaLnBrk="1" hangingPunct="1"/>
            <a:endParaRPr lang="ru-RU" altLang="ru-RU" sz="2800" b="1" dirty="0"/>
          </a:p>
        </p:txBody>
      </p:sp>
      <p:sp>
        <p:nvSpPr>
          <p:cNvPr id="4109" name="AutoShape 18"/>
          <p:cNvSpPr>
            <a:spLocks noChangeArrowheads="1"/>
          </p:cNvSpPr>
          <p:nvPr/>
        </p:nvSpPr>
        <p:spPr bwMode="auto">
          <a:xfrm>
            <a:off x="7415213" y="404813"/>
            <a:ext cx="1728787" cy="1081087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6000" b="1">
                <a:solidFill>
                  <a:schemeClr val="folHlink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1313202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9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  <a:t>Закрепление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b="1" smtClean="0">
                <a:solidFill>
                  <a:schemeClr val="bg1"/>
                </a:solidFill>
              </a:rPr>
              <a:t>Представьте в форме десятичного кода слово «ЭВМ» во всех пяти кодировках:</a:t>
            </a:r>
          </a:p>
          <a:p>
            <a:pPr marL="990600" lvl="1" indent="-533400" algn="ctr" eaLnBrk="1" hangingPunct="1">
              <a:lnSpc>
                <a:spcPct val="90000"/>
              </a:lnSpc>
            </a:pPr>
            <a:r>
              <a:rPr lang="ru-RU" altLang="ru-RU" b="1" smtClean="0">
                <a:solidFill>
                  <a:schemeClr val="bg1"/>
                </a:solidFill>
              </a:rPr>
              <a:t> КОИ8-Р:    252 247 237</a:t>
            </a:r>
            <a:endParaRPr lang="en-US" altLang="ru-RU" b="1" smtClean="0">
              <a:solidFill>
                <a:schemeClr val="bg1"/>
              </a:solidFill>
            </a:endParaRPr>
          </a:p>
          <a:p>
            <a:pPr marL="990600" lvl="1" indent="-533400" algn="ctr" eaLnBrk="1" hangingPunct="1">
              <a:lnSpc>
                <a:spcPct val="90000"/>
              </a:lnSpc>
            </a:pPr>
            <a:r>
              <a:rPr lang="en-US" altLang="ru-RU" b="1" smtClean="0">
                <a:solidFill>
                  <a:schemeClr val="bg1"/>
                </a:solidFill>
              </a:rPr>
              <a:t>CP</a:t>
            </a:r>
            <a:r>
              <a:rPr lang="ru-RU" altLang="ru-RU" b="1" smtClean="0">
                <a:solidFill>
                  <a:schemeClr val="bg1"/>
                </a:solidFill>
              </a:rPr>
              <a:t>1251:	 221 194 204</a:t>
            </a:r>
            <a:endParaRPr lang="en-US" altLang="ru-RU" b="1" smtClean="0">
              <a:solidFill>
                <a:schemeClr val="bg1"/>
              </a:solidFill>
            </a:endParaRPr>
          </a:p>
          <a:p>
            <a:pPr marL="990600" lvl="1" indent="-533400" algn="ctr" eaLnBrk="1" hangingPunct="1">
              <a:lnSpc>
                <a:spcPct val="90000"/>
              </a:lnSpc>
            </a:pPr>
            <a:r>
              <a:rPr lang="en-US" altLang="ru-RU" b="1" smtClean="0">
                <a:solidFill>
                  <a:schemeClr val="bg1"/>
                </a:solidFill>
              </a:rPr>
              <a:t>CP866:	</a:t>
            </a:r>
            <a:r>
              <a:rPr lang="ru-RU" altLang="ru-RU" b="1" smtClean="0">
                <a:solidFill>
                  <a:schemeClr val="bg1"/>
                </a:solidFill>
              </a:rPr>
              <a:t> </a:t>
            </a:r>
            <a:r>
              <a:rPr lang="en-US" altLang="ru-RU" b="1" smtClean="0">
                <a:solidFill>
                  <a:schemeClr val="bg1"/>
                </a:solidFill>
              </a:rPr>
              <a:t>157 130 140 </a:t>
            </a:r>
          </a:p>
          <a:p>
            <a:pPr marL="990600" lvl="1" indent="-533400" algn="ctr" eaLnBrk="1" hangingPunct="1">
              <a:lnSpc>
                <a:spcPct val="90000"/>
              </a:lnSpc>
            </a:pPr>
            <a:r>
              <a:rPr lang="en-US" altLang="ru-RU" b="1" smtClean="0">
                <a:solidFill>
                  <a:schemeClr val="bg1"/>
                </a:solidFill>
              </a:rPr>
              <a:t>Mac:	</a:t>
            </a:r>
            <a:r>
              <a:rPr lang="ru-RU" altLang="ru-RU" b="1" smtClean="0">
                <a:solidFill>
                  <a:schemeClr val="bg1"/>
                </a:solidFill>
              </a:rPr>
              <a:t>          </a:t>
            </a:r>
            <a:r>
              <a:rPr lang="en-US" altLang="ru-RU" b="1" smtClean="0">
                <a:solidFill>
                  <a:schemeClr val="bg1"/>
                </a:solidFill>
              </a:rPr>
              <a:t>157 130 140 </a:t>
            </a:r>
          </a:p>
          <a:p>
            <a:pPr marL="990600" lvl="1" indent="-533400" algn="ctr" eaLnBrk="1" hangingPunct="1">
              <a:lnSpc>
                <a:spcPct val="90000"/>
              </a:lnSpc>
            </a:pPr>
            <a:r>
              <a:rPr lang="en-US" altLang="ru-RU" b="1" smtClean="0">
                <a:solidFill>
                  <a:schemeClr val="bg1"/>
                </a:solidFill>
              </a:rPr>
              <a:t>ISO:	</a:t>
            </a:r>
            <a:r>
              <a:rPr lang="ru-RU" altLang="ru-RU" b="1" smtClean="0">
                <a:solidFill>
                  <a:schemeClr val="bg1"/>
                </a:solidFill>
              </a:rPr>
              <a:t>          </a:t>
            </a:r>
            <a:r>
              <a:rPr lang="en-US" altLang="ru-RU" b="1" smtClean="0">
                <a:solidFill>
                  <a:schemeClr val="bg1"/>
                </a:solidFill>
              </a:rPr>
              <a:t>205 178 188 </a:t>
            </a:r>
            <a:endParaRPr lang="ru-RU" altLang="ru-RU" b="1" smtClean="0">
              <a:solidFill>
                <a:schemeClr val="bg1"/>
              </a:solidFill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 startAt="2"/>
            </a:pPr>
            <a:r>
              <a:rPr lang="ru-RU" altLang="ru-RU" b="1" smtClean="0">
                <a:solidFill>
                  <a:schemeClr val="bg1"/>
                </a:solidFill>
              </a:rPr>
              <a:t>Декодируйте следующее слово, таблица </a:t>
            </a:r>
            <a:r>
              <a:rPr lang="en-US" altLang="ru-RU" b="1" smtClean="0">
                <a:solidFill>
                  <a:schemeClr val="bg1"/>
                </a:solidFill>
              </a:rPr>
              <a:t>ASCII</a:t>
            </a:r>
            <a:r>
              <a:rPr lang="ru-RU" altLang="ru-RU" smtClean="0"/>
              <a:t> </a:t>
            </a:r>
            <a:r>
              <a:rPr lang="ru-RU" altLang="ru-RU" b="1" smtClean="0">
                <a:solidFill>
                  <a:schemeClr val="bg1"/>
                </a:solidFill>
              </a:rPr>
              <a:t>:</a:t>
            </a:r>
          </a:p>
          <a:p>
            <a:pPr marL="990600" lvl="1" indent="-533400"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 </a:t>
            </a:r>
            <a:r>
              <a:rPr lang="ru-RU" altLang="ru-RU" b="1" smtClean="0">
                <a:solidFill>
                  <a:schemeClr val="bg1"/>
                </a:solidFill>
              </a:rPr>
              <a:t>01001001 01000010 01001101</a:t>
            </a:r>
          </a:p>
          <a:p>
            <a:pPr marL="990600" lvl="1" indent="-533400"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(</a:t>
            </a:r>
            <a:r>
              <a:rPr lang="ru-RU" altLang="ru-RU" b="1" smtClean="0">
                <a:solidFill>
                  <a:schemeClr val="bg1"/>
                </a:solidFill>
              </a:rPr>
              <a:t>IBM</a:t>
            </a:r>
            <a:r>
              <a:rPr lang="ru-RU" altLang="ru-RU" smtClean="0">
                <a:solidFill>
                  <a:schemeClr val="bg1"/>
                </a:solidFill>
              </a:rPr>
              <a:t>)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16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71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71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71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1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1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1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71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b="1" smtClean="0">
                <a:solidFill>
                  <a:schemeClr val="bg1"/>
                </a:solidFill>
              </a:rPr>
              <a:t>В текстовом режиме экран обычно разбивается на 25 строк по 80 символов в строке. Определите объем текстовой информации, занимающей весь экран монитора.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    (25*80=2000 байт)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ru-RU" altLang="ru-RU" b="1" smtClean="0">
                <a:solidFill>
                  <a:schemeClr val="bg1"/>
                </a:solidFill>
              </a:rPr>
              <a:t>Во сколько раз уменьшится информационный объем страницы текста при его преобразовании из кодировки Unicode в кодировку Windows CP1251?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     (в два раза)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2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2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27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27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AutoShape 6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1650" y="404813"/>
            <a:ext cx="8642350" cy="6264275"/>
          </a:xfrm>
        </p:spPr>
        <p:txBody>
          <a:bodyPr/>
          <a:lstStyle/>
          <a:p>
            <a:pPr marL="609600" indent="-609600" algn="ctr" eaLnBrk="1" hangingPunct="1">
              <a:buFontTx/>
              <a:buAutoNum type="arabicPeriod" startAt="3"/>
            </a:pPr>
            <a:r>
              <a:rPr lang="ru-RU" altLang="ru-RU" b="1" smtClean="0">
                <a:solidFill>
                  <a:schemeClr val="bg1"/>
                </a:solidFill>
              </a:rPr>
              <a:t>Каков информационный объем текста, содержащего слово ИНФОРМАТИКА, </a:t>
            </a:r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в 8-ми битной кодировке? </a:t>
            </a:r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в 16-битной кодировке?</a:t>
            </a:r>
            <a:endParaRPr lang="ru-RU" altLang="ru-RU" smtClean="0"/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(11 байт, 22 байта) </a:t>
            </a:r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rgbClr val="FFFF66"/>
                </a:solidFill>
              </a:rPr>
              <a:t>4. Выбрать фрагмент текста "1999", "2001", "файл", "</a:t>
            </a:r>
            <a:r>
              <a:rPr lang="en-US" altLang="ru-RU" b="1" smtClean="0">
                <a:solidFill>
                  <a:srgbClr val="FFFF66"/>
                </a:solidFill>
              </a:rPr>
              <a:t>file</a:t>
            </a:r>
            <a:r>
              <a:rPr lang="ru-RU" altLang="ru-RU" b="1" smtClean="0">
                <a:solidFill>
                  <a:srgbClr val="FFFF66"/>
                </a:solidFill>
              </a:rPr>
              <a:t>", "2</a:t>
            </a:r>
            <a:r>
              <a:rPr lang="en-US" altLang="ru-RU" b="1" smtClean="0">
                <a:solidFill>
                  <a:srgbClr val="FFFF66"/>
                </a:solidFill>
              </a:rPr>
              <a:t>b</a:t>
            </a:r>
            <a:r>
              <a:rPr lang="ru-RU" altLang="ru-RU" b="1" smtClean="0">
                <a:solidFill>
                  <a:srgbClr val="FFFF66"/>
                </a:solidFill>
              </a:rPr>
              <a:t>2</a:t>
            </a:r>
            <a:r>
              <a:rPr lang="en-US" altLang="ru-RU" b="1" smtClean="0">
                <a:solidFill>
                  <a:srgbClr val="FFFF66"/>
                </a:solidFill>
              </a:rPr>
              <a:t>d</a:t>
            </a:r>
            <a:r>
              <a:rPr lang="ru-RU" altLang="ru-RU" b="1" smtClean="0">
                <a:solidFill>
                  <a:srgbClr val="FFFF66"/>
                </a:solidFill>
              </a:rPr>
              <a:t>", имеющий минимальную сумму </a:t>
            </a:r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rgbClr val="FFFF66"/>
                </a:solidFill>
              </a:rPr>
              <a:t>кодов символов в таблице </a:t>
            </a:r>
            <a:r>
              <a:rPr lang="en-US" altLang="ru-RU" b="1" smtClean="0">
                <a:solidFill>
                  <a:srgbClr val="FFFF66"/>
                </a:solidFill>
              </a:rPr>
              <a:t>ASCII</a:t>
            </a:r>
            <a:r>
              <a:rPr lang="ru-RU" altLang="ru-RU" b="1" smtClean="0">
                <a:solidFill>
                  <a:srgbClr val="FFFF66"/>
                </a:solidFill>
              </a:rPr>
              <a:t>.</a:t>
            </a:r>
          </a:p>
          <a:p>
            <a:pPr marL="609600" indent="-609600" algn="ctr" eaLnBrk="1" hangingPunct="1">
              <a:buFontTx/>
              <a:buNone/>
            </a:pPr>
            <a:r>
              <a:rPr lang="ru-RU" altLang="ru-RU" b="1" smtClean="0">
                <a:solidFill>
                  <a:srgbClr val="FFFF66"/>
                </a:solidFill>
              </a:rPr>
              <a:t>(цифры имеют меньшие коды </a:t>
            </a:r>
            <a:r>
              <a:rPr lang="ru-RU" altLang="ru-RU" b="1" smtClean="0"/>
              <a:t>2001)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5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5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75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757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5.</a:t>
            </a:r>
            <a:r>
              <a:rPr lang="ru-RU" altLang="ru-RU" b="1" smtClean="0"/>
              <a:t> </a:t>
            </a:r>
            <a:r>
              <a:rPr lang="ru-RU" altLang="ru-RU" b="1" smtClean="0">
                <a:solidFill>
                  <a:schemeClr val="bg1"/>
                </a:solidFill>
              </a:rPr>
              <a:t>В алфавите некоторого языка всего две буквы: "А" и "Б". Все слова, записанные на этом языке, состоят из 11 букв. Какой максимальный словарный запас может быть у этого языка?</a:t>
            </a:r>
          </a:p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chemeClr val="bg1"/>
                </a:solidFill>
              </a:rPr>
              <a:t>   </a:t>
            </a:r>
            <a:r>
              <a:rPr lang="ru-RU" altLang="ru-RU" b="1" smtClean="0">
                <a:solidFill>
                  <a:srgbClr val="FFFF66"/>
                </a:solidFill>
              </a:rPr>
              <a:t>(</a:t>
            </a:r>
            <a:r>
              <a:rPr lang="ru-RU" altLang="ru-RU" smtClean="0">
                <a:solidFill>
                  <a:srgbClr val="FFFF66"/>
                </a:solidFill>
              </a:rPr>
              <a:t>2048 слов.</a:t>
            </a:r>
          </a:p>
          <a:p>
            <a:pPr algn="ctr" eaLnBrk="1" hangingPunct="1">
              <a:buFontTx/>
              <a:buNone/>
            </a:pPr>
            <a:r>
              <a:rPr lang="ru-RU" altLang="ru-RU" smtClean="0">
                <a:solidFill>
                  <a:srgbClr val="FFFF66"/>
                </a:solidFill>
              </a:rPr>
              <a:t>   Мощность алфавита равна </a:t>
            </a:r>
            <a:r>
              <a:rPr lang="ru-RU" altLang="ru-RU" i="1" smtClean="0">
                <a:solidFill>
                  <a:srgbClr val="FFFF66"/>
                </a:solidFill>
              </a:rPr>
              <a:t>N </a:t>
            </a:r>
            <a:r>
              <a:rPr lang="ru-RU" altLang="ru-RU" smtClean="0">
                <a:solidFill>
                  <a:srgbClr val="FFFF66"/>
                </a:solidFill>
              </a:rPr>
              <a:t>= 2. Воспользуемся формулой </a:t>
            </a:r>
            <a:r>
              <a:rPr lang="en-US" altLang="ru-RU" smtClean="0">
                <a:solidFill>
                  <a:srgbClr val="FFFF66"/>
                </a:solidFill>
              </a:rPr>
              <a:t>L</a:t>
            </a:r>
            <a:r>
              <a:rPr lang="ru-RU" altLang="ru-RU" smtClean="0">
                <a:solidFill>
                  <a:srgbClr val="FFFF66"/>
                </a:solidFill>
              </a:rPr>
              <a:t> = </a:t>
            </a:r>
            <a:r>
              <a:rPr lang="en-US" altLang="ru-RU" i="1" smtClean="0">
                <a:solidFill>
                  <a:srgbClr val="FFFF66"/>
                </a:solidFill>
              </a:rPr>
              <a:t>N</a:t>
            </a:r>
            <a:r>
              <a:rPr lang="en-US" altLang="ru-RU" i="1" baseline="30000" smtClean="0">
                <a:solidFill>
                  <a:srgbClr val="FFFF66"/>
                </a:solidFill>
              </a:rPr>
              <a:t>m</a:t>
            </a:r>
            <a:r>
              <a:rPr lang="ru-RU" altLang="ru-RU" i="1" smtClean="0">
                <a:solidFill>
                  <a:srgbClr val="FFFF66"/>
                </a:solidFill>
              </a:rPr>
              <a:t>. </a:t>
            </a:r>
          </a:p>
          <a:p>
            <a:pPr algn="ctr" eaLnBrk="1" hangingPunct="1">
              <a:buFontTx/>
              <a:buNone/>
            </a:pPr>
            <a:r>
              <a:rPr lang="ru-RU" altLang="ru-RU" i="1" smtClean="0">
                <a:solidFill>
                  <a:srgbClr val="FFFF66"/>
                </a:solidFill>
              </a:rPr>
              <a:t>   </a:t>
            </a:r>
            <a:r>
              <a:rPr lang="en-US" altLang="ru-RU" i="1" smtClean="0">
                <a:solidFill>
                  <a:srgbClr val="FFFF66"/>
                </a:solidFill>
              </a:rPr>
              <a:t>m</a:t>
            </a:r>
            <a:r>
              <a:rPr lang="ru-RU" altLang="ru-RU" i="1" smtClean="0">
                <a:solidFill>
                  <a:srgbClr val="FFFF66"/>
                </a:solidFill>
              </a:rPr>
              <a:t> </a:t>
            </a:r>
            <a:r>
              <a:rPr lang="ru-RU" altLang="ru-RU" smtClean="0">
                <a:solidFill>
                  <a:srgbClr val="FFFF66"/>
                </a:solidFill>
              </a:rPr>
              <a:t>= 11. Необходимо найти </a:t>
            </a:r>
            <a:r>
              <a:rPr lang="en-US" altLang="ru-RU" i="1" smtClean="0">
                <a:solidFill>
                  <a:srgbClr val="FFFF66"/>
                </a:solidFill>
              </a:rPr>
              <a:t>L</a:t>
            </a:r>
            <a:r>
              <a:rPr lang="ru-RU" altLang="ru-RU" b="1" smtClean="0">
                <a:solidFill>
                  <a:srgbClr val="FFFF66"/>
                </a:solidFill>
              </a:rPr>
              <a:t>)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83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9900"/>
                </a:solidFill>
              </a:rPr>
              <a:t>Д\З: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solidFill>
                  <a:schemeClr val="bg1"/>
                </a:solidFill>
              </a:rPr>
              <a:t>256-цветный рисунок содержит 120 байт информации. Из скольких точек он состоит?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solidFill>
                  <a:srgbClr val="FFFF66"/>
                </a:solidFill>
              </a:rPr>
              <a:t>Приветствие участникам олимпиады от марсиан записано с помощью всех символов марсианского алфавита: ТЕВИРП!КИ! Сколько информации оно несет?</a:t>
            </a:r>
            <a:endParaRPr lang="en-US" altLang="ru-RU" sz="2800" b="1" smtClean="0">
              <a:solidFill>
                <a:srgbClr val="FFFF66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800" b="1" smtClean="0">
                <a:solidFill>
                  <a:schemeClr val="bg1"/>
                </a:solidFill>
              </a:rPr>
              <a:t>Определите длительность звукового файла, который уместится на гибкой дискете 3,5”. Учтите, что для хранения данных на такой дискете выделяется 2847 секторов объемом 512 байт. При высоком качестве звука: стерео, 16 бит, 48 кГц.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glob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9900"/>
          </a:solidFill>
          <a:ln w="9525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27651" name="WordArt 6"/>
          <p:cNvSpPr>
            <a:spLocks noChangeArrowheads="1" noChangeShapeType="1" noTextEdit="1"/>
          </p:cNvSpPr>
          <p:nvPr/>
        </p:nvSpPr>
        <p:spPr bwMode="auto">
          <a:xfrm>
            <a:off x="1042988" y="0"/>
            <a:ext cx="8459787" cy="38052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scene3d>
              <a:camera prst="legacyPerspectiveFront">
                <a:rot lat="20099996" lon="20099996" rev="0"/>
              </a:camera>
              <a:lightRig rig="legacyFlat2" dir="t"/>
            </a:scene3d>
            <a:sp3d extrusionH="8874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006600"/>
                </a:solidFill>
                <a:latin typeface="Arial"/>
                <a:cs typeface="Arial"/>
              </a:rPr>
              <a:t>Спасибо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006600"/>
                </a:solidFill>
                <a:latin typeface="Arial"/>
                <a:cs typeface="Arial"/>
              </a:rPr>
              <a:t>за  работу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glob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539750" y="1773238"/>
            <a:ext cx="8208963" cy="371157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33CC33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"Кодирование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33CC33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текстовой информации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33CC33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в компьютере"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11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187450" y="1484313"/>
            <a:ext cx="7129463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Цель занятия: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55650" y="87313"/>
            <a:ext cx="727233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rgbClr val="FF9900"/>
                </a:solidFill>
                <a:latin typeface="Monotype Corsiva" pitchFamily="66" charset="0"/>
              </a:rPr>
              <a:t>«Кто владеет информацией — </a:t>
            </a:r>
          </a:p>
          <a:p>
            <a:pPr algn="ctr" eaLnBrk="1" hangingPunct="1"/>
            <a:r>
              <a:rPr lang="ru-RU" altLang="ru-RU" sz="2800" b="1">
                <a:solidFill>
                  <a:srgbClr val="FF9900"/>
                </a:solidFill>
                <a:latin typeface="Monotype Corsiva" pitchFamily="66" charset="0"/>
              </a:rPr>
              <a:t>тот владеет миром»</a:t>
            </a:r>
          </a:p>
          <a:p>
            <a:pPr algn="r" eaLnBrk="1" hangingPunct="1"/>
            <a:r>
              <a:rPr lang="ru-RU" altLang="ru-RU" sz="2800" b="1">
                <a:solidFill>
                  <a:srgbClr val="FF9900"/>
                </a:solidFill>
                <a:latin typeface="Monotype Corsiva" pitchFamily="66" charset="0"/>
              </a:rPr>
              <a:t>Уинстон Черчилль</a:t>
            </a:r>
            <a:r>
              <a:rPr lang="ru-RU" altLang="ru-RU">
                <a:solidFill>
                  <a:srgbClr val="FF9900"/>
                </a:solidFill>
              </a:rPr>
              <a:t>  </a:t>
            </a:r>
          </a:p>
        </p:txBody>
      </p:sp>
      <p:sp>
        <p:nvSpPr>
          <p:cNvPr id="615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2420938"/>
            <a:ext cx="9144000" cy="3705225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Разобрать, как кодируется текстовая информация в компьютере</a:t>
            </a:r>
          </a:p>
          <a:p>
            <a:pPr algn="ctr"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Что такое шифрование (кодирование), какой шифр используют в компьютере</a:t>
            </a:r>
          </a:p>
          <a:p>
            <a:pPr algn="ctr"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 Познакомиться с различными  кодировочными таблицами  </a:t>
            </a:r>
          </a:p>
          <a:p>
            <a:pPr algn="ctr" eaLnBrk="1" hangingPunct="1"/>
            <a:endParaRPr lang="ru-RU" altLang="ru-RU" sz="4000" b="1" smtClean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9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u="sng" smtClean="0">
                <a:solidFill>
                  <a:srgbClr val="FFFF66"/>
                </a:solidFill>
                <a:latin typeface="Monotype Corsiva" pitchFamily="66" charset="0"/>
              </a:rPr>
              <a:t>1. Повторение</a:t>
            </a:r>
            <a:r>
              <a:rPr lang="ru-RU" altLang="ru-RU" sz="3600" b="1" smtClean="0">
                <a:solidFill>
                  <a:srgbClr val="FFFF66"/>
                </a:solidFill>
                <a:latin typeface="Monotype Corsiva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   а) теоретический материал +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      индивидуальная работа   на  компьютерах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   б) индивидуальная работа у доски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   в) </a:t>
            </a: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  <a:hlinkClick r:id="rId4" action="ppaction://hlinksldjump"/>
              </a:rPr>
              <a:t>проверочная  работа.</a:t>
            </a:r>
            <a:endParaRPr lang="ru-RU" altLang="ru-RU" sz="3600" b="1" smtClean="0">
              <a:solidFill>
                <a:schemeClr val="bg1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u="sng" smtClean="0">
                <a:solidFill>
                  <a:srgbClr val="FFFF66"/>
                </a:solidFill>
                <a:latin typeface="Monotype Corsiva" pitchFamily="66" charset="0"/>
              </a:rPr>
              <a:t>2. Новый материал.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 b="1" u="sng" smtClean="0">
                <a:solidFill>
                  <a:srgbClr val="FFFF66"/>
                </a:solidFill>
                <a:latin typeface="Monotype Corsiva" pitchFamily="66" charset="0"/>
              </a:rPr>
              <a:t>3. Закрепление изученного материала + Д\З</a:t>
            </a:r>
          </a:p>
          <a:p>
            <a:pPr eaLnBrk="1" hangingPunct="1">
              <a:lnSpc>
                <a:spcPct val="90000"/>
              </a:lnSpc>
            </a:pPr>
            <a:endParaRPr lang="ru-RU" altLang="ru-RU" sz="3600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173" name="WordArt 4"/>
          <p:cNvSpPr>
            <a:spLocks noChangeArrowheads="1" noChangeShapeType="1" noTextEdit="1"/>
          </p:cNvSpPr>
          <p:nvPr/>
        </p:nvSpPr>
        <p:spPr bwMode="auto">
          <a:xfrm>
            <a:off x="1547813" y="692150"/>
            <a:ext cx="5834062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"/>
                <a:cs typeface="Arial"/>
              </a:rPr>
              <a:t>план занятия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85225" cy="5661025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Какие системы счисления используют специалисты для общения с компьютером? </a:t>
            </a:r>
          </a:p>
          <a:p>
            <a:pPr algn="ctr" eaLnBrk="1" hangingPunct="1"/>
            <a:r>
              <a:rPr lang="ru-RU" altLang="ru-RU" sz="4000" b="1" smtClean="0">
                <a:solidFill>
                  <a:srgbClr val="FFFF66"/>
                </a:solidFill>
                <a:latin typeface="Monotype Corsiva" pitchFamily="66" charset="0"/>
              </a:rPr>
              <a:t>Почему люди пользуются десятичной системой, а компьютеры — двоичной?</a:t>
            </a:r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</a:p>
          <a:p>
            <a:pPr algn="ctr"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Почему в компьютерах используются также восьмеричная и шестнадцатеричная системы           счисления? </a:t>
            </a:r>
          </a:p>
          <a:p>
            <a:pPr eaLnBrk="1" hangingPunct="1"/>
            <a:endParaRPr lang="ru-RU" altLang="ru-RU" sz="4000" smtClean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197" name="WordArt 11"/>
          <p:cNvSpPr>
            <a:spLocks noChangeArrowheads="1" noChangeShapeType="1" noTextEdit="1"/>
          </p:cNvSpPr>
          <p:nvPr/>
        </p:nvSpPr>
        <p:spPr bwMode="auto">
          <a:xfrm>
            <a:off x="1908175" y="115888"/>
            <a:ext cx="54737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Impact"/>
              </a:rPr>
              <a:t>1.   Повторение теории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250825" y="260350"/>
            <a:ext cx="8713788" cy="6408738"/>
          </a:xfrm>
          <a:prstGeom prst="flowChartAlternateProcess">
            <a:avLst/>
          </a:prstGeom>
          <a:solidFill>
            <a:srgbClr val="6104C8"/>
          </a:solidFill>
          <a:ln w="57150">
            <a:solidFill>
              <a:srgbClr val="FF99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3373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Числа в компьютере представляются не менее двумя форматами, какими?</a:t>
            </a:r>
          </a:p>
          <a:p>
            <a:pPr eaLnBrk="1" hangingPunct="1"/>
            <a:r>
              <a:rPr lang="ru-RU" altLang="ru-RU" sz="4000" b="1" smtClean="0">
                <a:solidFill>
                  <a:srgbClr val="FFFF66"/>
                </a:solidFill>
                <a:latin typeface="Monotype Corsiva" pitchFamily="66" charset="0"/>
              </a:rPr>
              <a:t>Какие числа хранятся в формате с фиксированной запятой?</a:t>
            </a:r>
          </a:p>
          <a:p>
            <a:pPr eaLnBrk="1" hangingPunct="1"/>
            <a:r>
              <a:rPr lang="ru-RU" altLang="ru-RU" sz="4000" b="1" smtClean="0">
                <a:solidFill>
                  <a:schemeClr val="bg1"/>
                </a:solidFill>
                <a:latin typeface="Monotype Corsiva" pitchFamily="66" charset="0"/>
              </a:rPr>
              <a:t>Сколько  обычно байт занимают в памяти компьютера </a:t>
            </a:r>
            <a:r>
              <a:rPr lang="ru-RU" altLang="ru-RU" sz="4000" b="1" i="1" u="sng" smtClean="0">
                <a:solidFill>
                  <a:schemeClr val="bg1"/>
                </a:solidFill>
                <a:latin typeface="Monotype Corsiva" pitchFamily="66" charset="0"/>
              </a:rPr>
              <a:t>целые числа без знака?</a:t>
            </a:r>
          </a:p>
          <a:p>
            <a:pPr eaLnBrk="1" hangingPunct="1"/>
            <a:r>
              <a:rPr lang="ru-RU" altLang="ru-RU" sz="4000" b="1" smtClean="0">
                <a:solidFill>
                  <a:srgbClr val="FFFF66"/>
                </a:solidFill>
                <a:latin typeface="Monotype Corsiva" pitchFamily="66" charset="0"/>
              </a:rPr>
              <a:t>Сколько  обычно байт занимают в памяти компьютера </a:t>
            </a:r>
            <a:r>
              <a:rPr lang="ru-RU" altLang="ru-RU" sz="4000" b="1" i="1" u="sng" smtClean="0">
                <a:solidFill>
                  <a:srgbClr val="FFFF66"/>
                </a:solidFill>
                <a:latin typeface="Monotype Corsiva" pitchFamily="66" charset="0"/>
              </a:rPr>
              <a:t>целые числа со знаком?</a:t>
            </a:r>
          </a:p>
          <a:p>
            <a:pPr eaLnBrk="1" hangingPunct="1"/>
            <a:endParaRPr lang="ru-RU" altLang="ru-RU" sz="4000" b="1" i="1" u="sng" smtClean="0">
              <a:solidFill>
                <a:srgbClr val="FFFF66"/>
              </a:solidFill>
              <a:latin typeface="Monotype Corsiva" pitchFamily="66" charset="0"/>
            </a:endParaRPr>
          </a:p>
          <a:p>
            <a:pPr eaLnBrk="1" hangingPunct="1"/>
            <a:endParaRPr lang="ru-RU" altLang="ru-RU" sz="4000" smtClean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ic0307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В чем состоит принцип двоичного кодирования звука?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3600" b="1" smtClean="0">
              <a:solidFill>
                <a:schemeClr val="bg1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От каких параметров зависит качество двоичного кодирования звука?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z="3600" b="1" smtClean="0">
              <a:solidFill>
                <a:schemeClr val="bg1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Объясните принцип формирования растрового изображения. </a:t>
            </a:r>
          </a:p>
          <a:p>
            <a:pPr algn="ctr" eaLnBrk="1" hangingPunct="1">
              <a:lnSpc>
                <a:spcPct val="90000"/>
              </a:lnSpc>
            </a:pPr>
            <a:endParaRPr lang="ru-RU" altLang="ru-RU" sz="3600" b="1" smtClean="0">
              <a:solidFill>
                <a:schemeClr val="bg1"/>
              </a:solidFill>
              <a:latin typeface="Monotype Corsiva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От каких параметров зависит кодирование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Monotype Corsiva" pitchFamily="66" charset="0"/>
              </a:rPr>
              <a:t>графической информации?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86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86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pic0307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5"/>
          <p:cNvSpPr>
            <a:spLocks noChangeArrowheads="1"/>
          </p:cNvSpPr>
          <p:nvPr/>
        </p:nvSpPr>
        <p:spPr bwMode="auto">
          <a:xfrm>
            <a:off x="179388" y="115888"/>
            <a:ext cx="8856662" cy="6553200"/>
          </a:xfrm>
          <a:prstGeom prst="octagon">
            <a:avLst>
              <a:gd name="adj" fmla="val 29287"/>
            </a:avLst>
          </a:prstGeom>
          <a:solidFill>
            <a:srgbClr val="6104C8"/>
          </a:solidFill>
          <a:ln w="57150" cap="rnd">
            <a:solidFill>
              <a:srgbClr val="FF33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66"/>
                </a:solidFill>
                <a:latin typeface="Monotype Corsiva" pitchFamily="66" charset="0"/>
              </a:rPr>
              <a:t>Устная разминка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mtClean="0">
                <a:solidFill>
                  <a:schemeClr val="bg1"/>
                </a:solidFill>
              </a:rPr>
              <a:t>Определите количество цветов в палитре при глубине цвета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4, 8, 16, 24, 32 бита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chemeClr val="bg1"/>
                </a:solidFill>
              </a:rPr>
              <a:t>(16, 256, 65536, 16777216, 4294967296 цветов )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mtClean="0">
                <a:solidFill>
                  <a:schemeClr val="bg1"/>
                </a:solidFill>
              </a:rPr>
              <a:t> </a:t>
            </a:r>
            <a:r>
              <a:rPr lang="ru-RU" altLang="ru-RU" smtClean="0">
                <a:solidFill>
                  <a:srgbClr val="FFFF66"/>
                </a:solidFill>
              </a:rPr>
              <a:t>В процессе преобразования растрового графического изображения количество цветов уменьшилось с 65536 до 16. Во сколько раз уменьшится  объем занимаемый им памяти?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rgbClr val="FFFF66"/>
                </a:solidFill>
              </a:rPr>
              <a:t>(2</a:t>
            </a:r>
            <a:r>
              <a:rPr lang="ru-RU" altLang="ru-RU" baseline="30000" smtClean="0">
                <a:solidFill>
                  <a:srgbClr val="FFFF66"/>
                </a:solidFill>
              </a:rPr>
              <a:t>16     и   </a:t>
            </a:r>
            <a:r>
              <a:rPr lang="ru-RU" altLang="ru-RU" smtClean="0">
                <a:solidFill>
                  <a:srgbClr val="FFFF66"/>
                </a:solidFill>
              </a:rPr>
              <a:t>2</a:t>
            </a:r>
            <a:r>
              <a:rPr lang="ru-RU" altLang="ru-RU" baseline="30000" smtClean="0">
                <a:solidFill>
                  <a:srgbClr val="FFFF66"/>
                </a:solidFill>
              </a:rPr>
              <a:t>4</a:t>
            </a:r>
            <a:r>
              <a:rPr lang="ru-RU" altLang="ru-RU" smtClean="0">
                <a:solidFill>
                  <a:srgbClr val="FFFF66"/>
                </a:solidFill>
              </a:rPr>
              <a:t>,</a:t>
            </a:r>
            <a:r>
              <a:rPr lang="ru-RU" altLang="ru-RU" baseline="30000" smtClean="0">
                <a:solidFill>
                  <a:srgbClr val="FFFF66"/>
                </a:solidFill>
              </a:rPr>
              <a:t>  </a:t>
            </a:r>
            <a:r>
              <a:rPr lang="ru-RU" altLang="ru-RU" smtClean="0">
                <a:solidFill>
                  <a:srgbClr val="FFFF66"/>
                </a:solidFill>
              </a:rPr>
              <a:t>16</a:t>
            </a:r>
            <a:r>
              <a:rPr lang="en-US" altLang="ru-RU" smtClean="0">
                <a:solidFill>
                  <a:srgbClr val="FFFF66"/>
                </a:solidFill>
              </a:rPr>
              <a:t>&gt;4</a:t>
            </a:r>
            <a:r>
              <a:rPr lang="ru-RU" altLang="ru-RU" smtClean="0">
                <a:solidFill>
                  <a:srgbClr val="FFFF66"/>
                </a:solidFill>
              </a:rPr>
              <a:t> в 4 раза)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 smtClean="0">
              <a:solidFill>
                <a:srgbClr val="FFFF66"/>
              </a:solidFill>
            </a:endParaRPr>
          </a:p>
        </p:txBody>
      </p:sp>
      <p:sp>
        <p:nvSpPr>
          <p:cNvPr id="11270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04250" y="6092825"/>
            <a:ext cx="539750" cy="765175"/>
          </a:xfrm>
          <a:prstGeom prst="star4">
            <a:avLst>
              <a:gd name="adj" fmla="val 12500"/>
            </a:avLst>
          </a:prstGeom>
          <a:solidFill>
            <a:srgbClr val="6104C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806</TotalTime>
  <Words>1301</Words>
  <Application>Microsoft Office PowerPoint</Application>
  <PresentationFormat>Экран (4:3)</PresentationFormat>
  <Paragraphs>180</Paragraphs>
  <Slides>25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Comic Sans MS</vt:lpstr>
      <vt:lpstr>Times New Roman</vt:lpstr>
      <vt:lpstr>Monotype Corsiva</vt:lpstr>
      <vt:lpstr>Оформление по умолчанию</vt:lpstr>
      <vt:lpstr>Пастель</vt:lpstr>
      <vt:lpstr>Презентация PowerPoint</vt:lpstr>
      <vt:lpstr>Какое количество компьютеров вы видите? Ответ дайте в двоичной, восьмеричной и десятичной системах счисления.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Устная разминка</vt:lpstr>
      <vt:lpstr>Презентация PowerPoint</vt:lpstr>
      <vt:lpstr>I. Представление и кодирование информации с помощью знаковых систем </vt:lpstr>
      <vt:lpstr>II. Двоичное кодирование  текстовой информации</vt:lpstr>
      <vt:lpstr>Презентация PowerPoint</vt:lpstr>
      <vt:lpstr>III. Таблицы кодировки</vt:lpstr>
      <vt:lpstr>Презентация PowerPoint</vt:lpstr>
      <vt:lpstr>Таблица стандартной части ASCII</vt:lpstr>
      <vt:lpstr>Презентация PowerPoint</vt:lpstr>
      <vt:lpstr>Обратите внимание!</vt:lpstr>
      <vt:lpstr>Презентация PowerPoint</vt:lpstr>
      <vt:lpstr>Закрепление</vt:lpstr>
      <vt:lpstr>Презентация PowerPoint</vt:lpstr>
      <vt:lpstr>Презентация PowerPoint</vt:lpstr>
      <vt:lpstr>Презентация PowerPoint</vt:lpstr>
      <vt:lpstr>Д\З: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ринат</cp:lastModifiedBy>
  <cp:revision>15</cp:revision>
  <dcterms:created xsi:type="dcterms:W3CDTF">2007-12-08T08:15:25Z</dcterms:created>
  <dcterms:modified xsi:type="dcterms:W3CDTF">2014-03-26T10:02:03Z</dcterms:modified>
</cp:coreProperties>
</file>