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7" r:id="rId48"/>
    <p:sldId id="308" r:id="rId49"/>
    <p:sldId id="309" r:id="rId50"/>
    <p:sldId id="310" r:id="rId51"/>
    <p:sldId id="311" r:id="rId52"/>
    <p:sldId id="312" r:id="rId53"/>
    <p:sldId id="259" r:id="rId5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FDD"/>
    <a:srgbClr val="00FF99"/>
    <a:srgbClr val="003300"/>
    <a:srgbClr val="C1FFC1"/>
    <a:srgbClr val="9BF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BB1800-0492-4EB7-8B64-A76D22E8866E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8514622-5DB4-4C13-9584-5C8418DA4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858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0" descr="a_e2d893b5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1428750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E82F0-F3C5-49CD-98B2-DB63E1716E1F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8963" y="650081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corowina.ucoz.com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33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32AD6-F714-4830-AD3B-DA8591F43246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3480E-7559-4883-A592-AEF6AE298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59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C4EBC-4D55-4DB8-B071-55BB773D19D2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F3CB-E9D6-4BD2-BE11-F84587BC3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0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5DC6-6A18-4422-B0AD-92C29E5ADB56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5A802-F0DF-4302-BC69-36153DA3A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C7EDB-7764-4589-B352-E9F0C57A2DC5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1877-CF41-47C7-B13C-D1F82F348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5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EB8F-3228-43FA-BB1B-FB79BC7719C8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9796-81C1-4CA1-B5FC-EEF259097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83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6061F-B5D2-446C-A450-A9891932CF9F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81FE-789E-43FA-883E-FCCE192F5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7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C78E-7A5E-4437-A277-F6245DD1E5A6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0EF3C-15F4-47C6-B978-0D6FC8283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41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1D8E-9A2B-4863-A50A-12142AFA290F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C116-0F87-4BB4-8479-F534B6EA5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34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215FE-45CD-4758-ACEE-145152346DD5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D1EEA-6CEB-4F87-9381-1A8438BF1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4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99A2-D54C-46A2-9B1D-67D89F5472FD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49194-E457-4959-8C1A-B818C0FD1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31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 userDrawn="1"/>
        </p:nvSpPr>
        <p:spPr>
          <a:xfrm>
            <a:off x="428596" y="285728"/>
            <a:ext cx="8358246" cy="6286544"/>
          </a:xfrm>
          <a:prstGeom prst="roundRect">
            <a:avLst/>
          </a:prstGeom>
          <a:solidFill>
            <a:srgbClr val="C1FFC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D37551-FDE4-476A-849C-FBAB8B1EB867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64343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corowina.ucoz.com</a:t>
            </a:r>
            <a:endParaRPr lang="ru-RU"/>
          </a:p>
        </p:txBody>
      </p:sp>
      <p:pic>
        <p:nvPicPr>
          <p:cNvPr id="1034" name="Рисунок 9" descr="1263974281_6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0" y="5357813"/>
            <a:ext cx="15208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cturedesign.info/photoshop/page/143/" TargetMode="External"/><Relationship Id="rId2" Type="http://schemas.openxmlformats.org/officeDocument/2006/relationships/hyperlink" Target="http://www.123rf.com/photo_7256532_cartoon-wise-owl-sitting-on-pile-book-and-red-apple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images.clipartof.com/small/32979-Clipart-Illustration-Of-A-Little-Boy-And-Girl-Studying-Together-A-Green-Colored-Pencil-Watching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979613" y="577850"/>
            <a:ext cx="5857875" cy="2214563"/>
          </a:xfrm>
          <a:prstGeom prst="horizontalScroll">
            <a:avLst/>
          </a:prstGeom>
          <a:solidFill>
            <a:srgbClr val="DDFFDD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258888" y="332805"/>
            <a:ext cx="7556500" cy="3024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Упражнения для развития навыков  чтения</a:t>
            </a:r>
            <a:br>
              <a:rPr lang="ru-RU" dirty="0" smtClean="0"/>
            </a:br>
            <a:r>
              <a:rPr lang="ru-RU" dirty="0" smtClean="0"/>
              <a:t>на уроках в начальной школе</a:t>
            </a:r>
            <a:endParaRPr lang="ru-RU" dirty="0"/>
          </a:p>
        </p:txBody>
      </p:sp>
      <p:sp>
        <p:nvSpPr>
          <p:cNvPr id="13316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58888" y="2997200"/>
            <a:ext cx="6400800" cy="3121025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учитель начальных классов 1 квалификационной категории</a:t>
            </a:r>
          </a:p>
          <a:p>
            <a:pPr eaLnBrk="1" hangingPunct="1"/>
            <a:r>
              <a:rPr lang="ru-RU" altLang="ru-RU" dirty="0" smtClean="0"/>
              <a:t>МБОУ СОШ №11 имени </a:t>
            </a:r>
            <a:r>
              <a:rPr lang="ru-RU" altLang="ru-RU" dirty="0" err="1" smtClean="0"/>
              <a:t>А.А.Абрамова</a:t>
            </a:r>
            <a:r>
              <a:rPr lang="ru-RU" altLang="ru-RU" dirty="0" smtClean="0"/>
              <a:t> п. Новый Ургал</a:t>
            </a:r>
          </a:p>
          <a:p>
            <a:pPr eaLnBrk="1" hangingPunct="1"/>
            <a:r>
              <a:rPr lang="ru-RU" altLang="ru-RU" dirty="0" err="1" smtClean="0"/>
              <a:t>Мангилева</a:t>
            </a:r>
            <a:r>
              <a:rPr lang="ru-RU" altLang="ru-RU" dirty="0" smtClean="0"/>
              <a:t> Т.И. 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4786313" y="6581775"/>
            <a:ext cx="1785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/>
              <a:t>corowina.ucoz.com</a:t>
            </a:r>
            <a:endParaRPr lang="ru-RU" altLang="ru-RU" sz="1200"/>
          </a:p>
        </p:txBody>
      </p:sp>
      <p:sp>
        <p:nvSpPr>
          <p:cNvPr id="7" name="Прямоугольник 6"/>
          <p:cNvSpPr/>
          <p:nvPr/>
        </p:nvSpPr>
        <p:spPr>
          <a:xfrm>
            <a:off x="303998" y="5930116"/>
            <a:ext cx="899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400" b="1" dirty="0" smtClean="0">
              <a:solidFill>
                <a:srgbClr val="0070C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февраль - май 2014 года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72" y="188640"/>
            <a:ext cx="91120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«Современные методы и приемы обучения»</a:t>
            </a:r>
            <a:endParaRPr lang="ru-RU" sz="1400" b="1" dirty="0" smtClean="0">
              <a:solidFill>
                <a:srgbClr val="FF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февраль - май 2014 года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хитрое </a:t>
            </a:r>
            <a:br>
              <a:rPr lang="ru-RU" dirty="0"/>
            </a:br>
            <a:r>
              <a:rPr lang="ru-RU" dirty="0"/>
              <a:t>рыжее</a:t>
            </a:r>
            <a:br>
              <a:rPr lang="ru-RU" dirty="0"/>
            </a:br>
            <a:r>
              <a:rPr lang="ru-RU" dirty="0"/>
              <a:t>животное                    т</a:t>
            </a:r>
            <a:br>
              <a:rPr lang="ru-RU" dirty="0"/>
            </a:br>
            <a:r>
              <a:rPr lang="ru-RU" dirty="0"/>
              <a:t>                                     а</a:t>
            </a:r>
            <a:br>
              <a:rPr lang="ru-RU" dirty="0"/>
            </a:br>
            <a:r>
              <a:rPr lang="ru-RU" dirty="0" smtClean="0"/>
              <a:t>    </a:t>
            </a:r>
            <a:r>
              <a:rPr lang="ru-RU" dirty="0"/>
              <a:t>* * *                            </a:t>
            </a:r>
            <a:r>
              <a:rPr lang="ru-RU" dirty="0" err="1"/>
              <a:t>твенница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                                     </a:t>
            </a:r>
            <a:r>
              <a:rPr lang="ru-RU" dirty="0" err="1"/>
              <a:t>товка</a:t>
            </a:r>
            <a:r>
              <a:rPr lang="ru-RU" dirty="0"/>
              <a:t>  </a:t>
            </a:r>
            <a:br>
              <a:rPr lang="ru-RU" dirty="0"/>
            </a:br>
            <a:r>
              <a:rPr lang="ru-RU" dirty="0"/>
              <a:t> </a:t>
            </a:r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975" y="5373688"/>
            <a:ext cx="5432425" cy="265112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Ритмическое чтение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dirty="0" smtClean="0"/>
              <a:t>1.Дети </a:t>
            </a:r>
            <a:r>
              <a:rPr lang="ru-RU" dirty="0"/>
              <a:t>любят игрушки-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Так все говорят.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Ну, а разве игрушки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Не любят ребят?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Очень любят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Души в них не чают!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Просто это не все замечают…       </a:t>
            </a:r>
            <a:r>
              <a:rPr lang="ru-RU" dirty="0" err="1"/>
              <a:t>Б.Заходер</a:t>
            </a:r>
            <a:r>
              <a:rPr lang="ru-RU" dirty="0"/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/>
              <a:t> 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900113" y="333375"/>
            <a:ext cx="7272337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2.Мышка в кружке зелёной</a:t>
            </a:r>
          </a:p>
          <a:p>
            <a:pPr eaLnBrk="1" hangingPunct="1"/>
            <a:r>
              <a:rPr lang="ru-RU" altLang="ru-RU" sz="4400"/>
              <a:t>Наварила каши пшённой.</a:t>
            </a:r>
          </a:p>
          <a:p>
            <a:pPr eaLnBrk="1" hangingPunct="1"/>
            <a:r>
              <a:rPr lang="ru-RU" altLang="ru-RU" sz="4400"/>
              <a:t>Ребятишек дюжина</a:t>
            </a:r>
          </a:p>
          <a:p>
            <a:pPr eaLnBrk="1" hangingPunct="1"/>
            <a:r>
              <a:rPr lang="ru-RU" altLang="ru-RU" sz="4400"/>
              <a:t>Ожидает ужина</a:t>
            </a:r>
          </a:p>
          <a:p>
            <a:pPr eaLnBrk="1" hangingPunct="1"/>
            <a:r>
              <a:rPr lang="ru-RU" altLang="ru-RU" sz="4400"/>
              <a:t>Всем по ложечке досталось-</a:t>
            </a:r>
          </a:p>
          <a:p>
            <a:pPr eaLnBrk="1" hangingPunct="1"/>
            <a:r>
              <a:rPr lang="ru-RU" altLang="ru-RU" sz="4400"/>
              <a:t>Не крупинки не осталось!       С.Маршак.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1547813" y="260350"/>
            <a:ext cx="5310187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3.Знаешь буквы </a:t>
            </a:r>
          </a:p>
          <a:p>
            <a:pPr eaLnBrk="1" hangingPunct="1"/>
            <a:r>
              <a:rPr lang="ru-RU" altLang="ru-RU" sz="4400"/>
              <a:t>А, Бе,Це?</a:t>
            </a:r>
          </a:p>
          <a:p>
            <a:pPr eaLnBrk="1" hangingPunct="1"/>
            <a:r>
              <a:rPr lang="ru-RU" altLang="ru-RU" sz="4400"/>
              <a:t>Сидит кошка на крыльце,</a:t>
            </a:r>
          </a:p>
          <a:p>
            <a:pPr eaLnBrk="1" hangingPunct="1"/>
            <a:r>
              <a:rPr lang="ru-RU" altLang="ru-RU" sz="4400"/>
              <a:t>Шьёт штанишки мужу,</a:t>
            </a:r>
          </a:p>
          <a:p>
            <a:pPr eaLnBrk="1" hangingPunct="1"/>
            <a:r>
              <a:rPr lang="ru-RU" altLang="ru-RU" sz="4400"/>
              <a:t>Чтоб не мёрз он в стужу.        С.Маршак</a:t>
            </a:r>
            <a:r>
              <a:rPr lang="ru-RU" altLang="ru-RU"/>
              <a:t>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1619250" y="333375"/>
            <a:ext cx="6408738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4.-Почему ты чёрен, кот?</a:t>
            </a:r>
          </a:p>
          <a:p>
            <a:pPr eaLnBrk="1" hangingPunct="1"/>
            <a:r>
              <a:rPr lang="ru-RU" altLang="ru-RU" sz="3600"/>
              <a:t>-Лазил ночью в дымоход.</a:t>
            </a:r>
          </a:p>
          <a:p>
            <a:pPr eaLnBrk="1" hangingPunct="1"/>
            <a:r>
              <a:rPr lang="ru-RU" altLang="ru-RU" sz="3600"/>
              <a:t>-Почему сейчас ты бел?</a:t>
            </a:r>
          </a:p>
          <a:p>
            <a:pPr eaLnBrk="1" hangingPunct="1"/>
            <a:r>
              <a:rPr lang="ru-RU" altLang="ru-RU" sz="3600"/>
              <a:t>-Из горшка сметану ел.</a:t>
            </a:r>
          </a:p>
          <a:p>
            <a:pPr eaLnBrk="1" hangingPunct="1"/>
            <a:r>
              <a:rPr lang="ru-RU" altLang="ru-RU" sz="3600"/>
              <a:t>-Почему ты серым стал?</a:t>
            </a:r>
          </a:p>
          <a:p>
            <a:pPr eaLnBrk="1" hangingPunct="1"/>
            <a:r>
              <a:rPr lang="ru-RU" altLang="ru-RU" sz="3600"/>
              <a:t>-Пёс в пыли меня валял.</a:t>
            </a:r>
          </a:p>
          <a:p>
            <a:pPr eaLnBrk="1" hangingPunct="1"/>
            <a:r>
              <a:rPr lang="ru-RU" altLang="ru-RU" sz="3600"/>
              <a:t>-Так какого же ты цвета?</a:t>
            </a:r>
          </a:p>
          <a:p>
            <a:pPr eaLnBrk="1" hangingPunct="1"/>
            <a:r>
              <a:rPr lang="ru-RU" altLang="ru-RU" sz="3600"/>
              <a:t>-Я и сам не знаю это. </a:t>
            </a:r>
          </a:p>
          <a:p>
            <a:pPr eaLnBrk="1" hangingPunct="1"/>
            <a:r>
              <a:rPr lang="en-US" altLang="ru-RU" sz="3600"/>
              <a:t>C</a:t>
            </a:r>
            <a:r>
              <a:rPr lang="ru-RU" altLang="ru-RU" sz="3600"/>
              <a:t>аша Чёрный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684213" y="836613"/>
            <a:ext cx="7920037" cy="52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5.Хочу видеть доброе царство,</a:t>
            </a:r>
          </a:p>
          <a:p>
            <a:pPr eaLnBrk="1" hangingPunct="1"/>
            <a:r>
              <a:rPr lang="ru-RU" altLang="ru-RU" sz="3200"/>
              <a:t>  Голубое государство,</a:t>
            </a:r>
          </a:p>
          <a:p>
            <a:pPr eaLnBrk="1" hangingPunct="1"/>
            <a:r>
              <a:rPr lang="ru-RU" altLang="ru-RU" sz="3200"/>
              <a:t>Где все улыбаются,</a:t>
            </a:r>
          </a:p>
          <a:p>
            <a:pPr eaLnBrk="1" hangingPunct="1"/>
            <a:r>
              <a:rPr lang="ru-RU" altLang="ru-RU" sz="3200"/>
              <a:t>Где взрослые к детям не придираются.</a:t>
            </a:r>
          </a:p>
          <a:p>
            <a:pPr eaLnBrk="1" hangingPunct="1"/>
            <a:r>
              <a:rPr lang="ru-RU" altLang="ru-RU" sz="3200"/>
              <a:t>Где нет ни ос кусачих,</a:t>
            </a:r>
          </a:p>
          <a:p>
            <a:pPr eaLnBrk="1" hangingPunct="1"/>
            <a:r>
              <a:rPr lang="ru-RU" altLang="ru-RU" sz="3200"/>
              <a:t>Ни гадюк бродячих,</a:t>
            </a:r>
          </a:p>
          <a:p>
            <a:pPr eaLnBrk="1" hangingPunct="1"/>
            <a:r>
              <a:rPr lang="ru-RU" altLang="ru-RU" sz="3200"/>
              <a:t>Ни детских мучителей-</a:t>
            </a:r>
          </a:p>
          <a:p>
            <a:pPr eaLnBrk="1" hangingPunct="1"/>
            <a:r>
              <a:rPr lang="ru-RU" altLang="ru-RU" sz="3200"/>
              <a:t>Делимого и делителя…</a:t>
            </a:r>
          </a:p>
          <a:p>
            <a:pPr eaLnBrk="1" hangingPunct="1"/>
            <a:r>
              <a:rPr lang="ru-RU" altLang="ru-RU" sz="3200"/>
              <a:t>Дзинь-Дзинь!</a:t>
            </a:r>
          </a:p>
          <a:p>
            <a:pPr eaLnBrk="1" hangingPunct="1"/>
            <a:r>
              <a:rPr lang="ru-RU" altLang="ru-RU" sz="3200"/>
              <a:t>Хочу! Желаю! Аминь!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684213" y="260350"/>
            <a:ext cx="7704137" cy="59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На красно-желтом утреннем ковре</a:t>
            </a:r>
          </a:p>
          <a:p>
            <a:pPr eaLnBrk="1" hangingPunct="1"/>
            <a:r>
              <a:rPr lang="ru-RU" altLang="ru-RU" sz="4400"/>
              <a:t>Морозец выстлал белые узоры:</a:t>
            </a:r>
          </a:p>
          <a:p>
            <a:pPr eaLnBrk="1" hangingPunct="1"/>
            <a:r>
              <a:rPr lang="ru-RU" altLang="ru-RU" sz="4400"/>
              <a:t>И солнце, как лисица в конуре,                                                                                                                     Неярко светит, спрятавшись за горы</a:t>
            </a:r>
            <a:r>
              <a:rPr lang="ru-RU" altLang="ru-RU"/>
              <a:t>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900113" y="549275"/>
            <a:ext cx="73437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7.Вот какой невежда чижик-</a:t>
            </a:r>
          </a:p>
          <a:p>
            <a:pPr eaLnBrk="1" hangingPunct="1"/>
            <a:r>
              <a:rPr lang="ru-RU" altLang="ru-RU" sz="4000"/>
              <a:t>Не читает чудных книжек!</a:t>
            </a:r>
          </a:p>
          <a:p>
            <a:pPr eaLnBrk="1" hangingPunct="1"/>
            <a:r>
              <a:rPr lang="ru-RU" altLang="ru-RU" sz="4000"/>
              <a:t>Научить его хочу,</a:t>
            </a:r>
          </a:p>
          <a:p>
            <a:pPr eaLnBrk="1" hangingPunct="1"/>
            <a:r>
              <a:rPr lang="ru-RU" altLang="ru-RU" sz="4000"/>
              <a:t>Но никак не научу!</a:t>
            </a:r>
          </a:p>
          <a:p>
            <a:pPr eaLnBrk="1" hangingPunct="1"/>
            <a:r>
              <a:rPr lang="ru-RU" altLang="ru-RU" sz="4000"/>
              <a:t>Скачет он и днём, и ночью</a:t>
            </a:r>
          </a:p>
          <a:p>
            <a:pPr eaLnBrk="1" hangingPunct="1"/>
            <a:r>
              <a:rPr lang="ru-RU" altLang="ru-RU" sz="4000"/>
              <a:t>И о чашку клювик точит,</a:t>
            </a:r>
          </a:p>
          <a:p>
            <a:pPr eaLnBrk="1" hangingPunct="1"/>
            <a:r>
              <a:rPr lang="ru-RU" altLang="ru-RU" sz="4000"/>
              <a:t>Ну и чиж! Такой чудак!</a:t>
            </a:r>
          </a:p>
          <a:p>
            <a:pPr eaLnBrk="1" hangingPunct="1"/>
            <a:r>
              <a:rPr lang="ru-RU" altLang="ru-RU" sz="4000"/>
              <a:t>Я читаю- он никак!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684213" y="333375"/>
            <a:ext cx="7110412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8.С книгой я живу, как в чуде,</a:t>
            </a:r>
          </a:p>
          <a:p>
            <a:pPr eaLnBrk="1" hangingPunct="1"/>
            <a:r>
              <a:rPr lang="ru-RU" altLang="ru-RU" sz="4400"/>
              <a:t>С волшебством среди Москвы.</a:t>
            </a:r>
          </a:p>
          <a:p>
            <a:pPr eaLnBrk="1" hangingPunct="1"/>
            <a:r>
              <a:rPr lang="ru-RU" altLang="ru-RU" sz="4400"/>
              <a:t>В книге- звери, в книге- люди,</a:t>
            </a:r>
          </a:p>
          <a:p>
            <a:pPr eaLnBrk="1" hangingPunct="1"/>
            <a:r>
              <a:rPr lang="ru-RU" altLang="ru-RU" sz="4400"/>
              <a:t>В книге вечно: я и вы.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468313" y="333375"/>
            <a:ext cx="77755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9.Слышишь песенку ручья?</a:t>
            </a:r>
          </a:p>
          <a:p>
            <a:pPr eaLnBrk="1" hangingPunct="1"/>
            <a:r>
              <a:rPr lang="ru-RU" altLang="ru-RU" sz="3600"/>
              <a:t>Это- Родина твоя.</a:t>
            </a:r>
          </a:p>
          <a:p>
            <a:pPr eaLnBrk="1" hangingPunct="1"/>
            <a:r>
              <a:rPr lang="ru-RU" altLang="ru-RU" sz="3600"/>
              <a:t>Слышишь голос соловья?</a:t>
            </a:r>
          </a:p>
          <a:p>
            <a:pPr eaLnBrk="1" hangingPunct="1"/>
            <a:r>
              <a:rPr lang="ru-RU" altLang="ru-RU" sz="3600"/>
              <a:t>Это- Родина твоя.</a:t>
            </a:r>
          </a:p>
          <a:p>
            <a:pPr eaLnBrk="1" hangingPunct="1"/>
            <a:r>
              <a:rPr lang="ru-RU" altLang="ru-RU" sz="3600"/>
              <a:t>Руки матери твоей,</a:t>
            </a:r>
          </a:p>
          <a:p>
            <a:pPr eaLnBrk="1" hangingPunct="1"/>
            <a:r>
              <a:rPr lang="ru-RU" altLang="ru-RU" sz="3600"/>
              <a:t>Звон дождей и шум ветвей,</a:t>
            </a:r>
          </a:p>
          <a:p>
            <a:pPr eaLnBrk="1" hangingPunct="1"/>
            <a:r>
              <a:rPr lang="ru-RU" altLang="ru-RU" sz="3600"/>
              <a:t>И в лесу смородина-</a:t>
            </a:r>
          </a:p>
          <a:p>
            <a:pPr eaLnBrk="1" hangingPunct="1"/>
            <a:r>
              <a:rPr lang="ru-RU" altLang="ru-RU" sz="3600"/>
              <a:t>Это тоже Родина.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dirty="0" smtClean="0"/>
              <a:t>1) Построить </a:t>
            </a:r>
            <a:r>
              <a:rPr lang="ru-RU" dirty="0"/>
              <a:t>забор.</a:t>
            </a:r>
          </a:p>
          <a:p>
            <a:pPr>
              <a:defRPr/>
            </a:pPr>
            <a:r>
              <a:rPr lang="ru-RU" dirty="0"/>
              <a:t>Улыбнуться без напряжения, показать сомкнутые верхние и нижние зубы. Удерживать данное положение на счет от 1 до 5 – 10.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dirty="0" smtClean="0"/>
              <a:t>2) Сделать </a:t>
            </a:r>
            <a:r>
              <a:rPr lang="ru-RU" dirty="0"/>
              <a:t>трубочку.</a:t>
            </a:r>
          </a:p>
          <a:p>
            <a:pPr>
              <a:defRPr/>
            </a:pPr>
            <a:r>
              <a:rPr lang="ru-RU" dirty="0"/>
              <a:t>Вытянуть губы вперед трубочкой (как при звуке У). Следить, чтобы зубы были сомкнуты.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4786313" y="6581775"/>
            <a:ext cx="1785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/>
              <a:t>corowina.ucoz.com</a:t>
            </a:r>
            <a:endParaRPr lang="ru-RU" altLang="ru-RU" sz="1200"/>
          </a:p>
        </p:txBody>
      </p:sp>
      <p:sp>
        <p:nvSpPr>
          <p:cNvPr id="1434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Дыхательная гимнастика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827088" y="260350"/>
            <a:ext cx="74168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10.Солнце, дождик, приходите!</a:t>
            </a:r>
          </a:p>
          <a:p>
            <a:pPr eaLnBrk="1" hangingPunct="1"/>
            <a:r>
              <a:rPr lang="ru-RU" altLang="ru-RU" sz="4000"/>
              <a:t>Детям сказку приводите!</a:t>
            </a:r>
          </a:p>
          <a:p>
            <a:pPr eaLnBrk="1" hangingPunct="1"/>
            <a:r>
              <a:rPr lang="ru-RU" altLang="ru-RU" sz="4000"/>
              <a:t>А из тучи – гром, гром</a:t>
            </a:r>
          </a:p>
          <a:p>
            <a:pPr eaLnBrk="1" hangingPunct="1"/>
            <a:r>
              <a:rPr lang="ru-RU" altLang="ru-RU" sz="4000"/>
              <a:t>Загоняет в дом,  дом.</a:t>
            </a:r>
          </a:p>
          <a:p>
            <a:pPr eaLnBrk="1" hangingPunct="1"/>
            <a:r>
              <a:rPr lang="ru-RU" altLang="ru-RU" sz="4000"/>
              <a:t>Покажись из тучи солнце,</a:t>
            </a:r>
          </a:p>
          <a:p>
            <a:pPr eaLnBrk="1" hangingPunct="1"/>
            <a:r>
              <a:rPr lang="ru-RU" altLang="ru-RU" sz="4000"/>
              <a:t>Загляни скорей в оконце,</a:t>
            </a:r>
          </a:p>
          <a:p>
            <a:pPr eaLnBrk="1" hangingPunct="1"/>
            <a:r>
              <a:rPr lang="ru-RU" altLang="ru-RU" sz="4000"/>
              <a:t>Освети скорей светлицу,</a:t>
            </a:r>
          </a:p>
          <a:p>
            <a:pPr eaLnBrk="1" hangingPunct="1"/>
            <a:r>
              <a:rPr lang="ru-RU" altLang="ru-RU" sz="4000"/>
              <a:t>Расскажи нам небылицу.                 В.Берестов.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755650" y="0"/>
            <a:ext cx="748823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11.Ах ты, девочка чумазая,</a:t>
            </a:r>
          </a:p>
          <a:p>
            <a:pPr eaLnBrk="1" hangingPunct="1"/>
            <a:r>
              <a:rPr lang="ru-RU" altLang="ru-RU" sz="4400"/>
              <a:t>Где ты руки так измазала?</a:t>
            </a:r>
          </a:p>
          <a:p>
            <a:pPr eaLnBrk="1" hangingPunct="1"/>
            <a:r>
              <a:rPr lang="ru-RU" altLang="ru-RU" sz="4400"/>
              <a:t>Чёрные ладошки,</a:t>
            </a:r>
          </a:p>
          <a:p>
            <a:pPr eaLnBrk="1" hangingPunct="1"/>
            <a:r>
              <a:rPr lang="ru-RU" altLang="ru-RU" sz="4400"/>
              <a:t>На локтях дорожки.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2286000" y="2690813"/>
            <a:ext cx="457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 </a:t>
            </a:r>
          </a:p>
        </p:txBody>
      </p:sp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539750" y="1125538"/>
            <a:ext cx="7848600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12.Как же может быть не мил</a:t>
            </a:r>
          </a:p>
          <a:p>
            <a:pPr eaLnBrk="1" hangingPunct="1"/>
            <a:r>
              <a:rPr lang="ru-RU" altLang="ru-RU" sz="4000"/>
              <a:t>Дом, в котором  с детства жил?</a:t>
            </a:r>
          </a:p>
          <a:p>
            <a:pPr eaLnBrk="1" hangingPunct="1"/>
            <a:r>
              <a:rPr lang="ru-RU" altLang="ru-RU" sz="4000"/>
              <a:t>Старый дом</a:t>
            </a:r>
          </a:p>
          <a:p>
            <a:pPr eaLnBrk="1" hangingPunct="1"/>
            <a:r>
              <a:rPr lang="ru-RU" altLang="ru-RU" sz="4000"/>
              <a:t>И мать с отцом.</a:t>
            </a:r>
          </a:p>
          <a:p>
            <a:pPr eaLnBrk="1" hangingPunct="1"/>
            <a:r>
              <a:rPr lang="ru-RU" altLang="ru-RU" sz="4000"/>
              <a:t>Как же может быть мне мил</a:t>
            </a:r>
          </a:p>
          <a:p>
            <a:pPr eaLnBrk="1" hangingPunct="1"/>
            <a:r>
              <a:rPr lang="ru-RU" altLang="ru-RU" sz="4000"/>
              <a:t>Тот, кто этот дом забыл?-</a:t>
            </a:r>
          </a:p>
          <a:p>
            <a:pPr eaLnBrk="1" hangingPunct="1"/>
            <a:r>
              <a:rPr lang="ru-RU" altLang="ru-RU" sz="4000"/>
              <a:t>Старый дом  в краю родном.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900113" y="404813"/>
            <a:ext cx="7488237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13.В чужой стране, в чужой стране,</a:t>
            </a:r>
          </a:p>
          <a:p>
            <a:pPr eaLnBrk="1" hangingPunct="1"/>
            <a:r>
              <a:rPr lang="ru-RU" altLang="ru-RU" sz="3200"/>
              <a:t>Где не бывать тебе и мне,</a:t>
            </a:r>
          </a:p>
          <a:p>
            <a:pPr eaLnBrk="1" hangingPunct="1"/>
            <a:r>
              <a:rPr lang="ru-RU" altLang="ru-RU" sz="3200"/>
              <a:t>Ботинок чёрным языком </a:t>
            </a:r>
          </a:p>
          <a:p>
            <a:pPr eaLnBrk="1" hangingPunct="1"/>
            <a:r>
              <a:rPr lang="ru-RU" altLang="ru-RU" sz="3200"/>
              <a:t>С утра лакает молоко.</a:t>
            </a:r>
          </a:p>
          <a:p>
            <a:pPr eaLnBrk="1" hangingPunct="1"/>
            <a:r>
              <a:rPr lang="ru-RU" altLang="ru-RU" sz="3200"/>
              <a:t>И целый день в окошко</a:t>
            </a:r>
          </a:p>
          <a:p>
            <a:pPr eaLnBrk="1" hangingPunct="1"/>
            <a:r>
              <a:rPr lang="ru-RU" altLang="ru-RU" sz="3200"/>
              <a:t>Глазком глядит картошка.</a:t>
            </a:r>
          </a:p>
          <a:p>
            <a:pPr eaLnBrk="1" hangingPunct="1"/>
            <a:r>
              <a:rPr lang="ru-RU" altLang="ru-RU" sz="3200"/>
              <a:t>Бутылка горлышком поёт</a:t>
            </a:r>
          </a:p>
          <a:p>
            <a:pPr eaLnBrk="1" hangingPunct="1"/>
            <a:r>
              <a:rPr lang="ru-RU" altLang="ru-RU" sz="3200"/>
              <a:t>Концерты вечером даёт.</a:t>
            </a:r>
          </a:p>
          <a:p>
            <a:pPr eaLnBrk="1" hangingPunct="1"/>
            <a:r>
              <a:rPr lang="ru-RU" altLang="ru-RU" sz="3200"/>
              <a:t>А стул на гнутых ножках</a:t>
            </a:r>
          </a:p>
          <a:p>
            <a:pPr eaLnBrk="1" hangingPunct="1"/>
            <a:r>
              <a:rPr lang="ru-RU" altLang="ru-RU" sz="3200"/>
              <a:t>Танцует под гармошку.</a:t>
            </a:r>
          </a:p>
          <a:p>
            <a:pPr eaLnBrk="1" hangingPunct="1"/>
            <a:r>
              <a:rPr lang="ru-RU" altLang="ru-RU" sz="3200"/>
              <a:t>В чужой стране, в чужой стране…</a:t>
            </a:r>
          </a:p>
          <a:p>
            <a:pPr eaLnBrk="1" hangingPunct="1"/>
            <a:r>
              <a:rPr lang="ru-RU" altLang="ru-RU" sz="3200"/>
              <a:t>Ты  почему не веришь мне?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611188" y="188913"/>
            <a:ext cx="7561262" cy="710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16.Ночной порой , в глуши лесной</a:t>
            </a:r>
          </a:p>
          <a:p>
            <a:pPr eaLnBrk="1" hangingPunct="1"/>
            <a:r>
              <a:rPr lang="ru-RU" altLang="ru-RU" sz="3200"/>
              <a:t>Медведь в дупло пробрался.</a:t>
            </a:r>
          </a:p>
          <a:p>
            <a:pPr eaLnBrk="1" hangingPunct="1"/>
            <a:r>
              <a:rPr lang="ru-RU" altLang="ru-RU" sz="3200"/>
              <a:t>И сладкий мёд из липких сот </a:t>
            </a:r>
          </a:p>
          <a:p>
            <a:pPr eaLnBrk="1" hangingPunct="1"/>
            <a:r>
              <a:rPr lang="ru-RU" altLang="ru-RU" sz="3200"/>
              <a:t>Уже достать собрался…</a:t>
            </a:r>
          </a:p>
          <a:p>
            <a:pPr eaLnBrk="1" hangingPunct="1"/>
            <a:r>
              <a:rPr lang="ru-RU" altLang="ru-RU" sz="3200"/>
              <a:t>Но задрожал и зажужжал</a:t>
            </a:r>
          </a:p>
          <a:p>
            <a:pPr eaLnBrk="1" hangingPunct="1"/>
            <a:r>
              <a:rPr lang="ru-RU" altLang="ru-RU" sz="3200"/>
              <a:t>Пчелиный рой от гнева.</a:t>
            </a:r>
          </a:p>
          <a:p>
            <a:pPr eaLnBrk="1" hangingPunct="1"/>
            <a:r>
              <a:rPr lang="ru-RU" altLang="ru-RU" sz="3200"/>
              <a:t>«Ворюга, вон!»-взлетев на трон</a:t>
            </a:r>
          </a:p>
          <a:p>
            <a:pPr eaLnBrk="1" hangingPunct="1"/>
            <a:r>
              <a:rPr lang="ru-RU" altLang="ru-RU" sz="3200"/>
              <a:t>Вскричала королева.</a:t>
            </a:r>
          </a:p>
          <a:p>
            <a:pPr eaLnBrk="1" hangingPunct="1"/>
            <a:r>
              <a:rPr lang="ru-RU" altLang="ru-RU" sz="3200"/>
              <a:t>Медведь в затылке почесал</a:t>
            </a:r>
          </a:p>
          <a:p>
            <a:pPr eaLnBrk="1" hangingPunct="1"/>
            <a:r>
              <a:rPr lang="ru-RU" altLang="ru-RU" sz="3200"/>
              <a:t>И молвил без укора:</a:t>
            </a:r>
          </a:p>
          <a:p>
            <a:pPr eaLnBrk="1" hangingPunct="1"/>
            <a:r>
              <a:rPr lang="ru-RU" altLang="ru-RU" sz="3200"/>
              <a:t>«Ну кто же мог предположить,</a:t>
            </a:r>
          </a:p>
          <a:p>
            <a:pPr eaLnBrk="1" hangingPunct="1"/>
            <a:r>
              <a:rPr lang="ru-RU" altLang="ru-RU" sz="3200"/>
              <a:t>Что я похож на вора?!»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Прямоугольник 1"/>
          <p:cNvSpPr>
            <a:spLocks noChangeArrowheads="1"/>
          </p:cNvSpPr>
          <p:nvPr/>
        </p:nvSpPr>
        <p:spPr bwMode="auto">
          <a:xfrm>
            <a:off x="1042988" y="188913"/>
            <a:ext cx="7416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17.Два щенка щека к щеке</a:t>
            </a:r>
          </a:p>
          <a:p>
            <a:pPr eaLnBrk="1" hangingPunct="1"/>
            <a:r>
              <a:rPr lang="ru-RU" altLang="ru-RU" sz="4400"/>
              <a:t>Щиплют щётку в уголке.</a:t>
            </a:r>
          </a:p>
          <a:p>
            <a:pPr eaLnBrk="1" hangingPunct="1"/>
            <a:r>
              <a:rPr lang="ru-RU" altLang="ru-RU" sz="4400"/>
              <a:t>Да у щетки половой,</a:t>
            </a:r>
          </a:p>
          <a:p>
            <a:pPr eaLnBrk="1" hangingPunct="1"/>
            <a:r>
              <a:rPr lang="ru-RU" altLang="ru-RU" sz="4400"/>
              <a:t>Палка есть над головой.</a:t>
            </a:r>
          </a:p>
          <a:p>
            <a:pPr eaLnBrk="1" hangingPunct="1"/>
            <a:r>
              <a:rPr lang="ru-RU" altLang="ru-RU" sz="4400"/>
              <a:t>Палка- щёлк щенков с плеча,</a:t>
            </a:r>
          </a:p>
          <a:p>
            <a:pPr eaLnBrk="1" hangingPunct="1"/>
            <a:r>
              <a:rPr lang="ru-RU" altLang="ru-RU" sz="4400"/>
              <a:t>Два щенка ушли ворча.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Прямоугольник 1"/>
          <p:cNvSpPr>
            <a:spLocks noChangeArrowheads="1"/>
          </p:cNvSpPr>
          <p:nvPr/>
        </p:nvSpPr>
        <p:spPr bwMode="auto">
          <a:xfrm>
            <a:off x="1042988" y="188913"/>
            <a:ext cx="7345362" cy="665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18.Собачку заводную,</a:t>
            </a:r>
          </a:p>
          <a:p>
            <a:pPr eaLnBrk="1" hangingPunct="1"/>
            <a:r>
              <a:rPr lang="ru-RU" altLang="ru-RU" sz="4000"/>
              <a:t>Забавную, смешную,</a:t>
            </a:r>
          </a:p>
          <a:p>
            <a:pPr eaLnBrk="1" hangingPunct="1"/>
            <a:r>
              <a:rPr lang="ru-RU" altLang="ru-RU" sz="4000"/>
              <a:t>Мне мама принесла.</a:t>
            </a:r>
          </a:p>
          <a:p>
            <a:pPr eaLnBrk="1" hangingPunct="1"/>
            <a:r>
              <a:rPr lang="ru-RU" altLang="ru-RU" sz="4000"/>
              <a:t>Но ,мамочка родная,</a:t>
            </a:r>
          </a:p>
          <a:p>
            <a:pPr eaLnBrk="1" hangingPunct="1"/>
            <a:r>
              <a:rPr lang="ru-RU" altLang="ru-RU" sz="4000"/>
              <a:t>Ведь я уже большой!</a:t>
            </a:r>
          </a:p>
          <a:p>
            <a:pPr eaLnBrk="1" hangingPunct="1"/>
            <a:r>
              <a:rPr lang="ru-RU" altLang="ru-RU" sz="4000"/>
              <a:t>Так хочется иметь </a:t>
            </a:r>
          </a:p>
          <a:p>
            <a:pPr eaLnBrk="1" hangingPunct="1"/>
            <a:r>
              <a:rPr lang="ru-RU" altLang="ru-RU" sz="4000"/>
              <a:t>Собачку настоящую,</a:t>
            </a:r>
          </a:p>
          <a:p>
            <a:pPr eaLnBrk="1" hangingPunct="1"/>
            <a:r>
              <a:rPr lang="ru-RU" altLang="ru-RU" sz="4000"/>
              <a:t>Пушистую, живую…</a:t>
            </a:r>
          </a:p>
          <a:p>
            <a:pPr eaLnBrk="1" hangingPunct="1"/>
            <a:r>
              <a:rPr lang="ru-RU" altLang="ru-RU" sz="4000"/>
              <a:t>А, может всё же сбудется мечта моя?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Прямоугольник 1"/>
          <p:cNvSpPr>
            <a:spLocks noChangeArrowheads="1"/>
          </p:cNvSpPr>
          <p:nvPr/>
        </p:nvSpPr>
        <p:spPr bwMode="auto">
          <a:xfrm>
            <a:off x="395288" y="188913"/>
            <a:ext cx="8208962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 sz="4000"/>
              <a:t>19.Взгляни в окно –везде бело,</a:t>
            </a:r>
          </a:p>
          <a:p>
            <a:pPr eaLnBrk="1" hangingPunct="1"/>
            <a:r>
              <a:rPr lang="ru-RU" altLang="ru-RU" sz="4000"/>
              <a:t>Везде сугробы снега.</a:t>
            </a:r>
          </a:p>
          <a:p>
            <a:pPr eaLnBrk="1" hangingPunct="1"/>
            <a:r>
              <a:rPr lang="ru-RU" altLang="ru-RU" sz="4000"/>
              <a:t>Вокруг всё вьюгой замело.</a:t>
            </a:r>
          </a:p>
          <a:p>
            <a:pPr eaLnBrk="1" hangingPunct="1"/>
            <a:r>
              <a:rPr lang="ru-RU" altLang="ru-RU" sz="4000"/>
              <a:t>Деревья зимний свой наряд надели,</a:t>
            </a:r>
          </a:p>
          <a:p>
            <a:pPr eaLnBrk="1" hangingPunct="1"/>
            <a:r>
              <a:rPr lang="ru-RU" altLang="ru-RU" sz="4000"/>
              <a:t>Закутались пушистой пеленой.</a:t>
            </a:r>
          </a:p>
          <a:p>
            <a:pPr eaLnBrk="1" hangingPunct="1"/>
            <a:r>
              <a:rPr lang="ru-RU" altLang="ru-RU" sz="4000"/>
              <a:t>Зайчишка в белой шубке   пробежал,</a:t>
            </a:r>
          </a:p>
          <a:p>
            <a:pPr eaLnBrk="1" hangingPunct="1"/>
            <a:r>
              <a:rPr lang="ru-RU" altLang="ru-RU" sz="4000"/>
              <a:t>За ним лиса крадётся тихо-тихо.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Прямоугольник 1"/>
          <p:cNvSpPr>
            <a:spLocks noChangeArrowheads="1"/>
          </p:cNvSpPr>
          <p:nvPr/>
        </p:nvSpPr>
        <p:spPr bwMode="auto">
          <a:xfrm>
            <a:off x="1258888" y="620713"/>
            <a:ext cx="6913562" cy="54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20.Старая кошка на окошке сидит.</a:t>
            </a:r>
          </a:p>
          <a:p>
            <a:pPr eaLnBrk="1" hangingPunct="1"/>
            <a:r>
              <a:rPr lang="ru-RU" altLang="ru-RU" sz="4000"/>
              <a:t>Поглажу ладошкой- в глаза мне глядит.</a:t>
            </a:r>
          </a:p>
          <a:p>
            <a:pPr eaLnBrk="1" hangingPunct="1"/>
            <a:r>
              <a:rPr lang="ru-RU" altLang="ru-RU" sz="4000"/>
              <a:t>О чём ты задумалась, старая кошка?</a:t>
            </a:r>
          </a:p>
          <a:p>
            <a:pPr eaLnBrk="1" hangingPunct="1"/>
            <a:r>
              <a:rPr lang="ru-RU" altLang="ru-RU" sz="4000"/>
              <a:t>Кошка вздыхает и грустно молчит.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622300" y="1052513"/>
            <a:ext cx="784860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21.Шуми.щуми.зелёный лес!</a:t>
            </a:r>
          </a:p>
          <a:p>
            <a:pPr eaLnBrk="1" hangingPunct="1"/>
            <a:r>
              <a:rPr lang="ru-RU" altLang="ru-RU" sz="3600"/>
              <a:t>Знаком мне шум твой величавый,</a:t>
            </a:r>
          </a:p>
          <a:p>
            <a:pPr eaLnBrk="1" hangingPunct="1"/>
            <a:r>
              <a:rPr lang="ru-RU" altLang="ru-RU" sz="3600"/>
              <a:t>И твой покой, и блеск небес</a:t>
            </a:r>
          </a:p>
          <a:p>
            <a:pPr eaLnBrk="1" hangingPunct="1"/>
            <a:r>
              <a:rPr lang="ru-RU" altLang="ru-RU" sz="3600"/>
              <a:t>Над головой твоей кудрявой.</a:t>
            </a:r>
          </a:p>
          <a:p>
            <a:pPr eaLnBrk="1" hangingPunct="1"/>
            <a:r>
              <a:rPr lang="ru-RU" altLang="ru-RU" sz="3600"/>
              <a:t>Я с детства понимать привык</a:t>
            </a:r>
          </a:p>
          <a:p>
            <a:pPr eaLnBrk="1" hangingPunct="1"/>
            <a:r>
              <a:rPr lang="ru-RU" altLang="ru-RU" sz="3600"/>
              <a:t>Твоё молчание немое.</a:t>
            </a:r>
          </a:p>
          <a:p>
            <a:pPr eaLnBrk="1" hangingPunct="1"/>
            <a:r>
              <a:rPr lang="ru-RU" altLang="ru-RU" sz="3600"/>
              <a:t>И твой таинственный язык</a:t>
            </a:r>
          </a:p>
          <a:p>
            <a:pPr eaLnBrk="1" hangingPunct="1"/>
            <a:r>
              <a:rPr lang="ru-RU" altLang="ru-RU" sz="3600"/>
              <a:t>Как что—то близкое , родное.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765175"/>
            <a:ext cx="7773988" cy="165576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-3)Покажите </a:t>
            </a:r>
            <a:r>
              <a:rPr lang="ru-RU" dirty="0"/>
              <a:t>с помощью звука, как взлетает самолёт (у-у-у-у);</a:t>
            </a:r>
            <a:br>
              <a:rPr lang="ru-RU" dirty="0"/>
            </a:b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2060575"/>
            <a:ext cx="7704137" cy="4176713"/>
          </a:xfrm>
        </p:spPr>
        <p:txBody>
          <a:bodyPr/>
          <a:lstStyle/>
          <a:p>
            <a:endParaRPr lang="ru-RU" altLang="ru-RU" sz="3600" smtClean="0"/>
          </a:p>
          <a:p>
            <a:r>
              <a:rPr lang="ru-RU" altLang="ru-RU" sz="3600" smtClean="0"/>
              <a:t>4)Дует тихий ветерок,</a:t>
            </a:r>
          </a:p>
          <a:p>
            <a:r>
              <a:rPr lang="ru-RU" altLang="ru-RU" sz="3600" smtClean="0"/>
              <a:t> </a:t>
            </a:r>
          </a:p>
          <a:p>
            <a:r>
              <a:rPr lang="ru-RU" altLang="ru-RU" sz="3600" smtClean="0"/>
              <a:t>5)Усиливается ветер и начинается ураган…</a:t>
            </a:r>
          </a:p>
          <a:p>
            <a:r>
              <a:rPr lang="ru-RU" altLang="ru-RU" sz="3600" smtClean="0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971550" y="333375"/>
            <a:ext cx="74168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22.Ветры, бури, ураганы!</a:t>
            </a:r>
          </a:p>
          <a:p>
            <a:pPr eaLnBrk="1" hangingPunct="1"/>
            <a:r>
              <a:rPr lang="ru-RU" altLang="ru-RU" sz="4000"/>
              <a:t>Дуйте.что есть мочи.</a:t>
            </a:r>
          </a:p>
          <a:p>
            <a:pPr eaLnBrk="1" hangingPunct="1"/>
            <a:r>
              <a:rPr lang="ru-RU" altLang="ru-RU" sz="4000"/>
              <a:t>Вихри. Вьюги и бураны </a:t>
            </a:r>
          </a:p>
          <a:p>
            <a:pPr eaLnBrk="1" hangingPunct="1"/>
            <a:r>
              <a:rPr lang="ru-RU" altLang="ru-RU" sz="4000"/>
              <a:t>Разыграйтесь к ночи!</a:t>
            </a:r>
          </a:p>
          <a:p>
            <a:pPr eaLnBrk="1" hangingPunct="1"/>
            <a:r>
              <a:rPr lang="ru-RU" altLang="ru-RU" sz="4000"/>
              <a:t>В облаках трубите громко,</a:t>
            </a:r>
          </a:p>
          <a:p>
            <a:pPr eaLnBrk="1" hangingPunct="1"/>
            <a:r>
              <a:rPr lang="ru-RU" altLang="ru-RU" sz="4000"/>
              <a:t>Вейтесь над землёю	</a:t>
            </a:r>
          </a:p>
          <a:p>
            <a:pPr eaLnBrk="1" hangingPunct="1"/>
            <a:r>
              <a:rPr lang="ru-RU" altLang="ru-RU" sz="4000"/>
              <a:t>Пусть бежит в полях позёмка</a:t>
            </a:r>
          </a:p>
          <a:p>
            <a:pPr eaLnBrk="1" hangingPunct="1"/>
            <a:r>
              <a:rPr lang="ru-RU" altLang="ru-RU" sz="4000"/>
              <a:t>Белою змеёю.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1"/>
          <p:cNvSpPr>
            <a:spLocks noChangeArrowheads="1"/>
          </p:cNvSpPr>
          <p:nvPr/>
        </p:nvSpPr>
        <p:spPr bwMode="auto">
          <a:xfrm>
            <a:off x="755650" y="188913"/>
            <a:ext cx="7488238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23 Ветер, ветер, ветер.ветер,</a:t>
            </a:r>
          </a:p>
          <a:p>
            <a:pPr eaLnBrk="1" hangingPunct="1"/>
            <a:r>
              <a:rPr lang="ru-RU" altLang="ru-RU" sz="3600"/>
              <a:t>Вьётся ветер.воет ветер.</a:t>
            </a:r>
          </a:p>
          <a:p>
            <a:pPr eaLnBrk="1" hangingPunct="1"/>
            <a:r>
              <a:rPr lang="ru-RU" altLang="ru-RU" sz="3600"/>
              <a:t>Снег воздушный ворошит.</a:t>
            </a:r>
          </a:p>
          <a:p>
            <a:pPr eaLnBrk="1" hangingPunct="1"/>
            <a:r>
              <a:rPr lang="ru-RU" altLang="ru-RU" sz="3600"/>
              <a:t>Над опушкой ворошит.</a:t>
            </a:r>
          </a:p>
          <a:p>
            <a:pPr eaLnBrk="1" hangingPunct="1"/>
            <a:r>
              <a:rPr lang="ru-RU" altLang="ru-RU" sz="3600"/>
              <a:t>Над опушкой ворожит:</a:t>
            </a:r>
          </a:p>
          <a:p>
            <a:pPr eaLnBrk="1" hangingPunct="1"/>
            <a:r>
              <a:rPr lang="ru-RU" altLang="ru-RU" sz="3600"/>
              <a:t>«Ветки, веточки развесьте,</a:t>
            </a:r>
          </a:p>
          <a:p>
            <a:pPr eaLnBrk="1" hangingPunct="1"/>
            <a:r>
              <a:rPr lang="ru-RU" altLang="ru-RU" sz="3600"/>
              <a:t>Вести. вести, вести, вести,</a:t>
            </a:r>
          </a:p>
          <a:p>
            <a:pPr eaLnBrk="1" hangingPunct="1"/>
            <a:r>
              <a:rPr lang="ru-RU" altLang="ru-RU" sz="3600"/>
              <a:t>От весны на каждой ели</a:t>
            </a:r>
          </a:p>
          <a:p>
            <a:pPr eaLnBrk="1" hangingPunct="1"/>
            <a:r>
              <a:rPr lang="ru-RU" altLang="ru-RU" sz="3600"/>
              <a:t>Тут сосульки, там- капели…»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ольник 1"/>
          <p:cNvSpPr>
            <a:spLocks noChangeArrowheads="1"/>
          </p:cNvSpPr>
          <p:nvPr/>
        </p:nvSpPr>
        <p:spPr bwMode="auto">
          <a:xfrm>
            <a:off x="971550" y="404813"/>
            <a:ext cx="6913563" cy="57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24.Галка из лесу летела</a:t>
            </a:r>
          </a:p>
          <a:p>
            <a:pPr eaLnBrk="1" hangingPunct="1"/>
            <a:r>
              <a:rPr lang="ru-RU" altLang="ru-RU" sz="3600"/>
              <a:t>На берёзу галка села.</a:t>
            </a:r>
          </a:p>
          <a:p>
            <a:pPr eaLnBrk="1" hangingPunct="1"/>
            <a:r>
              <a:rPr lang="ru-RU" altLang="ru-RU" sz="3600"/>
              <a:t>Видит сверху, что кругом</a:t>
            </a:r>
          </a:p>
          <a:p>
            <a:pPr eaLnBrk="1" hangingPunct="1"/>
            <a:r>
              <a:rPr lang="ru-RU" altLang="ru-RU" sz="3600"/>
              <a:t>Всё бело: берёза, дом,</a:t>
            </a:r>
          </a:p>
          <a:p>
            <a:pPr eaLnBrk="1" hangingPunct="1"/>
            <a:r>
              <a:rPr lang="ru-RU" altLang="ru-RU" sz="3600"/>
              <a:t>И крыльцо, и лавка-</a:t>
            </a:r>
          </a:p>
          <a:p>
            <a:pPr eaLnBrk="1" hangingPunct="1"/>
            <a:r>
              <a:rPr lang="ru-RU" altLang="ru-RU" sz="3600"/>
              <a:t>В белой шубе Галка,</a:t>
            </a:r>
          </a:p>
          <a:p>
            <a:pPr eaLnBrk="1" hangingPunct="1"/>
            <a:r>
              <a:rPr lang="ru-RU" altLang="ru-RU" sz="3600"/>
              <a:t>Видит Галка, что кругом</a:t>
            </a:r>
          </a:p>
          <a:p>
            <a:pPr eaLnBrk="1" hangingPunct="1"/>
            <a:r>
              <a:rPr lang="ru-RU" altLang="ru-RU" sz="3600"/>
              <a:t>Всё бело: берёза, дом</a:t>
            </a:r>
          </a:p>
          <a:p>
            <a:pPr eaLnBrk="1" hangingPunct="1"/>
            <a:r>
              <a:rPr lang="ru-RU" altLang="ru-RU" sz="3600"/>
              <a:t>И крыльцо, и лавка-</a:t>
            </a:r>
          </a:p>
          <a:p>
            <a:pPr eaLnBrk="1" hangingPunct="1"/>
            <a:r>
              <a:rPr lang="ru-RU" altLang="ru-RU" sz="3600"/>
              <a:t>Чёрная лишь галка.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827088" y="115888"/>
            <a:ext cx="7561262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25.Всё начинается с любви.</a:t>
            </a:r>
          </a:p>
          <a:p>
            <a:pPr eaLnBrk="1" hangingPunct="1"/>
            <a:r>
              <a:rPr lang="ru-RU" altLang="ru-RU" sz="3600"/>
              <a:t>Твердят: «Вначале было слово…»</a:t>
            </a:r>
          </a:p>
          <a:p>
            <a:pPr eaLnBrk="1" hangingPunct="1"/>
            <a:r>
              <a:rPr lang="ru-RU" altLang="ru-RU" sz="3600"/>
              <a:t>А я провозглашаю снова:</a:t>
            </a:r>
          </a:p>
          <a:p>
            <a:pPr eaLnBrk="1" hangingPunct="1"/>
            <a:r>
              <a:rPr lang="ru-RU" altLang="ru-RU" sz="3600"/>
              <a:t>«Всё начинается с любви!</a:t>
            </a:r>
          </a:p>
          <a:p>
            <a:pPr eaLnBrk="1" hangingPunct="1"/>
            <a:r>
              <a:rPr lang="ru-RU" altLang="ru-RU" sz="3600"/>
              <a:t>Всё начинается с любви:</a:t>
            </a:r>
          </a:p>
          <a:p>
            <a:pPr eaLnBrk="1" hangingPunct="1"/>
            <a:r>
              <a:rPr lang="ru-RU" altLang="ru-RU" sz="3600"/>
              <a:t>И озаренье, и работа,</a:t>
            </a:r>
          </a:p>
          <a:p>
            <a:pPr eaLnBrk="1" hangingPunct="1"/>
            <a:r>
              <a:rPr lang="ru-RU" altLang="ru-RU" sz="3600"/>
              <a:t>Глаза цветов, глаза ребёнка-</a:t>
            </a:r>
          </a:p>
          <a:p>
            <a:pPr eaLnBrk="1" hangingPunct="1"/>
            <a:r>
              <a:rPr lang="ru-RU" altLang="ru-RU" sz="3600"/>
              <a:t>Всё начинается с любви-</a:t>
            </a:r>
          </a:p>
          <a:p>
            <a:pPr eaLnBrk="1" hangingPunct="1"/>
            <a:r>
              <a:rPr lang="ru-RU" altLang="ru-RU" sz="3600"/>
              <a:t>С любви!</a:t>
            </a:r>
          </a:p>
          <a:p>
            <a:pPr eaLnBrk="1" hangingPunct="1"/>
            <a:r>
              <a:rPr lang="ru-RU" altLang="ru-RU" sz="3600"/>
              <a:t>Я это точно знаю.       Р.Рождественский.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1"/>
          <p:cNvSpPr>
            <a:spLocks noChangeArrowheads="1"/>
          </p:cNvSpPr>
          <p:nvPr/>
        </p:nvSpPr>
        <p:spPr bwMode="auto">
          <a:xfrm>
            <a:off x="684213" y="260350"/>
            <a:ext cx="76327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800"/>
              <a:t>26.Как изучают жизнь акул,</a:t>
            </a:r>
          </a:p>
          <a:p>
            <a:pPr eaLnBrk="1" hangingPunct="1"/>
            <a:r>
              <a:rPr lang="ru-RU" altLang="ru-RU" sz="4800"/>
              <a:t>Привычки, нравы и повадки?</a:t>
            </a:r>
          </a:p>
          <a:p>
            <a:pPr eaLnBrk="1" hangingPunct="1"/>
            <a:r>
              <a:rPr lang="ru-RU" altLang="ru-RU" sz="4800"/>
              <a:t>А вот как:</a:t>
            </a:r>
          </a:p>
          <a:p>
            <a:pPr eaLnBrk="1" hangingPunct="1"/>
            <a:r>
              <a:rPr lang="ru-RU" altLang="ru-RU" sz="4800"/>
              <a:t>Крикнут: «Караул!»</a:t>
            </a:r>
          </a:p>
          <a:p>
            <a:pPr eaLnBrk="1" hangingPunct="1"/>
            <a:r>
              <a:rPr lang="ru-RU" altLang="ru-RU" sz="4800"/>
              <a:t>И удирают без оглядки.            В.Берестов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Прямоугольник 1"/>
          <p:cNvSpPr>
            <a:spLocks noChangeArrowheads="1"/>
          </p:cNvSpPr>
          <p:nvPr/>
        </p:nvSpPr>
        <p:spPr bwMode="auto">
          <a:xfrm>
            <a:off x="755650" y="260350"/>
            <a:ext cx="74168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/>
              <a:t>27.Жили-были два кота:</a:t>
            </a:r>
          </a:p>
          <a:p>
            <a:pPr eaLnBrk="1" hangingPunct="1"/>
            <a:r>
              <a:rPr lang="ru-RU" altLang="ru-RU" sz="4000"/>
              <a:t>Восемь лапок. Два хвоста.</a:t>
            </a:r>
          </a:p>
          <a:p>
            <a:pPr eaLnBrk="1" hangingPunct="1"/>
            <a:r>
              <a:rPr lang="ru-RU" altLang="ru-RU" sz="4000"/>
              <a:t>Подрались между собой серые коты</a:t>
            </a:r>
          </a:p>
          <a:p>
            <a:pPr eaLnBrk="1" hangingPunct="1"/>
            <a:r>
              <a:rPr lang="ru-RU" altLang="ru-RU" sz="4000"/>
              <a:t>Поднялись у них трубой серые хвосты.</a:t>
            </a:r>
          </a:p>
          <a:p>
            <a:pPr eaLnBrk="1" hangingPunct="1"/>
            <a:r>
              <a:rPr lang="ru-RU" altLang="ru-RU" sz="4000"/>
              <a:t>Бились днём и ночью</a:t>
            </a:r>
          </a:p>
          <a:p>
            <a:pPr eaLnBrk="1" hangingPunct="1"/>
            <a:r>
              <a:rPr lang="ru-RU" altLang="ru-RU" sz="4000"/>
              <a:t>Прочь летели клочья.</a:t>
            </a:r>
          </a:p>
          <a:p>
            <a:pPr eaLnBrk="1" hangingPunct="1"/>
            <a:r>
              <a:rPr lang="ru-RU" altLang="ru-RU" sz="4000"/>
              <a:t>И остались от котов</a:t>
            </a:r>
          </a:p>
          <a:p>
            <a:pPr eaLnBrk="1" hangingPunct="1"/>
            <a:r>
              <a:rPr lang="ru-RU" altLang="ru-RU" sz="4000"/>
              <a:t>Только кончики хвостов.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1"/>
          <p:cNvSpPr>
            <a:spLocks noChangeArrowheads="1"/>
          </p:cNvSpPr>
          <p:nvPr/>
        </p:nvSpPr>
        <p:spPr bwMode="auto">
          <a:xfrm>
            <a:off x="1187450" y="260350"/>
            <a:ext cx="5957888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У леса на опушке</a:t>
            </a:r>
          </a:p>
          <a:p>
            <a:pPr eaLnBrk="1" hangingPunct="1"/>
            <a:r>
              <a:rPr lang="ru-RU" altLang="ru-RU" sz="4400"/>
              <a:t>Высоко на суку,</a:t>
            </a:r>
          </a:p>
          <a:p>
            <a:pPr eaLnBrk="1" hangingPunct="1"/>
            <a:r>
              <a:rPr lang="ru-RU" altLang="ru-RU" sz="4400"/>
              <a:t>С утра поёт кукушка:</a:t>
            </a:r>
          </a:p>
          <a:p>
            <a:pPr eaLnBrk="1" hangingPunct="1"/>
            <a:r>
              <a:rPr lang="ru-RU" altLang="ru-RU" sz="4400"/>
              <a:t>«Ку-ку! Ку-ку!»</a:t>
            </a:r>
          </a:p>
          <a:p>
            <a:pPr eaLnBrk="1" hangingPunct="1"/>
            <a:r>
              <a:rPr lang="ru-RU" altLang="ru-RU" sz="4400"/>
              <a:t>Внизу бежит речушка</a:t>
            </a:r>
          </a:p>
          <a:p>
            <a:pPr eaLnBrk="1" hangingPunct="1"/>
            <a:r>
              <a:rPr lang="ru-RU" altLang="ru-RU" sz="4400"/>
              <a:t>По желтому песку.</a:t>
            </a:r>
          </a:p>
          <a:p>
            <a:pPr eaLnBrk="1" hangingPunct="1"/>
            <a:r>
              <a:rPr lang="ru-RU" altLang="ru-RU" sz="4400"/>
              <a:t>Поёт кукушка звонко!</a:t>
            </a:r>
          </a:p>
          <a:p>
            <a:pPr eaLnBrk="1" hangingPunct="1"/>
            <a:r>
              <a:rPr lang="ru-RU" altLang="ru-RU" sz="4400"/>
              <a:t>«Ку-ку! Ку-ку!»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рямоугольник 1"/>
          <p:cNvSpPr>
            <a:spLocks noChangeArrowheads="1"/>
          </p:cNvSpPr>
          <p:nvPr/>
        </p:nvSpPr>
        <p:spPr bwMode="auto">
          <a:xfrm>
            <a:off x="684213" y="620713"/>
            <a:ext cx="755967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Тесты на проверку понимания прочитанного произведения.</a:t>
            </a:r>
          </a:p>
          <a:p>
            <a:pPr eaLnBrk="1" hangingPunct="1"/>
            <a:r>
              <a:rPr lang="ru-RU" altLang="ru-RU" sz="2400"/>
              <a:t>1 В Драгунский «Сестра моя Ксения»</a:t>
            </a:r>
          </a:p>
          <a:p>
            <a:pPr eaLnBrk="1" hangingPunct="1"/>
            <a:r>
              <a:rPr lang="ru-RU" altLang="ru-RU" sz="2400"/>
              <a:t> </a:t>
            </a:r>
          </a:p>
          <a:p>
            <a:pPr eaLnBrk="1" hangingPunct="1"/>
            <a:r>
              <a:rPr lang="ru-RU" altLang="ru-RU" sz="2400"/>
              <a:t>1.Был обыкновенный день , мальчик скучал.</a:t>
            </a:r>
          </a:p>
          <a:p>
            <a:pPr eaLnBrk="1" hangingPunct="1"/>
            <a:r>
              <a:rPr lang="ru-RU" altLang="ru-RU" sz="2400"/>
              <a:t>2.Папа объявил: «Через час мама прилетает».</a:t>
            </a:r>
          </a:p>
          <a:p>
            <a:pPr eaLnBrk="1" hangingPunct="1"/>
            <a:r>
              <a:rPr lang="ru-RU" altLang="ru-RU" sz="2400"/>
              <a:t>3.В квартире начался аврал.</a:t>
            </a:r>
          </a:p>
          <a:p>
            <a:pPr eaLnBrk="1" hangingPunct="1"/>
            <a:r>
              <a:rPr lang="ru-RU" altLang="ru-RU" sz="2400"/>
              <a:t>4.Мальчик подмёл пол. разогрел обед.</a:t>
            </a:r>
          </a:p>
          <a:p>
            <a:pPr eaLnBrk="1" hangingPunct="1"/>
            <a:r>
              <a:rPr lang="ru-RU" altLang="ru-RU" sz="2400"/>
              <a:t>5.Дверь распахнулась, появилась мама.</a:t>
            </a:r>
          </a:p>
          <a:p>
            <a:pPr eaLnBrk="1" hangingPunct="1"/>
            <a:r>
              <a:rPr lang="ru-RU" altLang="ru-RU" sz="2400"/>
              <a:t>6Папа изображал целый оркестр.</a:t>
            </a:r>
          </a:p>
          <a:p>
            <a:pPr eaLnBrk="1" hangingPunct="1"/>
            <a:r>
              <a:rPr lang="ru-RU" altLang="ru-RU" sz="2400"/>
              <a:t>7. Мама ласково улыбалась и говорила тихо.</a:t>
            </a:r>
          </a:p>
          <a:p>
            <a:pPr eaLnBrk="1" hangingPunct="1"/>
            <a:r>
              <a:rPr lang="ru-RU" altLang="ru-RU" sz="2400"/>
              <a:t>8. Мальчик изо всех сил держал сестру.</a:t>
            </a:r>
          </a:p>
          <a:p>
            <a:pPr eaLnBrk="1" hangingPunct="1"/>
            <a:r>
              <a:rPr lang="ru-RU" altLang="ru-RU" sz="2400"/>
              <a:t>9.Ксению положили в кроватку.</a:t>
            </a:r>
          </a:p>
          <a:p>
            <a:pPr eaLnBrk="1" hangingPunct="1"/>
            <a:r>
              <a:rPr lang="ru-RU" altLang="ru-RU" sz="2400"/>
              <a:t>10. Ксеньку купали после обеда.</a:t>
            </a:r>
          </a:p>
          <a:p>
            <a:pPr eaLnBrk="1" hangingPunct="1"/>
            <a:r>
              <a:rPr lang="ru-RU" altLang="ru-RU" sz="2400"/>
              <a:t>11.Денис взял сестрёнку за руку после обеда.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5120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3789363"/>
            <a:ext cx="6367463" cy="1778000"/>
          </a:xfrm>
        </p:spPr>
        <p:txBody>
          <a:bodyPr/>
          <a:lstStyle/>
          <a:p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/>
              <a:t> 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1204" name="Прямоугольник 3"/>
          <p:cNvSpPr>
            <a:spLocks noChangeArrowheads="1"/>
          </p:cNvSpPr>
          <p:nvPr/>
        </p:nvSpPr>
        <p:spPr bwMode="auto">
          <a:xfrm>
            <a:off x="971550" y="260350"/>
            <a:ext cx="5886450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. С. Михалков «Щенок»</a:t>
            </a:r>
          </a:p>
          <a:p>
            <a:pPr eaLnBrk="1" hangingPunct="1"/>
            <a:r>
              <a:rPr lang="ru-RU" altLang="ru-RU" sz="3200"/>
              <a:t>1.Целый день вчера искали щенка.</a:t>
            </a:r>
          </a:p>
          <a:p>
            <a:pPr eaLnBrk="1" hangingPunct="1"/>
            <a:r>
              <a:rPr lang="ru-RU" altLang="ru-RU" sz="3200"/>
              <a:t>2.Пообедав начала его искать.</a:t>
            </a:r>
          </a:p>
          <a:p>
            <a:pPr eaLnBrk="1" hangingPunct="1"/>
            <a:r>
              <a:rPr lang="ru-RU" altLang="ru-RU" sz="3200"/>
              <a:t>3.В это утро щенок встал очень рано, стал всех будить.</a:t>
            </a:r>
          </a:p>
          <a:p>
            <a:pPr eaLnBrk="1" hangingPunct="1"/>
            <a:r>
              <a:rPr lang="ru-RU" altLang="ru-RU" sz="3200"/>
              <a:t>4.Утащил стихи у папы.</a:t>
            </a:r>
          </a:p>
          <a:p>
            <a:pPr eaLnBrk="1" hangingPunct="1"/>
            <a:r>
              <a:rPr lang="ru-RU" altLang="ru-RU" sz="3200"/>
              <a:t>5.В кладовке с мёдом жбан перевернул.</a:t>
            </a:r>
          </a:p>
          <a:p>
            <a:pPr eaLnBrk="1" hangingPunct="1"/>
            <a:r>
              <a:rPr lang="ru-RU" altLang="ru-RU" sz="3200"/>
              <a:t>6.В клей залез задней лапой.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Прямоугольник 1"/>
          <p:cNvSpPr>
            <a:spLocks noChangeArrowheads="1"/>
          </p:cNvSpPr>
          <p:nvPr/>
        </p:nvSpPr>
        <p:spPr bwMode="auto">
          <a:xfrm>
            <a:off x="684213" y="476250"/>
            <a:ext cx="7559675" cy="591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  <a:endParaRPr lang="ru-RU" altLang="ru-RU" sz="3600"/>
          </a:p>
          <a:p>
            <a:pPr eaLnBrk="1" hangingPunct="1"/>
            <a:r>
              <a:rPr lang="ru-RU" altLang="ru-RU" sz="3600"/>
              <a:t> Ш.Перро «Ослиная шкура».</a:t>
            </a:r>
          </a:p>
          <a:p>
            <a:pPr eaLnBrk="1" hangingPunct="1"/>
            <a:r>
              <a:rPr lang="ru-RU" altLang="ru-RU" sz="3600"/>
              <a:t>1Тысяча всадников и множество пеших стрелков гнались за принцессой.</a:t>
            </a:r>
          </a:p>
          <a:p>
            <a:pPr eaLnBrk="1" hangingPunct="1"/>
            <a:r>
              <a:rPr lang="ru-RU" altLang="ru-RU" sz="3600"/>
              <a:t>2. Принцесса просила работу во многих домах.</a:t>
            </a:r>
          </a:p>
          <a:p>
            <a:pPr eaLnBrk="1" hangingPunct="1"/>
            <a:r>
              <a:rPr lang="ru-RU" altLang="ru-RU" sz="3600"/>
              <a:t>3. Наконец её взяли работницей в богатый дом.</a:t>
            </a:r>
          </a:p>
          <a:p>
            <a:pPr eaLnBrk="1" hangingPunct="1"/>
            <a:r>
              <a:rPr lang="ru-RU" altLang="ru-RU" sz="3600"/>
              <a:t>4. Принцессу все обижали.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Ритмическое чтение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395288" y="1557338"/>
            <a:ext cx="5957887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Сели дети на салазки</a:t>
            </a:r>
          </a:p>
          <a:p>
            <a:pPr eaLnBrk="1" hangingPunct="1"/>
            <a:r>
              <a:rPr lang="ru-RU" altLang="ru-RU" sz="3200"/>
              <a:t>Как блестят весельем глазки!</a:t>
            </a:r>
          </a:p>
          <a:p>
            <a:pPr eaLnBrk="1" hangingPunct="1"/>
            <a:r>
              <a:rPr lang="ru-RU" altLang="ru-RU" sz="3200"/>
              <a:t>Покатились, понеслись,</a:t>
            </a:r>
          </a:p>
          <a:p>
            <a:pPr eaLnBrk="1" hangingPunct="1"/>
            <a:r>
              <a:rPr lang="ru-RU" altLang="ru-RU" sz="3200"/>
              <a:t>Покатились по льду вниз</a:t>
            </a:r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3059113" y="3619500"/>
            <a:ext cx="4887912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Бедный ежик ежится</a:t>
            </a:r>
          </a:p>
          <a:p>
            <a:pPr eaLnBrk="1" hangingPunct="1"/>
            <a:r>
              <a:rPr lang="ru-RU" altLang="ru-RU" sz="2800"/>
              <a:t>Все ему не можется</a:t>
            </a:r>
          </a:p>
          <a:p>
            <a:pPr eaLnBrk="1" hangingPunct="1"/>
            <a:r>
              <a:rPr lang="ru-RU" altLang="ru-RU" sz="2800"/>
              <a:t>Посинела кожица</a:t>
            </a:r>
          </a:p>
          <a:p>
            <a:pPr eaLnBrk="1" hangingPunct="1"/>
            <a:r>
              <a:rPr lang="ru-RU" altLang="ru-RU" sz="2800"/>
              <a:t>И скривилась рожица</a:t>
            </a:r>
          </a:p>
          <a:p>
            <a:pPr eaLnBrk="1" hangingPunct="1"/>
            <a:r>
              <a:rPr lang="ru-RU" altLang="ru-RU" sz="2800"/>
              <a:t>Мать его тревожится:</a:t>
            </a:r>
          </a:p>
          <a:p>
            <a:pPr eaLnBrk="1" hangingPunct="1"/>
            <a:r>
              <a:rPr lang="ru-RU" altLang="ru-RU" sz="2800"/>
              <a:t>«Вот забот умножится –</a:t>
            </a:r>
          </a:p>
          <a:p>
            <a:pPr eaLnBrk="1" hangingPunct="1"/>
            <a:r>
              <a:rPr lang="ru-RU" altLang="ru-RU" sz="2800"/>
              <a:t>Бедный ежик ежится».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Прямоугольник 1"/>
          <p:cNvSpPr>
            <a:spLocks noChangeArrowheads="1"/>
          </p:cNvSpPr>
          <p:nvPr/>
        </p:nvSpPr>
        <p:spPr bwMode="auto">
          <a:xfrm>
            <a:off x="468313" y="476250"/>
            <a:ext cx="82804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5. </a:t>
            </a:r>
            <a:r>
              <a:rPr lang="ru-RU" altLang="ru-RU" sz="2800"/>
              <a:t>А.Куприн «Слон».</a:t>
            </a:r>
          </a:p>
          <a:p>
            <a:pPr eaLnBrk="1" hangingPunct="1"/>
            <a:r>
              <a:rPr lang="ru-RU" altLang="ru-RU" sz="2800"/>
              <a:t>1.Девочка заболела.</a:t>
            </a:r>
          </a:p>
          <a:p>
            <a:pPr eaLnBrk="1" hangingPunct="1"/>
            <a:r>
              <a:rPr lang="ru-RU" altLang="ru-RU" sz="2800"/>
              <a:t>2.Она была весела.</a:t>
            </a:r>
          </a:p>
          <a:p>
            <a:pPr eaLnBrk="1" hangingPunct="1"/>
            <a:r>
              <a:rPr lang="ru-RU" altLang="ru-RU" sz="2800"/>
              <a:t>3.Девочка захотела пригласить в гости медведя.</a:t>
            </a:r>
          </a:p>
          <a:p>
            <a:pPr eaLnBrk="1" hangingPunct="1"/>
            <a:r>
              <a:rPr lang="ru-RU" altLang="ru-RU" sz="2800"/>
              <a:t>4.Надя рада новой игрушке.</a:t>
            </a:r>
          </a:p>
          <a:p>
            <a:pPr eaLnBrk="1" hangingPunct="1"/>
            <a:r>
              <a:rPr lang="ru-RU" altLang="ru-RU" sz="2800"/>
              <a:t>5.Папа договарился с хозяином зверинца о визите слона.</a:t>
            </a:r>
          </a:p>
          <a:p>
            <a:pPr eaLnBrk="1" hangingPunct="1"/>
            <a:r>
              <a:rPr lang="ru-RU" altLang="ru-RU" sz="2800"/>
              <a:t>6.Поздней ночью слона ведут в гости.</a:t>
            </a:r>
          </a:p>
          <a:p>
            <a:pPr eaLnBrk="1" hangingPunct="1"/>
            <a:r>
              <a:rPr lang="ru-RU" altLang="ru-RU" sz="2800"/>
              <a:t>7.Слон с радостью входит в дом.</a:t>
            </a:r>
          </a:p>
          <a:p>
            <a:pPr eaLnBrk="1" hangingPunct="1"/>
            <a:r>
              <a:rPr lang="ru-RU" altLang="ru-RU" sz="2800"/>
              <a:t>8.Томми очень любит сладкое.</a:t>
            </a:r>
          </a:p>
          <a:p>
            <a:pPr eaLnBrk="1" hangingPunct="1"/>
            <a:r>
              <a:rPr lang="ru-RU" altLang="ru-RU" sz="2800"/>
              <a:t>9.Надя удивлена, что слон такой большой.</a:t>
            </a:r>
          </a:p>
          <a:p>
            <a:pPr eaLnBrk="1" hangingPunct="1"/>
            <a:r>
              <a:rPr lang="ru-RU" altLang="ru-RU" sz="2800"/>
              <a:t>10.Девочка и слон вместе играют, а потом обедают.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1"/>
          <p:cNvSpPr>
            <a:spLocks noChangeArrowheads="1"/>
          </p:cNvSpPr>
          <p:nvPr/>
        </p:nvSpPr>
        <p:spPr bwMode="auto">
          <a:xfrm>
            <a:off x="827088" y="404813"/>
            <a:ext cx="8066087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/>
              <a:t>Тест на усвоение фразеологизмов.</a:t>
            </a:r>
          </a:p>
          <a:p>
            <a:pPr eaLnBrk="1" hangingPunct="1"/>
            <a:r>
              <a:rPr lang="ru-RU" altLang="ru-RU" sz="2000"/>
              <a:t>Соедини стрелками сходные по смыслу выражения из первого столбика с выражениями из второго столбика.</a:t>
            </a:r>
          </a:p>
          <a:p>
            <a:pPr eaLnBrk="1" hangingPunct="1"/>
            <a:r>
              <a:rPr lang="ru-RU" altLang="ru-RU" sz="2000"/>
              <a:t> </a:t>
            </a:r>
          </a:p>
          <a:p>
            <a:pPr eaLnBrk="1" hangingPunct="1"/>
            <a:r>
              <a:rPr lang="ru-RU" altLang="ru-RU" sz="2000"/>
              <a:t>1.Повесить нос.                                                1.Дремать, засыпать.</a:t>
            </a:r>
          </a:p>
          <a:p>
            <a:pPr eaLnBrk="1" hangingPunct="1"/>
            <a:r>
              <a:rPr lang="ru-RU" altLang="ru-RU" sz="2000"/>
              <a:t>2.Хоть кровь из носу.                                       2.Сделать обязательно.</a:t>
            </a:r>
          </a:p>
          <a:p>
            <a:pPr eaLnBrk="1" hangingPunct="1"/>
            <a:r>
              <a:rPr lang="ru-RU" altLang="ru-RU" sz="2000"/>
              <a:t>3.Задирать нос.                                                  3.Сделать что-нибудь хорошее.</a:t>
            </a:r>
          </a:p>
          <a:p>
            <a:pPr eaLnBrk="1" hangingPunct="1"/>
            <a:r>
              <a:rPr lang="ru-RU" altLang="ru-RU" sz="2000"/>
              <a:t>4.Клевать носом.                                                4.Огорчиться.</a:t>
            </a:r>
          </a:p>
          <a:p>
            <a:pPr eaLnBrk="1" hangingPunct="1"/>
            <a:r>
              <a:rPr lang="ru-RU" altLang="ru-RU" sz="2000"/>
              <a:t>5.Водить за нос.                                                  5.Зазнаться.</a:t>
            </a:r>
          </a:p>
          <a:p>
            <a:pPr eaLnBrk="1" hangingPunct="1"/>
            <a:r>
              <a:rPr lang="ru-RU" altLang="ru-RU" sz="2000"/>
              <a:t>6.Заруби на носу.                                                6.Очень мало.</a:t>
            </a:r>
          </a:p>
          <a:p>
            <a:pPr eaLnBrk="1" hangingPunct="1"/>
            <a:r>
              <a:rPr lang="ru-RU" altLang="ru-RU" sz="2000"/>
              <a:t>7.Не казать носа.                                                  7.Не выходить на улицу.</a:t>
            </a:r>
          </a:p>
          <a:p>
            <a:pPr eaLnBrk="1" hangingPunct="1"/>
            <a:r>
              <a:rPr lang="ru-RU" altLang="ru-RU" sz="2000"/>
              <a:t>8.Утереть нос.                                                     8.Хитрить,обманывать.</a:t>
            </a:r>
          </a:p>
          <a:p>
            <a:pPr eaLnBrk="1" hangingPunct="1"/>
            <a:r>
              <a:rPr lang="ru-RU" altLang="ru-RU" sz="2000"/>
              <a:t>9.С Гулькин нос.</a:t>
            </a:r>
          </a:p>
          <a:p>
            <a:pPr eaLnBrk="1" hangingPunct="1"/>
            <a:r>
              <a:rPr lang="ru-RU" altLang="ru-RU" sz="2000"/>
              <a:t>10.Нос к носу.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Прямоугольник 1"/>
          <p:cNvSpPr>
            <a:spLocks noChangeArrowheads="1"/>
          </p:cNvSpPr>
          <p:nvPr/>
        </p:nvSpPr>
        <p:spPr bwMode="auto">
          <a:xfrm>
            <a:off x="1187450" y="404813"/>
            <a:ext cx="6913563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Тест на усвоение описания.</a:t>
            </a:r>
          </a:p>
          <a:p>
            <a:pPr eaLnBrk="1" hangingPunct="1"/>
            <a:r>
              <a:rPr lang="ru-RU" altLang="ru-RU" sz="2800"/>
              <a:t>А.И.Куприн «Барбос и Жулька»</a:t>
            </a:r>
          </a:p>
          <a:p>
            <a:pPr eaLnBrk="1" hangingPunct="1"/>
            <a:r>
              <a:rPr lang="ru-RU" altLang="ru-RU" sz="2800"/>
              <a:t>-Запишите № предложения, которое относится к портрету Барбоса.</a:t>
            </a:r>
          </a:p>
          <a:p>
            <a:pPr eaLnBrk="1" hangingPunct="1"/>
            <a:r>
              <a:rPr lang="ru-RU" altLang="ru-RU" sz="2800"/>
              <a:t>1.Это была крупная собака.</a:t>
            </a:r>
          </a:p>
          <a:p>
            <a:pPr eaLnBrk="1" hangingPunct="1"/>
            <a:r>
              <a:rPr lang="ru-RU" altLang="ru-RU" sz="2800"/>
              <a:t>2.Он был невысок, широкогруд.</a:t>
            </a:r>
          </a:p>
          <a:p>
            <a:pPr eaLnBrk="1" hangingPunct="1"/>
            <a:r>
              <a:rPr lang="ru-RU" altLang="ru-RU" sz="2800"/>
              <a:t>3.Шерсть была длинной прямой.</a:t>
            </a:r>
          </a:p>
          <a:p>
            <a:pPr eaLnBrk="1" hangingPunct="1"/>
            <a:r>
              <a:rPr lang="ru-RU" altLang="ru-RU" sz="2800"/>
              <a:t>4.Летом он был постоянно унизан репьями.</a:t>
            </a:r>
          </a:p>
          <a:p>
            <a:pPr eaLnBrk="1" hangingPunct="1"/>
            <a:r>
              <a:rPr lang="ru-RU" altLang="ru-RU" sz="2800"/>
              <a:t>5.Осень. же был чист, опрятен.</a:t>
            </a:r>
          </a:p>
          <a:p>
            <a:pPr eaLnBrk="1" hangingPunct="1"/>
            <a:r>
              <a:rPr lang="ru-RU" altLang="ru-RU" sz="2800"/>
              <a:t>6.Уши Барбоса были единственной  чистой  частью тела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Прямоугольник 1"/>
          <p:cNvSpPr>
            <a:spLocks noChangeArrowheads="1"/>
          </p:cNvSpPr>
          <p:nvPr/>
        </p:nvSpPr>
        <p:spPr bwMode="auto">
          <a:xfrm>
            <a:off x="755650" y="363538"/>
            <a:ext cx="7038975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Тест на основе пословиц и поговорок.</a:t>
            </a:r>
          </a:p>
          <a:p>
            <a:pPr eaLnBrk="1" hangingPunct="1"/>
            <a:r>
              <a:rPr lang="ru-RU" altLang="ru-RU" sz="3200"/>
              <a:t>И.Дик. «Красные яблоки»</a:t>
            </a:r>
          </a:p>
          <a:p>
            <a:pPr eaLnBrk="1" hangingPunct="1"/>
            <a:r>
              <a:rPr lang="ru-RU" altLang="ru-RU" sz="3200"/>
              <a:t>-Какие пословицы отражают содержание рассказа? Запишите № этой пословицы.Объястите свой выбор.</a:t>
            </a:r>
          </a:p>
          <a:p>
            <a:pPr eaLnBrk="1" hangingPunct="1"/>
            <a:r>
              <a:rPr lang="ru-RU" altLang="ru-RU" sz="3200"/>
              <a:t> </a:t>
            </a:r>
          </a:p>
          <a:p>
            <a:pPr eaLnBrk="1" hangingPunct="1"/>
            <a:r>
              <a:rPr lang="ru-RU" altLang="ru-RU" sz="3200"/>
              <a:t>1Всякому мила своя сторона.</a:t>
            </a:r>
          </a:p>
          <a:p>
            <a:pPr eaLnBrk="1" hangingPunct="1"/>
            <a:r>
              <a:rPr lang="ru-RU" altLang="ru-RU" sz="3200"/>
              <a:t>2.При солнышке - тепло, при матери- добро.</a:t>
            </a:r>
          </a:p>
          <a:p>
            <a:pPr eaLnBrk="1" hangingPunct="1"/>
            <a:r>
              <a:rPr lang="ru-RU" altLang="ru-RU" sz="3200"/>
              <a:t>3.Птице-крылья, человеку-разум.</a:t>
            </a:r>
          </a:p>
          <a:p>
            <a:pPr eaLnBrk="1" hangingPunct="1"/>
            <a:r>
              <a:rPr lang="ru-RU" altLang="ru-RU" sz="3200"/>
              <a:t>4.Кончил дело- гуляй смело.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рямоугольник 1"/>
          <p:cNvSpPr>
            <a:spLocks noChangeArrowheads="1"/>
          </p:cNvSpPr>
          <p:nvPr/>
        </p:nvSpPr>
        <p:spPr bwMode="auto">
          <a:xfrm>
            <a:off x="684213" y="333375"/>
            <a:ext cx="8135937" cy="655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Тест на усвоение лексического значения слов.</a:t>
            </a:r>
          </a:p>
          <a:p>
            <a:pPr eaLnBrk="1" hangingPunct="1"/>
            <a:r>
              <a:rPr lang="ru-RU" altLang="ru-RU" sz="2800"/>
              <a:t> </a:t>
            </a:r>
          </a:p>
          <a:p>
            <a:pPr eaLnBrk="1" hangingPunct="1"/>
            <a:r>
              <a:rPr lang="ru-RU" altLang="ru-RU" sz="2800"/>
              <a:t>Русская народная сказка «Напуганные медведь и волки»</a:t>
            </a:r>
          </a:p>
          <a:p>
            <a:pPr eaLnBrk="1" hangingPunct="1"/>
            <a:r>
              <a:rPr lang="ru-RU" altLang="ru-RU" sz="2800"/>
              <a:t>1Шкодливый.                                 1.Много ест</a:t>
            </a:r>
          </a:p>
          <a:p>
            <a:pPr eaLnBrk="1" hangingPunct="1"/>
            <a:r>
              <a:rPr lang="ru-RU" altLang="ru-RU" sz="2800"/>
              <a:t>2.Чердак.                                         2.Упадёт.</a:t>
            </a:r>
          </a:p>
          <a:p>
            <a:pPr eaLnBrk="1" hangingPunct="1"/>
            <a:r>
              <a:rPr lang="ru-RU" altLang="ru-RU" sz="2800"/>
              <a:t>3.Бурмистр.                                     3.Шаловливый.</a:t>
            </a:r>
          </a:p>
          <a:p>
            <a:pPr eaLnBrk="1" hangingPunct="1"/>
            <a:r>
              <a:rPr lang="ru-RU" altLang="ru-RU" sz="2800"/>
              <a:t>4.Потчевать.                                    4.Глава.</a:t>
            </a:r>
          </a:p>
          <a:p>
            <a:pPr eaLnBrk="1" hangingPunct="1"/>
            <a:r>
              <a:rPr lang="ru-RU" altLang="ru-RU" sz="2800"/>
              <a:t>5.Дичинка.                                        5.Угощать.</a:t>
            </a:r>
          </a:p>
          <a:p>
            <a:pPr eaLnBrk="1" hangingPunct="1"/>
            <a:r>
              <a:rPr lang="ru-RU" altLang="ru-RU" sz="2800"/>
              <a:t>6.Холост</a:t>
            </a:r>
          </a:p>
          <a:p>
            <a:pPr eaLnBrk="1" hangingPunct="1"/>
            <a:r>
              <a:rPr lang="ru-RU" altLang="ru-RU" sz="2800"/>
              <a:t>7.Припасы.</a:t>
            </a:r>
          </a:p>
          <a:p>
            <a:pPr eaLnBrk="1" hangingPunct="1"/>
            <a:r>
              <a:rPr lang="ru-RU" altLang="ru-RU" sz="2800"/>
              <a:t>8.На поклон.</a:t>
            </a:r>
          </a:p>
          <a:p>
            <a:pPr eaLnBrk="1" hangingPunct="1"/>
            <a:r>
              <a:rPr lang="ru-RU" altLang="ru-RU" sz="2800"/>
              <a:t>9.Прожорливый.</a:t>
            </a:r>
          </a:p>
          <a:p>
            <a:pPr eaLnBrk="1" hangingPunct="1"/>
            <a:r>
              <a:rPr lang="ru-RU" altLang="ru-RU" sz="2800"/>
              <a:t>10.Шмякнется.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1"/>
          <p:cNvSpPr>
            <a:spLocks noChangeArrowheads="1"/>
          </p:cNvSpPr>
          <p:nvPr/>
        </p:nvSpPr>
        <p:spPr bwMode="auto">
          <a:xfrm>
            <a:off x="2286000" y="474663"/>
            <a:ext cx="45720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Тест на основе загадок.</a:t>
            </a:r>
          </a:p>
          <a:p>
            <a:pPr eaLnBrk="1" hangingPunct="1"/>
            <a:r>
              <a:rPr lang="ru-RU" altLang="ru-RU"/>
              <a:t>В.Бианки «По следам»</a:t>
            </a:r>
          </a:p>
          <a:p>
            <a:pPr eaLnBrk="1" hangingPunct="1"/>
            <a:r>
              <a:rPr lang="ru-RU" altLang="ru-RU"/>
              <a:t>-Отгадайте загадки, запишите названия только тех животных и птиц, которых встретил на своём пути Егорка.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1.Тёплой вешнею порою</a:t>
            </a:r>
          </a:p>
          <a:p>
            <a:pPr eaLnBrk="1" hangingPunct="1"/>
            <a:r>
              <a:rPr lang="ru-RU" altLang="ru-RU"/>
              <a:t>В дальних рощах, как всегда,</a:t>
            </a:r>
          </a:p>
          <a:p>
            <a:pPr eaLnBrk="1" hangingPunct="1"/>
            <a:r>
              <a:rPr lang="ru-RU" altLang="ru-RU"/>
              <a:t>Я на всякий случай строю</a:t>
            </a:r>
          </a:p>
          <a:p>
            <a:pPr eaLnBrk="1" hangingPunct="1"/>
            <a:r>
              <a:rPr lang="ru-RU" altLang="ru-RU"/>
              <a:t>Не одно, а три гнезда.                Сорока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2.Не могу совсем летать я,</a:t>
            </a:r>
          </a:p>
          <a:p>
            <a:pPr eaLnBrk="1" hangingPunct="1"/>
            <a:r>
              <a:rPr lang="ru-RU" altLang="ru-RU"/>
              <a:t>С высотою не знаком.</a:t>
            </a:r>
          </a:p>
          <a:p>
            <a:pPr eaLnBrk="1" hangingPunct="1"/>
            <a:r>
              <a:rPr lang="ru-RU" altLang="ru-RU"/>
              <a:t>Хоть и крылья есть , признаюсь</a:t>
            </a:r>
          </a:p>
          <a:p>
            <a:pPr eaLnBrk="1" hangingPunct="1"/>
            <a:r>
              <a:rPr lang="ru-RU" altLang="ru-RU"/>
              <a:t>Я всю жизнь хожу пешком.                 Страус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3.В гору – бегом, а с горы кувырком.             Заяц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4.За горами. за полями,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1"/>
          <p:cNvSpPr>
            <a:spLocks noChangeArrowheads="1"/>
          </p:cNvSpPr>
          <p:nvPr/>
        </p:nvSpPr>
        <p:spPr bwMode="auto">
          <a:xfrm>
            <a:off x="2286000" y="1444625"/>
            <a:ext cx="457200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 высокими лесами.</a:t>
            </a:r>
          </a:p>
          <a:p>
            <a:pPr eaLnBrk="1" hangingPunct="1"/>
            <a:r>
              <a:rPr lang="ru-RU" altLang="ru-RU"/>
              <a:t>Хищник-ворище ночами рыщет,</a:t>
            </a:r>
          </a:p>
          <a:p>
            <a:pPr eaLnBrk="1" hangingPunct="1"/>
            <a:r>
              <a:rPr lang="ru-RU" altLang="ru-RU"/>
              <a:t>Добычу ищет, зубами щёлк.</a:t>
            </a:r>
          </a:p>
          <a:p>
            <a:pPr eaLnBrk="1" hangingPunct="1"/>
            <a:r>
              <a:rPr lang="ru-RU" altLang="ru-RU"/>
              <a:t>Кто это?                                                           Волк</a:t>
            </a:r>
          </a:p>
          <a:p>
            <a:pPr eaLnBrk="1" hangingPunct="1"/>
            <a:r>
              <a:rPr lang="ru-RU" altLang="ru-RU"/>
              <a:t> </a:t>
            </a:r>
          </a:p>
          <a:p>
            <a:pPr eaLnBrk="1" hangingPunct="1"/>
            <a:r>
              <a:rPr lang="ru-RU" altLang="ru-RU"/>
              <a:t>5.Там. где сосны сеют запах,</a:t>
            </a:r>
          </a:p>
          <a:p>
            <a:pPr eaLnBrk="1" hangingPunct="1"/>
            <a:r>
              <a:rPr lang="ru-RU" altLang="ru-RU"/>
              <a:t>В чаще леса ,в тишине ,</a:t>
            </a:r>
          </a:p>
          <a:p>
            <a:pPr eaLnBrk="1" hangingPunct="1"/>
            <a:r>
              <a:rPr lang="ru-RU" altLang="ru-RU"/>
              <a:t>Положив на брюхо лапы,</a:t>
            </a:r>
          </a:p>
          <a:p>
            <a:pPr eaLnBrk="1" hangingPunct="1"/>
            <a:r>
              <a:rPr lang="ru-RU" altLang="ru-RU"/>
              <a:t>Сплю всегда я на спине.                               Барсук</a:t>
            </a:r>
          </a:p>
          <a:p>
            <a:pPr eaLnBrk="1" hangingPunct="1"/>
            <a:r>
              <a:rPr lang="ru-RU" altLang="ru-RU"/>
              <a:t>6.Быстрый серенький зверёк,</a:t>
            </a:r>
          </a:p>
          <a:p>
            <a:pPr eaLnBrk="1" hangingPunct="1"/>
            <a:r>
              <a:rPr lang="ru-RU" altLang="ru-RU"/>
              <a:t>По веткам скок да скок.                                     Белка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333375"/>
            <a:ext cx="6985000" cy="2374900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Пересказ прочитанного произведения по плану.</a:t>
            </a:r>
            <a:br>
              <a:rPr lang="ru-RU" u="sng" dirty="0"/>
            </a:br>
            <a:r>
              <a:rPr lang="ru-RU" u="sng" dirty="0"/>
              <a:t> </a:t>
            </a:r>
            <a:r>
              <a:rPr lang="ru-RU" u="sng" dirty="0" smtClean="0"/>
              <a:t>План </a:t>
            </a:r>
            <a:r>
              <a:rPr lang="ru-RU" u="sng" dirty="0"/>
              <a:t>построения интервью</a:t>
            </a:r>
          </a:p>
        </p:txBody>
      </p:sp>
      <p:sp>
        <p:nvSpPr>
          <p:cNvPr id="604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2565400"/>
            <a:ext cx="7016750" cy="3144838"/>
          </a:xfrm>
        </p:spPr>
        <p:txBody>
          <a:bodyPr/>
          <a:lstStyle/>
          <a:p>
            <a:r>
              <a:rPr lang="ru-RU" altLang="ru-RU" sz="4000" smtClean="0"/>
              <a:t>1.У кого берёшь интервью?</a:t>
            </a:r>
          </a:p>
          <a:p>
            <a:r>
              <a:rPr lang="ru-RU" altLang="ru-RU" sz="4000" smtClean="0"/>
              <a:t>2. О чём главном будешь спрашивать?</a:t>
            </a:r>
          </a:p>
          <a:p>
            <a:r>
              <a:rPr lang="ru-RU" altLang="ru-RU" sz="4000" smtClean="0"/>
              <a:t>3. Какие выводы сделаешь?</a:t>
            </a:r>
          </a:p>
          <a:p>
            <a:r>
              <a:rPr lang="ru-RU" altLang="ru-RU" sz="4000" smtClean="0"/>
              <a:t>4. Чем закончишь?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404813"/>
            <a:ext cx="7415212" cy="2016125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2.План составления заметки в газету</a:t>
            </a:r>
          </a:p>
        </p:txBody>
      </p:sp>
      <p:sp>
        <p:nvSpPr>
          <p:cNvPr id="614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2133600"/>
            <a:ext cx="7521575" cy="3505200"/>
          </a:xfrm>
        </p:spPr>
        <p:txBody>
          <a:bodyPr/>
          <a:lstStyle/>
          <a:p>
            <a:r>
              <a:rPr lang="ru-RU" altLang="ru-RU" sz="4400" smtClean="0"/>
              <a:t>1.Какое произошло событие, когда?</a:t>
            </a:r>
          </a:p>
          <a:p>
            <a:r>
              <a:rPr lang="ru-RU" altLang="ru-RU" sz="4400" smtClean="0"/>
              <a:t>2. Кто был участником?</a:t>
            </a:r>
          </a:p>
          <a:p>
            <a:r>
              <a:rPr lang="ru-RU" altLang="ru-RU" sz="4400" smtClean="0"/>
              <a:t>3. Что необычного случилось?</a:t>
            </a:r>
          </a:p>
          <a:p>
            <a:r>
              <a:rPr lang="ru-RU" altLang="ru-RU" sz="4400" smtClean="0"/>
              <a:t>4. Твои выводы.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188913"/>
            <a:ext cx="7486650" cy="2087562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3.План составления репортажа с места события</a:t>
            </a:r>
            <a:r>
              <a:rPr lang="ru-RU" dirty="0"/>
              <a:t>.</a:t>
            </a:r>
          </a:p>
        </p:txBody>
      </p:sp>
      <p:sp>
        <p:nvSpPr>
          <p:cNvPr id="624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2205038"/>
            <a:ext cx="7161212" cy="3433762"/>
          </a:xfrm>
        </p:spPr>
        <p:txBody>
          <a:bodyPr/>
          <a:lstStyle/>
          <a:p>
            <a:r>
              <a:rPr lang="ru-RU" altLang="ru-RU" sz="4400" smtClean="0"/>
              <a:t>1.Место события (где находится).</a:t>
            </a:r>
          </a:p>
          <a:p>
            <a:r>
              <a:rPr lang="ru-RU" altLang="ru-RU" sz="4400" smtClean="0"/>
              <a:t>2.Предистория.</a:t>
            </a:r>
          </a:p>
          <a:p>
            <a:r>
              <a:rPr lang="ru-RU" altLang="ru-RU" sz="4400" smtClean="0"/>
              <a:t>3.Сущность самого события.</a:t>
            </a:r>
          </a:p>
          <a:p>
            <a:r>
              <a:rPr lang="ru-RU" altLang="ru-RU" sz="4400" smtClean="0"/>
              <a:t>4.Мнение репортёра</a:t>
            </a:r>
            <a:r>
              <a:rPr lang="ru-RU" altLang="ru-RU" sz="4800" smtClean="0"/>
              <a:t>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900113" y="549275"/>
            <a:ext cx="7343775" cy="578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i="1"/>
              <a:t>Прочитайте чётко произнося звук !с!</a:t>
            </a:r>
          </a:p>
          <a:p>
            <a:pPr eaLnBrk="1" hangingPunct="1"/>
            <a:r>
              <a:rPr lang="ru-RU" altLang="ru-RU" sz="3200"/>
              <a:t>-Са-са-са на столе сидит оса</a:t>
            </a:r>
          </a:p>
          <a:p>
            <a:pPr eaLnBrk="1" hangingPunct="1"/>
            <a:r>
              <a:rPr lang="ru-RU" altLang="ru-RU" sz="3200"/>
              <a:t>Су-су-су  мы увидели осу.</a:t>
            </a:r>
          </a:p>
          <a:p>
            <a:pPr eaLnBrk="1" hangingPunct="1"/>
            <a:r>
              <a:rPr lang="ru-RU" altLang="ru-RU" sz="3200" i="1"/>
              <a:t>Прочитайте, выделяя голосом подчёркнутые слова</a:t>
            </a:r>
            <a:r>
              <a:rPr lang="ru-RU" altLang="ru-RU" sz="3200"/>
              <a:t>:</a:t>
            </a:r>
          </a:p>
          <a:p>
            <a:pPr eaLnBrk="1" hangingPunct="1"/>
            <a:r>
              <a:rPr lang="ru-RU" altLang="ru-RU" sz="3200"/>
              <a:t>Са-са-са на столе сидит оса</a:t>
            </a:r>
          </a:p>
          <a:p>
            <a:pPr eaLnBrk="1" hangingPunct="1"/>
            <a:r>
              <a:rPr lang="ru-RU" altLang="ru-RU" sz="3200"/>
              <a:t>Су-су-су мы увидели осу.</a:t>
            </a:r>
          </a:p>
          <a:p>
            <a:pPr eaLnBrk="1" hangingPunct="1"/>
            <a:r>
              <a:rPr lang="ru-RU" altLang="ru-RU" sz="3200" i="1"/>
              <a:t>Продолжите чистоговорку, придумав своё продолжение</a:t>
            </a:r>
          </a:p>
          <a:p>
            <a:pPr eaLnBrk="1" hangingPunct="1"/>
            <a:r>
              <a:rPr lang="ru-RU" altLang="ru-RU" sz="3200"/>
              <a:t>Сы- сы-сы   (не боимся мы осы)</a:t>
            </a:r>
          </a:p>
          <a:p>
            <a:pPr eaLnBrk="1" hangingPunct="1"/>
            <a:r>
              <a:rPr lang="ru-RU" altLang="ru-RU"/>
              <a:t> 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813" y="333375"/>
            <a:ext cx="6910387" cy="1295400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4.Письмо другу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6349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908050"/>
            <a:ext cx="6872287" cy="4730750"/>
          </a:xfrm>
        </p:spPr>
        <p:txBody>
          <a:bodyPr/>
          <a:lstStyle/>
          <a:p>
            <a:r>
              <a:rPr lang="ru-RU" altLang="ru-RU" sz="4400" smtClean="0"/>
              <a:t>1.Здравствуй….</a:t>
            </a:r>
          </a:p>
          <a:p>
            <a:r>
              <a:rPr lang="ru-RU" altLang="ru-RU" sz="4400" smtClean="0"/>
              <a:t>2.Сегодня я прочитал..</a:t>
            </a:r>
          </a:p>
          <a:p>
            <a:r>
              <a:rPr lang="ru-RU" altLang="ru-RU" sz="4400" smtClean="0"/>
              <a:t>3.Главный герой..</a:t>
            </a:r>
          </a:p>
          <a:p>
            <a:r>
              <a:rPr lang="ru-RU" altLang="ru-RU" sz="4400" smtClean="0"/>
              <a:t>4.Мне понравилось, что…</a:t>
            </a:r>
          </a:p>
          <a:p>
            <a:r>
              <a:rPr lang="ru-RU" altLang="ru-RU" sz="4400" smtClean="0"/>
              <a:t>5.Я сделал(а)  вывод…</a:t>
            </a:r>
          </a:p>
          <a:p>
            <a:r>
              <a:rPr lang="ru-RU" altLang="ru-RU" sz="4400" smtClean="0"/>
              <a:t>6.Советую тебе…</a:t>
            </a:r>
          </a:p>
          <a:p>
            <a:r>
              <a:rPr lang="ru-RU" altLang="ru-RU" sz="4400" smtClean="0"/>
              <a:t>7.До свидания.</a:t>
            </a:r>
          </a:p>
          <a:p>
            <a:r>
              <a:rPr lang="ru-RU" altLang="ru-RU" smtClean="0"/>
              <a:t> 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8888" y="620713"/>
            <a:ext cx="7269162" cy="1800225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5.Характеристика главного героя произведения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645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1628775"/>
            <a:ext cx="6400800" cy="5229225"/>
          </a:xfrm>
        </p:spPr>
        <p:txBody>
          <a:bodyPr/>
          <a:lstStyle/>
          <a:p>
            <a:r>
              <a:rPr lang="ru-RU" altLang="ru-RU" sz="4000" smtClean="0"/>
              <a:t>1.Кто герой?</a:t>
            </a:r>
          </a:p>
          <a:p>
            <a:r>
              <a:rPr lang="ru-RU" altLang="ru-RU" sz="4000" smtClean="0"/>
              <a:t>2.Где живёт?</a:t>
            </a:r>
          </a:p>
          <a:p>
            <a:r>
              <a:rPr lang="ru-RU" altLang="ru-RU" sz="4000" smtClean="0"/>
              <a:t>3.Внешний вид.</a:t>
            </a:r>
          </a:p>
          <a:p>
            <a:r>
              <a:rPr lang="ru-RU" altLang="ru-RU" sz="4000" smtClean="0"/>
              <a:t>4.Важнейшие события в его жизни.</a:t>
            </a:r>
          </a:p>
          <a:p>
            <a:r>
              <a:rPr lang="ru-RU" altLang="ru-RU" sz="4000" smtClean="0"/>
              <a:t>5.Черты характера.</a:t>
            </a:r>
          </a:p>
          <a:p>
            <a:r>
              <a:rPr lang="ru-RU" altLang="ru-RU" sz="4000" smtClean="0"/>
              <a:t>6.Твоё отношение к нему.</a:t>
            </a:r>
          </a:p>
          <a:p>
            <a:r>
              <a:rPr lang="ru-RU" altLang="ru-RU" smtClean="0"/>
              <a:t> 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404813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 u="sng" dirty="0"/>
              <a:t>6.Анализ литературного произведения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655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988" y="1196975"/>
            <a:ext cx="6729412" cy="4441825"/>
          </a:xfrm>
        </p:spPr>
        <p:txBody>
          <a:bodyPr/>
          <a:lstStyle/>
          <a:p>
            <a:endParaRPr lang="ru-RU" altLang="ru-RU" sz="1600" smtClean="0"/>
          </a:p>
          <a:p>
            <a:r>
              <a:rPr lang="ru-RU" altLang="ru-RU" sz="1600" smtClean="0"/>
              <a:t>1.Мы прочитали …(название произведения, автор)</a:t>
            </a:r>
          </a:p>
          <a:p>
            <a:r>
              <a:rPr lang="ru-RU" altLang="ru-RU" sz="1600" smtClean="0"/>
              <a:t>2.При чтении мы встретились с героями..</a:t>
            </a:r>
          </a:p>
          <a:p>
            <a:r>
              <a:rPr lang="ru-RU" altLang="ru-RU" sz="1600" smtClean="0"/>
              <a:t>хорошее в их поступках..</a:t>
            </a:r>
          </a:p>
          <a:p>
            <a:r>
              <a:rPr lang="ru-RU" altLang="ru-RU" sz="1600" smtClean="0"/>
              <a:t>3.Мне понравилось, что…</a:t>
            </a:r>
          </a:p>
          <a:p>
            <a:r>
              <a:rPr lang="ru-RU" altLang="ru-RU" sz="1600" smtClean="0"/>
              <a:t>4.Написано произведение доступным языком:</a:t>
            </a:r>
          </a:p>
          <a:p>
            <a:r>
              <a:rPr lang="ru-RU" altLang="ru-RU" sz="1600" smtClean="0"/>
              <a:t>(назвать из текста слова или записать)</a:t>
            </a:r>
          </a:p>
          <a:p>
            <a:r>
              <a:rPr lang="ru-RU" altLang="ru-RU" sz="1600" smtClean="0"/>
              <a:t>-многосложные,</a:t>
            </a:r>
          </a:p>
          <a:p>
            <a:r>
              <a:rPr lang="ru-RU" altLang="ru-RU" sz="1600" smtClean="0"/>
              <a:t>-непонятные.</a:t>
            </a:r>
          </a:p>
          <a:p>
            <a:r>
              <a:rPr lang="ru-RU" altLang="ru-RU" sz="1600" smtClean="0"/>
              <a:t>-образные выражения.</a:t>
            </a:r>
          </a:p>
          <a:p>
            <a:r>
              <a:rPr lang="ru-RU" altLang="ru-RU" sz="1600" smtClean="0"/>
              <a:t>-пословицы и поговорки,</a:t>
            </a:r>
          </a:p>
          <a:p>
            <a:r>
              <a:rPr lang="ru-RU" altLang="ru-RU" sz="1600" smtClean="0"/>
              <a:t> </a:t>
            </a:r>
          </a:p>
          <a:p>
            <a:r>
              <a:rPr lang="ru-RU" altLang="ru-RU" sz="1600" smtClean="0"/>
              <a:t>5.Что взял(а) для себя?</a:t>
            </a:r>
          </a:p>
          <a:p>
            <a:r>
              <a:rPr lang="ru-RU" altLang="ru-RU" sz="1600" smtClean="0"/>
              <a:t>6.Это произведение о..</a:t>
            </a:r>
          </a:p>
          <a:p>
            <a:r>
              <a:rPr lang="ru-RU" altLang="ru-RU" sz="1600" smtClean="0"/>
              <a:t>В нём говорится…</a:t>
            </a:r>
          </a:p>
          <a:p>
            <a:r>
              <a:rPr lang="ru-RU" altLang="ru-RU" sz="1600" smtClean="0"/>
              <a:t>Я нарисовал (а) бы картину..</a:t>
            </a:r>
          </a:p>
          <a:p>
            <a:r>
              <a:rPr lang="ru-RU" altLang="ru-RU" sz="1600" smtClean="0"/>
              <a:t>Придумал(а) такое название..</a:t>
            </a:r>
          </a:p>
          <a:p>
            <a:r>
              <a:rPr lang="ru-RU" altLang="ru-RU" sz="1600" smtClean="0"/>
              <a:t>Советую вам..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6563" name="TextBox 5"/>
          <p:cNvSpPr txBox="1">
            <a:spLocks noChangeArrowheads="1"/>
          </p:cNvSpPr>
          <p:nvPr/>
        </p:nvSpPr>
        <p:spPr bwMode="auto">
          <a:xfrm>
            <a:off x="642938" y="3500438"/>
            <a:ext cx="792956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Автор шаблона – Коровина И.Н.</a:t>
            </a:r>
          </a:p>
          <a:p>
            <a:pPr eaLnBrk="1" hangingPunct="1"/>
            <a:r>
              <a:rPr lang="ru-RU" altLang="ru-RU"/>
              <a:t>Использованы рисунки: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/>
              <a:t> </a:t>
            </a:r>
            <a:r>
              <a:rPr lang="en-US" altLang="ru-RU" sz="1200">
                <a:hlinkClick r:id="rId2"/>
              </a:rPr>
              <a:t>http://www.123rf.com/photo_7256532_cartoon-wise-owl-sitting-on-pile-book-and-red-apple.html</a:t>
            </a:r>
            <a:endParaRPr lang="ru-RU" altLang="ru-RU" sz="1200"/>
          </a:p>
          <a:p>
            <a:pPr eaLnBrk="1" hangingPunct="1">
              <a:buFont typeface="Arial" charset="0"/>
              <a:buChar char="•"/>
            </a:pPr>
            <a:r>
              <a:rPr lang="ru-RU" altLang="ru-RU" sz="1200"/>
              <a:t>  </a:t>
            </a:r>
            <a:r>
              <a:rPr lang="en-US" altLang="ru-RU" sz="1200">
                <a:hlinkClick r:id="rId3"/>
              </a:rPr>
              <a:t>http://www.picturedesign.info/photoshop/page/143/</a:t>
            </a:r>
            <a:endParaRPr lang="ru-RU" altLang="ru-RU" sz="1200"/>
          </a:p>
          <a:p>
            <a:pPr eaLnBrk="1" hangingPunct="1">
              <a:buFont typeface="Arial" charset="0"/>
              <a:buChar char="•"/>
            </a:pPr>
            <a:r>
              <a:rPr lang="ru-RU" altLang="ru-RU" sz="1200"/>
              <a:t>  </a:t>
            </a:r>
            <a:r>
              <a:rPr lang="en-US" altLang="ru-RU" sz="1200">
                <a:hlinkClick r:id="rId4"/>
              </a:rPr>
              <a:t>http://images.clipartof.com/small/32979-Clipart-Illustration-Of-A-Little-Boy-And-Girl-Studying-</a:t>
            </a:r>
            <a:r>
              <a:rPr lang="ru-RU" altLang="ru-RU" sz="1200">
                <a:hlinkClick r:id="rId4"/>
              </a:rPr>
              <a:t> </a:t>
            </a:r>
            <a:r>
              <a:rPr lang="en-US" altLang="ru-RU" sz="1200">
                <a:hlinkClick r:id="rId4"/>
              </a:rPr>
              <a:t>Together-A-Green-Colored-Pencil-Watching.jpg</a:t>
            </a:r>
            <a:endParaRPr lang="ru-RU" altLang="ru-RU" sz="1200"/>
          </a:p>
          <a:p>
            <a:pPr eaLnBrk="1" hangingPunct="1"/>
            <a:endParaRPr lang="ru-RU" altLang="ru-RU" sz="1400"/>
          </a:p>
        </p:txBody>
      </p:sp>
      <p:sp>
        <p:nvSpPr>
          <p:cNvPr id="66564" name="TextBox 6"/>
          <p:cNvSpPr txBox="1">
            <a:spLocks noChangeArrowheads="1"/>
          </p:cNvSpPr>
          <p:nvPr/>
        </p:nvSpPr>
        <p:spPr bwMode="auto">
          <a:xfrm>
            <a:off x="4786313" y="6581775"/>
            <a:ext cx="1785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/>
              <a:t>corowina.ucoz.com</a:t>
            </a:r>
            <a:endParaRPr lang="ru-RU" alt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765175"/>
            <a:ext cx="8062912" cy="28352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Для </a:t>
            </a:r>
            <a:r>
              <a:rPr lang="ru-RU" dirty="0"/>
              <a:t>развития поля чтения использую приём </a:t>
            </a:r>
            <a:r>
              <a:rPr lang="ru-RU" dirty="0" smtClean="0"/>
              <a:t>чтение с преградой </a:t>
            </a:r>
            <a:r>
              <a:rPr lang="ru-RU" dirty="0"/>
              <a:t>.Преградой служит красная линия, отделяющая первую букву или первый слог.</a:t>
            </a:r>
            <a:br>
              <a:rPr lang="ru-RU" dirty="0"/>
            </a:br>
            <a:endParaRPr lang="ru-RU" dirty="0"/>
          </a:p>
        </p:txBody>
      </p:sp>
      <p:sp>
        <p:nvSpPr>
          <p:cNvPr id="1843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0" y="3500438"/>
            <a:ext cx="6761163" cy="3357562"/>
          </a:xfrm>
        </p:spPr>
        <p:txBody>
          <a:bodyPr/>
          <a:lstStyle/>
          <a:p>
            <a:r>
              <a:rPr lang="ru-RU" altLang="ru-RU" smtClean="0"/>
              <a:t>Д   ом                                 ба    ба</a:t>
            </a:r>
          </a:p>
          <a:p>
            <a:r>
              <a:rPr lang="ru-RU" altLang="ru-RU" smtClean="0"/>
              <a:t>Д    омик                                  ба    бушка</a:t>
            </a:r>
          </a:p>
          <a:p>
            <a:r>
              <a:rPr lang="ru-RU" altLang="ru-RU" smtClean="0"/>
              <a:t>Д    омище                            ба   буля</a:t>
            </a:r>
          </a:p>
          <a:p>
            <a:r>
              <a:rPr lang="ru-RU" altLang="ru-RU" smtClean="0"/>
              <a:t>Д    омашний                           ба    бочка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150" y="476250"/>
            <a:ext cx="6623050" cy="1728788"/>
          </a:xfrm>
        </p:spPr>
        <p:txBody>
          <a:bodyPr/>
          <a:lstStyle/>
          <a:p>
            <a:pPr>
              <a:defRPr/>
            </a:pPr>
            <a:r>
              <a:rPr lang="ru-RU" dirty="0"/>
              <a:t>У</a:t>
            </a:r>
            <a:r>
              <a:rPr lang="ru-RU" dirty="0" smtClean="0"/>
              <a:t>пражнения для обогащения словарного запаса:</a:t>
            </a:r>
            <a:endParaRPr lang="ru-RU" dirty="0"/>
          </a:p>
        </p:txBody>
      </p:sp>
      <p:sp>
        <p:nvSpPr>
          <p:cNvPr id="1945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988" y="2060575"/>
            <a:ext cx="6729412" cy="3578225"/>
          </a:xfrm>
        </p:spPr>
        <p:txBody>
          <a:bodyPr/>
          <a:lstStyle/>
          <a:p>
            <a:r>
              <a:rPr lang="ru-RU" altLang="ru-RU" smtClean="0"/>
              <a:t>Га       (газета,газель)</a:t>
            </a:r>
          </a:p>
          <a:p>
            <a:r>
              <a:rPr lang="ru-RU" altLang="ru-RU" smtClean="0"/>
              <a:t>Гу      (гуси, гусеница)</a:t>
            </a:r>
          </a:p>
          <a:p>
            <a:r>
              <a:rPr lang="ru-RU" altLang="ru-RU" smtClean="0"/>
              <a:t>Гру     (груша, грусть)</a:t>
            </a:r>
          </a:p>
          <a:p>
            <a:r>
              <a:rPr lang="ru-RU" altLang="ru-RU" smtClean="0"/>
              <a:t>        Глу      (глухой. глубокий)</a:t>
            </a:r>
          </a:p>
          <a:p>
            <a:r>
              <a:rPr lang="ru-RU" altLang="ru-RU" smtClean="0"/>
              <a:t>         Гра      (грамота, граница)</a:t>
            </a:r>
          </a:p>
          <a:p>
            <a:r>
              <a:rPr lang="ru-RU" altLang="ru-RU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333375"/>
            <a:ext cx="6981825" cy="2087563"/>
          </a:xfrm>
        </p:spPr>
        <p:txBody>
          <a:bodyPr/>
          <a:lstStyle/>
          <a:p>
            <a:pPr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Вставь пропущенный слог.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988" y="2060575"/>
            <a:ext cx="6545262" cy="3552825"/>
          </a:xfrm>
        </p:spPr>
        <p:txBody>
          <a:bodyPr/>
          <a:lstStyle/>
          <a:p>
            <a:r>
              <a:rPr lang="ru-RU" altLang="ru-RU" sz="4400" smtClean="0"/>
              <a:t>Ку    - - к                  Пар - - с  </a:t>
            </a:r>
            <a:br>
              <a:rPr lang="ru-RU" altLang="ru-RU" sz="4400" smtClean="0"/>
            </a:br>
            <a:r>
              <a:rPr lang="ru-RU" altLang="ru-RU" sz="4400" smtClean="0"/>
              <a:t>Но - - к                  ФИК- с</a:t>
            </a:r>
            <a:br>
              <a:rPr lang="ru-RU" altLang="ru-RU" sz="4400" smtClean="0"/>
            </a:br>
            <a:r>
              <a:rPr lang="ru-RU" altLang="ru-RU" sz="4400" smtClean="0"/>
              <a:t>П е - - к                   Фок- с</a:t>
            </a:r>
            <a:br>
              <a:rPr lang="ru-RU" altLang="ru-RU" sz="4400" smtClean="0"/>
            </a:br>
            <a:r>
              <a:rPr lang="ru-RU" altLang="ru-RU" sz="4400" smtClean="0"/>
              <a:t>Бру - - к                  Реб- с</a:t>
            </a:r>
            <a:br>
              <a:rPr lang="ru-RU" altLang="ru-RU" sz="4400" smtClean="0"/>
            </a:br>
            <a:r>
              <a:rPr lang="ru-RU" altLang="ru-RU" sz="4400" smtClean="0"/>
              <a:t>Бро - -к                  Какт- с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275" y="476250"/>
            <a:ext cx="6765925" cy="2305050"/>
          </a:xfrm>
        </p:spPr>
        <p:txBody>
          <a:bodyPr/>
          <a:lstStyle/>
          <a:p>
            <a:pPr>
              <a:defRPr/>
            </a:pPr>
            <a:r>
              <a:rPr lang="ru-RU" dirty="0"/>
              <a:t>3.Поиграем в слова</a:t>
            </a:r>
          </a:p>
        </p:txBody>
      </p:sp>
      <p:sp>
        <p:nvSpPr>
          <p:cNvPr id="2150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1989138"/>
            <a:ext cx="6913563" cy="4535487"/>
          </a:xfrm>
        </p:spPr>
        <p:txBody>
          <a:bodyPr/>
          <a:lstStyle/>
          <a:p>
            <a:r>
              <a:rPr lang="ru-RU" altLang="ru-RU" smtClean="0"/>
              <a:t>Комп</a:t>
            </a:r>
          </a:p>
          <a:p>
            <a:r>
              <a:rPr lang="ru-RU" altLang="ru-RU" smtClean="0"/>
              <a:t>про                                                            барк</a:t>
            </a:r>
          </a:p>
          <a:p>
            <a:r>
              <a:rPr lang="ru-RU" altLang="ru-RU" smtClean="0"/>
              <a:t>                  пек              * *</a:t>
            </a:r>
          </a:p>
          <a:p>
            <a:r>
              <a:rPr lang="ru-RU" altLang="ru-RU" smtClean="0"/>
              <a:t>                                                                                          (пилот высшего класса)</a:t>
            </a:r>
          </a:p>
          <a:p>
            <a:r>
              <a:rPr lang="ru-RU" altLang="ru-RU" smtClean="0"/>
              <a:t>                 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1790</Words>
  <Application>Microsoft Office PowerPoint</Application>
  <PresentationFormat>Экран (4:3)</PresentationFormat>
  <Paragraphs>455</Paragraphs>
  <Slides>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6" baseType="lpstr">
      <vt:lpstr>Arial</vt:lpstr>
      <vt:lpstr>Calibri</vt:lpstr>
      <vt:lpstr>Тема Office</vt:lpstr>
      <vt:lpstr>Упражнения для развития навыков  чтения на уроках в начальной школе</vt:lpstr>
      <vt:lpstr>Дыхательная гимнастика</vt:lpstr>
      <vt:lpstr>-3)Покажите с помощью звука, как взлетает самолёт (у-у-у-у); -</vt:lpstr>
      <vt:lpstr>Ритмическое чтение</vt:lpstr>
      <vt:lpstr>Презентация PowerPoint</vt:lpstr>
      <vt:lpstr>Для развития поля чтения использую приём чтение с преградой .Преградой служит красная линия, отделяющая первую букву или первый слог. </vt:lpstr>
      <vt:lpstr>Упражнения для обогащения словарного запаса:</vt:lpstr>
      <vt:lpstr> Вставь пропущенный слог.    </vt:lpstr>
      <vt:lpstr>3.Поиграем в слова</vt:lpstr>
      <vt:lpstr>хитрое  рыжее животное                    т                                      а     * * *                            твенница                                       товка    </vt:lpstr>
      <vt:lpstr>Ритмическое чтение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Пересказ прочитанного произведения по плану.  План построения интервью</vt:lpstr>
      <vt:lpstr>2.План составления заметки в газету</vt:lpstr>
      <vt:lpstr>3.План составления репортажа с места события.</vt:lpstr>
      <vt:lpstr>4.Письмо другу.   </vt:lpstr>
      <vt:lpstr>5.Характеристика главного героя произведения.   </vt:lpstr>
      <vt:lpstr>6.Анализ литературного произведения.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ринат</cp:lastModifiedBy>
  <cp:revision>33</cp:revision>
  <dcterms:created xsi:type="dcterms:W3CDTF">2012-08-25T10:00:02Z</dcterms:created>
  <dcterms:modified xsi:type="dcterms:W3CDTF">2014-05-15T20:06:36Z</dcterms:modified>
</cp:coreProperties>
</file>