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6" r:id="rId2"/>
    <p:sldId id="256" r:id="rId3"/>
    <p:sldId id="294" r:id="rId4"/>
    <p:sldId id="292" r:id="rId5"/>
    <p:sldId id="288" r:id="rId6"/>
    <p:sldId id="289" r:id="rId7"/>
    <p:sldId id="287" r:id="rId8"/>
    <p:sldId id="258" r:id="rId9"/>
    <p:sldId id="291" r:id="rId10"/>
    <p:sldId id="259" r:id="rId11"/>
    <p:sldId id="261" r:id="rId12"/>
    <p:sldId id="263" r:id="rId13"/>
    <p:sldId id="293" r:id="rId14"/>
    <p:sldId id="264" r:id="rId15"/>
    <p:sldId id="266" r:id="rId16"/>
    <p:sldId id="268" r:id="rId17"/>
    <p:sldId id="270" r:id="rId18"/>
    <p:sldId id="278" r:id="rId19"/>
    <p:sldId id="279" r:id="rId20"/>
    <p:sldId id="280" r:id="rId21"/>
    <p:sldId id="281" r:id="rId22"/>
    <p:sldId id="282" r:id="rId23"/>
    <p:sldId id="284" r:id="rId24"/>
    <p:sldId id="295" r:id="rId2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8B49"/>
    <a:srgbClr val="0099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ая соединительная линия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ctrTitle"/>
          </p:nvPr>
        </p:nvSpPr>
        <p:spPr>
          <a:xfrm>
            <a:off x="381000" y="4853411"/>
            <a:ext cx="8458200" cy="1222375"/>
          </a:xfrm>
        </p:spPr>
        <p:txBody>
          <a:bodyPr anchor="t"/>
          <a:lstStyle/>
          <a:p>
            <a:r>
              <a:rPr lang="ru-RU" smtClean="0"/>
              <a:t>Образец заголовка</a:t>
            </a:r>
            <a:endParaRPr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15"/>
          <p:cNvSpPr>
            <a:spLocks noGrp="1"/>
          </p:cNvSpPr>
          <p:nvPr>
            <p:ph type="dt" sz="half" idx="10"/>
          </p:nvPr>
        </p:nvSpPr>
        <p:spPr/>
        <p:txBody>
          <a:bodyPr/>
          <a:lstStyle>
            <a:lvl1pPr>
              <a:defRPr/>
            </a:lvl1pPr>
          </a:lstStyle>
          <a:p>
            <a:pPr>
              <a:defRPr/>
            </a:pPr>
            <a:endParaRPr lang="ru-RU" altLang="ru-RU"/>
          </a:p>
        </p:txBody>
      </p:sp>
      <p:sp>
        <p:nvSpPr>
          <p:cNvPr id="6" name="Нижний колонтитул 1"/>
          <p:cNvSpPr>
            <a:spLocks noGrp="1"/>
          </p:cNvSpPr>
          <p:nvPr>
            <p:ph type="ftr" sz="quarter" idx="11"/>
          </p:nvPr>
        </p:nvSpPr>
        <p:spPr/>
        <p:txBody>
          <a:bodyPr/>
          <a:lstStyle>
            <a:lvl1pPr>
              <a:defRPr/>
            </a:lvl1pPr>
          </a:lstStyle>
          <a:p>
            <a:pPr>
              <a:defRPr/>
            </a:pPr>
            <a:endParaRPr lang="ru-RU" altLang="ru-RU"/>
          </a:p>
        </p:txBody>
      </p:sp>
      <p:sp>
        <p:nvSpPr>
          <p:cNvPr id="7" name="Номер слайда 14"/>
          <p:cNvSpPr>
            <a:spLocks noGrp="1"/>
          </p:cNvSpPr>
          <p:nvPr>
            <p:ph type="sldNum" sz="quarter" idx="12"/>
          </p:nvPr>
        </p:nvSpPr>
        <p:spPr>
          <a:xfrm>
            <a:off x="8229600" y="6473825"/>
            <a:ext cx="758825" cy="247650"/>
          </a:xfrm>
        </p:spPr>
        <p:txBody>
          <a:bodyPr/>
          <a:lstStyle>
            <a:lvl1pPr>
              <a:defRPr/>
            </a:lvl1pPr>
          </a:lstStyle>
          <a:p>
            <a:pPr>
              <a:defRPr/>
            </a:pPr>
            <a:fld id="{392D2AE0-26C0-4DB0-A90D-12301F81E950}" type="slidenum">
              <a:rPr lang="ru-RU" altLang="ru-RU"/>
              <a:pPr>
                <a:defRPr/>
              </a:pPr>
              <a:t>‹#›</a:t>
            </a:fld>
            <a:endParaRPr lang="ru-RU" altLang="ru-RU"/>
          </a:p>
        </p:txBody>
      </p:sp>
    </p:spTree>
    <p:extLst>
      <p:ext uri="{BB962C8B-B14F-4D97-AF65-F5344CB8AC3E}">
        <p14:creationId xmlns:p14="http://schemas.microsoft.com/office/powerpoint/2010/main" val="245994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0"/>
          <p:cNvSpPr>
            <a:spLocks noGrp="1"/>
          </p:cNvSpPr>
          <p:nvPr>
            <p:ph type="dt" sz="half" idx="10"/>
          </p:nvPr>
        </p:nvSpPr>
        <p:spPr/>
        <p:txBody>
          <a:bodyPr/>
          <a:lstStyle>
            <a:lvl1pPr>
              <a:defRPr/>
            </a:lvl1pPr>
          </a:lstStyle>
          <a:p>
            <a:pPr>
              <a:defRPr/>
            </a:pPr>
            <a:endParaRPr lang="ru-RU" altLang="ru-RU"/>
          </a:p>
        </p:txBody>
      </p:sp>
      <p:sp>
        <p:nvSpPr>
          <p:cNvPr id="5" name="Нижний колонтитул 27"/>
          <p:cNvSpPr>
            <a:spLocks noGrp="1"/>
          </p:cNvSpPr>
          <p:nvPr>
            <p:ph type="ftr" sz="quarter" idx="11"/>
          </p:nvPr>
        </p:nvSpPr>
        <p:spPr/>
        <p:txBody>
          <a:bodyPr/>
          <a:lstStyle>
            <a:lvl1pPr>
              <a:defRPr/>
            </a:lvl1pPr>
          </a:lstStyle>
          <a:p>
            <a:pPr>
              <a:defRPr/>
            </a:pPr>
            <a:endParaRPr lang="ru-RU" altLang="ru-RU"/>
          </a:p>
        </p:txBody>
      </p:sp>
      <p:sp>
        <p:nvSpPr>
          <p:cNvPr id="6" name="Номер слайда 4"/>
          <p:cNvSpPr>
            <a:spLocks noGrp="1"/>
          </p:cNvSpPr>
          <p:nvPr>
            <p:ph type="sldNum" sz="quarter" idx="12"/>
          </p:nvPr>
        </p:nvSpPr>
        <p:spPr/>
        <p:txBody>
          <a:bodyPr/>
          <a:lstStyle>
            <a:lvl1pPr>
              <a:defRPr/>
            </a:lvl1pPr>
          </a:lstStyle>
          <a:p>
            <a:pPr>
              <a:defRPr/>
            </a:pPr>
            <a:fld id="{FADC3768-6DF7-4C22-9C05-72EA2D656000}" type="slidenum">
              <a:rPr lang="ru-RU" altLang="ru-RU"/>
              <a:pPr>
                <a:defRPr/>
              </a:pPr>
              <a:t>‹#›</a:t>
            </a:fld>
            <a:endParaRPr lang="ru-RU" altLang="ru-RU"/>
          </a:p>
        </p:txBody>
      </p:sp>
    </p:spTree>
    <p:extLst>
      <p:ext uri="{BB962C8B-B14F-4D97-AF65-F5344CB8AC3E}">
        <p14:creationId xmlns:p14="http://schemas.microsoft.com/office/powerpoint/2010/main" val="4165943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endParaRPr lang="ru-RU" alt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ltLang="ru-RU"/>
          </a:p>
        </p:txBody>
      </p:sp>
      <p:sp>
        <p:nvSpPr>
          <p:cNvPr id="6" name="Номер слайда 5"/>
          <p:cNvSpPr>
            <a:spLocks noGrp="1"/>
          </p:cNvSpPr>
          <p:nvPr>
            <p:ph type="sldNum" sz="quarter" idx="12"/>
          </p:nvPr>
        </p:nvSpPr>
        <p:spPr/>
        <p:txBody>
          <a:bodyPr/>
          <a:lstStyle>
            <a:lvl1pPr>
              <a:defRPr/>
            </a:lvl1pPr>
          </a:lstStyle>
          <a:p>
            <a:pPr>
              <a:defRPr/>
            </a:pPr>
            <a:fld id="{AA7F3CAB-1C06-4A9D-9F60-7FDB85DA2F43}" type="slidenum">
              <a:rPr lang="ru-RU" altLang="ru-RU"/>
              <a:pPr>
                <a:defRPr/>
              </a:pPr>
              <a:t>‹#›</a:t>
            </a:fld>
            <a:endParaRPr lang="ru-RU" altLang="ru-RU"/>
          </a:p>
        </p:txBody>
      </p:sp>
    </p:spTree>
    <p:extLst>
      <p:ext uri="{BB962C8B-B14F-4D97-AF65-F5344CB8AC3E}">
        <p14:creationId xmlns:p14="http://schemas.microsoft.com/office/powerpoint/2010/main" val="2806949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lang="ru-RU" smtClean="0"/>
              <a:t>Образец заголовка</a:t>
            </a:r>
            <a:endParaRPr lang="en-US"/>
          </a:p>
        </p:txBody>
      </p:sp>
      <p:sp>
        <p:nvSpPr>
          <p:cNvPr id="27" name="Объект 2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endParaRPr lang="ru-RU" altLang="ru-RU"/>
          </a:p>
        </p:txBody>
      </p:sp>
      <p:sp>
        <p:nvSpPr>
          <p:cNvPr id="5" name="Нижний колонтитул 18"/>
          <p:cNvSpPr>
            <a:spLocks noGrp="1"/>
          </p:cNvSpPr>
          <p:nvPr>
            <p:ph type="ftr" sz="quarter" idx="11"/>
          </p:nvPr>
        </p:nvSpPr>
        <p:spPr>
          <a:xfrm>
            <a:off x="3581400" y="76200"/>
            <a:ext cx="2895600" cy="288925"/>
          </a:xfrm>
        </p:spPr>
        <p:txBody>
          <a:bodyPr/>
          <a:lstStyle>
            <a:lvl1pPr>
              <a:defRPr/>
            </a:lvl1pPr>
          </a:lstStyle>
          <a:p>
            <a:pPr>
              <a:defRPr/>
            </a:pPr>
            <a:endParaRPr lang="ru-RU" altLang="ru-RU"/>
          </a:p>
        </p:txBody>
      </p:sp>
      <p:sp>
        <p:nvSpPr>
          <p:cNvPr id="6" name="Номер слайда 15"/>
          <p:cNvSpPr>
            <a:spLocks noGrp="1"/>
          </p:cNvSpPr>
          <p:nvPr>
            <p:ph type="sldNum" sz="quarter" idx="12"/>
          </p:nvPr>
        </p:nvSpPr>
        <p:spPr>
          <a:xfrm>
            <a:off x="8229600" y="6473825"/>
            <a:ext cx="758825" cy="247650"/>
          </a:xfrm>
        </p:spPr>
        <p:txBody>
          <a:bodyPr/>
          <a:lstStyle>
            <a:lvl1pPr>
              <a:defRPr/>
            </a:lvl1pPr>
          </a:lstStyle>
          <a:p>
            <a:pPr>
              <a:defRPr/>
            </a:pPr>
            <a:fld id="{21DF2A38-35E4-4CD8-BE57-0574C7F96E7A}" type="slidenum">
              <a:rPr lang="ru-RU" altLang="ru-RU"/>
              <a:pPr>
                <a:defRPr/>
              </a:pPr>
              <a:t>‹#›</a:t>
            </a:fld>
            <a:endParaRPr lang="ru-RU" altLang="ru-RU"/>
          </a:p>
        </p:txBody>
      </p:sp>
    </p:spTree>
    <p:extLst>
      <p:ext uri="{BB962C8B-B14F-4D97-AF65-F5344CB8AC3E}">
        <p14:creationId xmlns:p14="http://schemas.microsoft.com/office/powerpoint/2010/main" val="2959495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ая соединительная линия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lang="ru-RU" smtClean="0"/>
              <a:t>Образец заголовка</a:t>
            </a:r>
            <a:endParaRPr lang="en-US"/>
          </a:p>
        </p:txBody>
      </p:sp>
      <p:sp>
        <p:nvSpPr>
          <p:cNvPr id="5" name="Дата 18"/>
          <p:cNvSpPr>
            <a:spLocks noGrp="1"/>
          </p:cNvSpPr>
          <p:nvPr>
            <p:ph type="dt" sz="half" idx="10"/>
          </p:nvPr>
        </p:nvSpPr>
        <p:spPr/>
        <p:txBody>
          <a:bodyPr/>
          <a:lstStyle>
            <a:lvl1pPr>
              <a:defRPr/>
            </a:lvl1pPr>
          </a:lstStyle>
          <a:p>
            <a:pPr>
              <a:defRPr/>
            </a:pPr>
            <a:endParaRPr lang="ru-RU" altLang="ru-RU"/>
          </a:p>
        </p:txBody>
      </p:sp>
      <p:sp>
        <p:nvSpPr>
          <p:cNvPr id="7" name="Нижний колонтитул 10"/>
          <p:cNvSpPr>
            <a:spLocks noGrp="1"/>
          </p:cNvSpPr>
          <p:nvPr>
            <p:ph type="ftr" sz="quarter" idx="11"/>
          </p:nvPr>
        </p:nvSpPr>
        <p:spPr/>
        <p:txBody>
          <a:bodyPr/>
          <a:lstStyle>
            <a:lvl1pPr>
              <a:defRPr/>
            </a:lvl1pPr>
          </a:lstStyle>
          <a:p>
            <a:pPr>
              <a:defRPr/>
            </a:pPr>
            <a:endParaRPr lang="ru-RU" altLang="ru-RU"/>
          </a:p>
        </p:txBody>
      </p:sp>
      <p:sp>
        <p:nvSpPr>
          <p:cNvPr id="9" name="Номер слайда 15"/>
          <p:cNvSpPr>
            <a:spLocks noGrp="1"/>
          </p:cNvSpPr>
          <p:nvPr>
            <p:ph type="sldNum" sz="quarter" idx="12"/>
          </p:nvPr>
        </p:nvSpPr>
        <p:spPr/>
        <p:txBody>
          <a:bodyPr/>
          <a:lstStyle>
            <a:lvl1pPr>
              <a:defRPr/>
            </a:lvl1pPr>
          </a:lstStyle>
          <a:p>
            <a:pPr>
              <a:defRPr/>
            </a:pPr>
            <a:fld id="{B43593CA-B097-49F9-8E26-F071D103DC42}" type="slidenum">
              <a:rPr lang="ru-RU" altLang="ru-RU"/>
              <a:pPr>
                <a:defRPr/>
              </a:pPr>
              <a:t>‹#›</a:t>
            </a:fld>
            <a:endParaRPr lang="ru-RU" altLang="ru-RU"/>
          </a:p>
        </p:txBody>
      </p:sp>
    </p:spTree>
    <p:extLst>
      <p:ext uri="{BB962C8B-B14F-4D97-AF65-F5344CB8AC3E}">
        <p14:creationId xmlns:p14="http://schemas.microsoft.com/office/powerpoint/2010/main" val="11607830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0"/>
          <p:cNvSpPr>
            <a:spLocks noGrp="1"/>
          </p:cNvSpPr>
          <p:nvPr>
            <p:ph type="dt" sz="half" idx="10"/>
          </p:nvPr>
        </p:nvSpPr>
        <p:spPr/>
        <p:txBody>
          <a:bodyPr/>
          <a:lstStyle>
            <a:lvl1pPr>
              <a:defRPr/>
            </a:lvl1pPr>
          </a:lstStyle>
          <a:p>
            <a:pPr>
              <a:defRPr/>
            </a:pPr>
            <a:endParaRPr lang="ru-RU" altLang="ru-RU"/>
          </a:p>
        </p:txBody>
      </p:sp>
      <p:sp>
        <p:nvSpPr>
          <p:cNvPr id="6" name="Нижний колонтитул 27"/>
          <p:cNvSpPr>
            <a:spLocks noGrp="1"/>
          </p:cNvSpPr>
          <p:nvPr>
            <p:ph type="ftr" sz="quarter" idx="11"/>
          </p:nvPr>
        </p:nvSpPr>
        <p:spPr/>
        <p:txBody>
          <a:bodyPr/>
          <a:lstStyle>
            <a:lvl1pPr>
              <a:defRPr/>
            </a:lvl1pPr>
          </a:lstStyle>
          <a:p>
            <a:pPr>
              <a:defRPr/>
            </a:pPr>
            <a:endParaRPr lang="ru-RU" altLang="ru-RU"/>
          </a:p>
        </p:txBody>
      </p:sp>
      <p:sp>
        <p:nvSpPr>
          <p:cNvPr id="7" name="Номер слайда 4"/>
          <p:cNvSpPr>
            <a:spLocks noGrp="1"/>
          </p:cNvSpPr>
          <p:nvPr>
            <p:ph type="sldNum" sz="quarter" idx="12"/>
          </p:nvPr>
        </p:nvSpPr>
        <p:spPr/>
        <p:txBody>
          <a:bodyPr/>
          <a:lstStyle>
            <a:lvl1pPr>
              <a:defRPr/>
            </a:lvl1pPr>
          </a:lstStyle>
          <a:p>
            <a:pPr>
              <a:defRPr/>
            </a:pPr>
            <a:fld id="{9D3F4CD7-00B2-4FD7-83C0-0513A6C92FA2}" type="slidenum">
              <a:rPr lang="ru-RU" altLang="ru-RU"/>
              <a:pPr>
                <a:defRPr/>
              </a:pPr>
              <a:t>‹#›</a:t>
            </a:fld>
            <a:endParaRPr lang="ru-RU" altLang="ru-RU"/>
          </a:p>
        </p:txBody>
      </p:sp>
    </p:spTree>
    <p:extLst>
      <p:ext uri="{BB962C8B-B14F-4D97-AF65-F5344CB8AC3E}">
        <p14:creationId xmlns:p14="http://schemas.microsoft.com/office/powerpoint/2010/main" val="28602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title"/>
          </p:nvPr>
        </p:nvSpPr>
        <p:spPr>
          <a:xfrm>
            <a:off x="304800" y="5410200"/>
            <a:ext cx="8610600" cy="882650"/>
          </a:xfrm>
        </p:spPr>
        <p:txBody>
          <a:bodyPr/>
          <a:lstStyle>
            <a:lvl1pPr>
              <a:defRPr/>
            </a:lvl1pPr>
          </a:lstStyle>
          <a:p>
            <a:r>
              <a:rPr lang="ru-RU" smtClean="0"/>
              <a:t>Образец заголовка</a:t>
            </a:r>
            <a:endParaRPr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9"/>
          <p:cNvSpPr>
            <a:spLocks noGrp="1"/>
          </p:cNvSpPr>
          <p:nvPr>
            <p:ph type="dt" sz="half" idx="10"/>
          </p:nvPr>
        </p:nvSpPr>
        <p:spPr/>
        <p:txBody>
          <a:bodyPr/>
          <a:lstStyle>
            <a:lvl1pPr>
              <a:defRPr/>
            </a:lvl1pPr>
          </a:lstStyle>
          <a:p>
            <a:pPr>
              <a:defRPr/>
            </a:pPr>
            <a:endParaRPr lang="ru-RU" alt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ltLang="ru-RU"/>
          </a:p>
        </p:txBody>
      </p:sp>
      <p:sp>
        <p:nvSpPr>
          <p:cNvPr id="10" name="Номер слайда 6"/>
          <p:cNvSpPr>
            <a:spLocks noGrp="1"/>
          </p:cNvSpPr>
          <p:nvPr>
            <p:ph type="sldNum" sz="quarter" idx="12"/>
          </p:nvPr>
        </p:nvSpPr>
        <p:spPr>
          <a:xfrm>
            <a:off x="8229600" y="6477000"/>
            <a:ext cx="762000" cy="247650"/>
          </a:xfrm>
        </p:spPr>
        <p:txBody>
          <a:bodyPr/>
          <a:lstStyle>
            <a:lvl1pPr>
              <a:defRPr/>
            </a:lvl1pPr>
          </a:lstStyle>
          <a:p>
            <a:pPr>
              <a:defRPr/>
            </a:pPr>
            <a:fld id="{DD0CF71F-0B62-4D85-A752-9754B44EA3CD}" type="slidenum">
              <a:rPr lang="ru-RU" altLang="ru-RU"/>
              <a:pPr>
                <a:defRPr/>
              </a:pPr>
              <a:t>‹#›</a:t>
            </a:fld>
            <a:endParaRPr lang="ru-RU" altLang="ru-RU"/>
          </a:p>
        </p:txBody>
      </p:sp>
    </p:spTree>
    <p:extLst>
      <p:ext uri="{BB962C8B-B14F-4D97-AF65-F5344CB8AC3E}">
        <p14:creationId xmlns:p14="http://schemas.microsoft.com/office/powerpoint/2010/main" val="373984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3" name="Дата 10"/>
          <p:cNvSpPr>
            <a:spLocks noGrp="1"/>
          </p:cNvSpPr>
          <p:nvPr>
            <p:ph type="dt" sz="half" idx="10"/>
          </p:nvPr>
        </p:nvSpPr>
        <p:spPr/>
        <p:txBody>
          <a:bodyPr/>
          <a:lstStyle>
            <a:lvl1pPr>
              <a:defRPr/>
            </a:lvl1pPr>
          </a:lstStyle>
          <a:p>
            <a:pPr>
              <a:defRPr/>
            </a:pPr>
            <a:endParaRPr lang="ru-RU" altLang="ru-RU"/>
          </a:p>
        </p:txBody>
      </p:sp>
      <p:sp>
        <p:nvSpPr>
          <p:cNvPr id="4" name="Нижний колонтитул 27"/>
          <p:cNvSpPr>
            <a:spLocks noGrp="1"/>
          </p:cNvSpPr>
          <p:nvPr>
            <p:ph type="ftr" sz="quarter" idx="11"/>
          </p:nvPr>
        </p:nvSpPr>
        <p:spPr/>
        <p:txBody>
          <a:bodyPr/>
          <a:lstStyle>
            <a:lvl1pPr>
              <a:defRPr/>
            </a:lvl1pPr>
          </a:lstStyle>
          <a:p>
            <a:pPr>
              <a:defRPr/>
            </a:pPr>
            <a:endParaRPr lang="ru-RU" altLang="ru-RU"/>
          </a:p>
        </p:txBody>
      </p:sp>
      <p:sp>
        <p:nvSpPr>
          <p:cNvPr id="5" name="Номер слайда 4"/>
          <p:cNvSpPr>
            <a:spLocks noGrp="1"/>
          </p:cNvSpPr>
          <p:nvPr>
            <p:ph type="sldNum" sz="quarter" idx="12"/>
          </p:nvPr>
        </p:nvSpPr>
        <p:spPr/>
        <p:txBody>
          <a:bodyPr/>
          <a:lstStyle>
            <a:lvl1pPr>
              <a:defRPr/>
            </a:lvl1pPr>
          </a:lstStyle>
          <a:p>
            <a:pPr>
              <a:defRPr/>
            </a:pPr>
            <a:fld id="{14018A7B-E9E3-45EB-886B-87E905859A39}" type="slidenum">
              <a:rPr lang="ru-RU" altLang="ru-RU"/>
              <a:pPr>
                <a:defRPr/>
              </a:pPr>
              <a:t>‹#›</a:t>
            </a:fld>
            <a:endParaRPr lang="ru-RU" altLang="ru-RU"/>
          </a:p>
        </p:txBody>
      </p:sp>
    </p:spTree>
    <p:extLst>
      <p:ext uri="{BB962C8B-B14F-4D97-AF65-F5344CB8AC3E}">
        <p14:creationId xmlns:p14="http://schemas.microsoft.com/office/powerpoint/2010/main" val="2319010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2"/>
          <p:cNvSpPr>
            <a:spLocks noGrp="1"/>
          </p:cNvSpPr>
          <p:nvPr>
            <p:ph type="dt" sz="half" idx="10"/>
          </p:nvPr>
        </p:nvSpPr>
        <p:spPr/>
        <p:txBody>
          <a:bodyPr/>
          <a:lstStyle>
            <a:lvl1pPr>
              <a:defRPr/>
            </a:lvl1pPr>
          </a:lstStyle>
          <a:p>
            <a:pPr>
              <a:defRPr/>
            </a:pPr>
            <a:endParaRPr lang="ru-RU" altLang="ru-RU"/>
          </a:p>
        </p:txBody>
      </p:sp>
      <p:sp>
        <p:nvSpPr>
          <p:cNvPr id="3" name="Нижний колонтитул 23"/>
          <p:cNvSpPr>
            <a:spLocks noGrp="1"/>
          </p:cNvSpPr>
          <p:nvPr>
            <p:ph type="ftr" sz="quarter" idx="11"/>
          </p:nvPr>
        </p:nvSpPr>
        <p:spPr/>
        <p:txBody>
          <a:bodyPr/>
          <a:lstStyle>
            <a:lvl1pPr>
              <a:defRPr/>
            </a:lvl1pPr>
          </a:lstStyle>
          <a:p>
            <a:pPr>
              <a:defRPr/>
            </a:pPr>
            <a:endParaRPr lang="ru-RU" altLang="ru-RU"/>
          </a:p>
        </p:txBody>
      </p:sp>
      <p:sp>
        <p:nvSpPr>
          <p:cNvPr id="4" name="Номер слайда 6"/>
          <p:cNvSpPr>
            <a:spLocks noGrp="1"/>
          </p:cNvSpPr>
          <p:nvPr>
            <p:ph type="sldNum" sz="quarter" idx="12"/>
          </p:nvPr>
        </p:nvSpPr>
        <p:spPr/>
        <p:txBody>
          <a:bodyPr/>
          <a:lstStyle>
            <a:lvl1pPr>
              <a:defRPr/>
            </a:lvl1pPr>
          </a:lstStyle>
          <a:p>
            <a:pPr>
              <a:defRPr/>
            </a:pPr>
            <a:fld id="{776BB463-27EE-4685-B159-4F7661070A01}" type="slidenum">
              <a:rPr lang="ru-RU" altLang="ru-RU"/>
              <a:pPr>
                <a:defRPr/>
              </a:pPr>
              <a:t>‹#›</a:t>
            </a:fld>
            <a:endParaRPr lang="ru-RU" altLang="ru-RU"/>
          </a:p>
        </p:txBody>
      </p:sp>
    </p:spTree>
    <p:extLst>
      <p:ext uri="{BB962C8B-B14F-4D97-AF65-F5344CB8AC3E}">
        <p14:creationId xmlns:p14="http://schemas.microsoft.com/office/powerpoint/2010/main" val="656777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Заголовок 11"/>
          <p:cNvSpPr>
            <a:spLocks noGrp="1"/>
          </p:cNvSpPr>
          <p:nvPr>
            <p:ph type="title"/>
          </p:nvPr>
        </p:nvSpPr>
        <p:spPr>
          <a:xfrm>
            <a:off x="457200" y="5486400"/>
            <a:ext cx="8458200" cy="520700"/>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24"/>
          <p:cNvSpPr>
            <a:spLocks noGrp="1"/>
          </p:cNvSpPr>
          <p:nvPr>
            <p:ph type="dt" sz="half" idx="10"/>
          </p:nvPr>
        </p:nvSpPr>
        <p:spPr/>
        <p:txBody>
          <a:bodyPr/>
          <a:lstStyle>
            <a:lvl1pPr>
              <a:defRPr/>
            </a:lvl1pPr>
          </a:lstStyle>
          <a:p>
            <a:pPr>
              <a:defRPr/>
            </a:pPr>
            <a:endParaRPr lang="ru-RU" altLang="ru-RU"/>
          </a:p>
        </p:txBody>
      </p:sp>
      <p:sp>
        <p:nvSpPr>
          <p:cNvPr id="7" name="Нижний колонтитул 28"/>
          <p:cNvSpPr>
            <a:spLocks noGrp="1"/>
          </p:cNvSpPr>
          <p:nvPr>
            <p:ph type="ftr" sz="quarter" idx="11"/>
          </p:nvPr>
        </p:nvSpPr>
        <p:spPr/>
        <p:txBody>
          <a:bodyPr/>
          <a:lstStyle>
            <a:lvl1pPr>
              <a:defRPr/>
            </a:lvl1pPr>
          </a:lstStyle>
          <a:p>
            <a:pPr>
              <a:defRPr/>
            </a:pPr>
            <a:endParaRPr lang="ru-RU" altLang="ru-RU"/>
          </a:p>
        </p:txBody>
      </p:sp>
      <p:sp>
        <p:nvSpPr>
          <p:cNvPr id="8" name="Номер слайда 6"/>
          <p:cNvSpPr>
            <a:spLocks noGrp="1"/>
          </p:cNvSpPr>
          <p:nvPr>
            <p:ph type="sldNum" sz="quarter" idx="12"/>
          </p:nvPr>
        </p:nvSpPr>
        <p:spPr/>
        <p:txBody>
          <a:bodyPr/>
          <a:lstStyle>
            <a:lvl1pPr>
              <a:defRPr/>
            </a:lvl1pPr>
          </a:lstStyle>
          <a:p>
            <a:pPr>
              <a:defRPr/>
            </a:pPr>
            <a:fld id="{D134F0A8-885C-48EB-A053-680B3904A13E}" type="slidenum">
              <a:rPr lang="ru-RU" altLang="ru-RU"/>
              <a:pPr>
                <a:defRPr/>
              </a:pPr>
              <a:t>‹#›</a:t>
            </a:fld>
            <a:endParaRPr lang="ru-RU" altLang="ru-RU"/>
          </a:p>
        </p:txBody>
      </p:sp>
    </p:spTree>
    <p:extLst>
      <p:ext uri="{BB962C8B-B14F-4D97-AF65-F5344CB8AC3E}">
        <p14:creationId xmlns:p14="http://schemas.microsoft.com/office/powerpoint/2010/main" val="308420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17" name="Заголовок 16"/>
          <p:cNvSpPr>
            <a:spLocks noGrp="1"/>
          </p:cNvSpPr>
          <p:nvPr>
            <p:ph type="title"/>
          </p:nvPr>
        </p:nvSpPr>
        <p:spPr>
          <a:xfrm>
            <a:off x="381000" y="4993760"/>
            <a:ext cx="5867400" cy="522288"/>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6"/>
          <p:cNvSpPr>
            <a:spLocks noGrp="1"/>
          </p:cNvSpPr>
          <p:nvPr>
            <p:ph type="dt" sz="half" idx="10"/>
          </p:nvPr>
        </p:nvSpPr>
        <p:spPr/>
        <p:txBody>
          <a:bodyPr/>
          <a:lstStyle>
            <a:lvl1pPr>
              <a:defRPr/>
            </a:lvl1pPr>
          </a:lstStyle>
          <a:p>
            <a:pPr>
              <a:defRPr/>
            </a:pPr>
            <a:endParaRPr lang="ru-RU" alt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ltLang="ru-RU"/>
          </a:p>
        </p:txBody>
      </p:sp>
      <p:sp>
        <p:nvSpPr>
          <p:cNvPr id="7" name="Номер слайда 30"/>
          <p:cNvSpPr>
            <a:spLocks noGrp="1"/>
          </p:cNvSpPr>
          <p:nvPr>
            <p:ph type="sldNum" sz="quarter" idx="12"/>
          </p:nvPr>
        </p:nvSpPr>
        <p:spPr/>
        <p:txBody>
          <a:bodyPr/>
          <a:lstStyle>
            <a:lvl1pPr>
              <a:defRPr/>
            </a:lvl1pPr>
          </a:lstStyle>
          <a:p>
            <a:pPr>
              <a:defRPr/>
            </a:pPr>
            <a:fld id="{56809ED1-978D-40BE-AFD1-121A6EF09845}" type="slidenum">
              <a:rPr lang="ru-RU" altLang="ru-RU"/>
              <a:pPr>
                <a:defRPr/>
              </a:pPr>
              <a:t>‹#›</a:t>
            </a:fld>
            <a:endParaRPr lang="ru-RU" altLang="ru-RU"/>
          </a:p>
        </p:txBody>
      </p:sp>
    </p:spTree>
    <p:extLst>
      <p:ext uri="{BB962C8B-B14F-4D97-AF65-F5344CB8AC3E}">
        <p14:creationId xmlns:p14="http://schemas.microsoft.com/office/powerpoint/2010/main" val="494182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29" name="Текст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ru-RU" alt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ru-RU" alt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smtClean="0">
                <a:solidFill>
                  <a:schemeClr val="accent1">
                    <a:shade val="75000"/>
                  </a:schemeClr>
                </a:solidFill>
              </a:defRPr>
            </a:lvl1pPr>
          </a:lstStyle>
          <a:p>
            <a:pPr>
              <a:defRPr/>
            </a:pPr>
            <a:fld id="{AF627CA8-B24A-4B54-85E7-E0C2CDBA83F3}" type="slidenum">
              <a:rPr lang="ru-RU" altLang="ru-RU"/>
              <a:pPr>
                <a:defRPr/>
              </a:pPr>
              <a:t>‹#›</a:t>
            </a:fld>
            <a:endParaRPr lang="ru-RU" alt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lang="ru-RU" smtClean="0"/>
              <a:t>Образец заголовка</a:t>
            </a:r>
            <a:endParaRPr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04" r:id="rId4"/>
    <p:sldLayoutId id="2147483710" r:id="rId5"/>
    <p:sldLayoutId id="2147483705" r:id="rId6"/>
    <p:sldLayoutId id="2147483711" r:id="rId7"/>
    <p:sldLayoutId id="2147483712" r:id="rId8"/>
    <p:sldLayoutId id="2147483713" r:id="rId9"/>
    <p:sldLayoutId id="2147483706" r:id="rId10"/>
    <p:sldLayoutId id="2147483714"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62000" y="1524000"/>
            <a:ext cx="7848600" cy="2686050"/>
          </a:xfrm>
        </p:spPr>
        <p:txBody>
          <a:bodyPr/>
          <a:lstStyle/>
          <a:p>
            <a:pPr fontAlgn="auto">
              <a:spcAft>
                <a:spcPts val="0"/>
              </a:spcAft>
              <a:defRPr/>
            </a:pPr>
            <a:r>
              <a:rPr lang="ru-RU" altLang="ru-RU" b="1" dirty="0">
                <a:solidFill>
                  <a:srgbClr val="009900"/>
                </a:solidFill>
              </a:rPr>
              <a:t>«</a:t>
            </a:r>
            <a:r>
              <a:rPr lang="ru-RU" altLang="ru-RU" b="1" dirty="0" err="1">
                <a:solidFill>
                  <a:srgbClr val="009900"/>
                </a:solidFill>
              </a:rPr>
              <a:t>Критериально</a:t>
            </a:r>
            <a:r>
              <a:rPr lang="ru-RU" altLang="ru-RU" b="1" dirty="0">
                <a:solidFill>
                  <a:srgbClr val="009900"/>
                </a:solidFill>
              </a:rPr>
              <a:t>-ориентированное обучение» или</a:t>
            </a:r>
            <a:br>
              <a:rPr lang="ru-RU" altLang="ru-RU" b="1" dirty="0">
                <a:solidFill>
                  <a:srgbClr val="009900"/>
                </a:solidFill>
              </a:rPr>
            </a:br>
            <a:r>
              <a:rPr lang="ru-RU" altLang="ru-RU" b="1" dirty="0">
                <a:solidFill>
                  <a:srgbClr val="009900"/>
                </a:solidFill>
              </a:rPr>
              <a:t>«Технология полного усвоения знаний»</a:t>
            </a:r>
            <a:endParaRPr lang="ru-RU" b="1" dirty="0">
              <a:solidFill>
                <a:srgbClr val="009900"/>
              </a:solidFill>
            </a:endParaRPr>
          </a:p>
        </p:txBody>
      </p:sp>
      <p:sp>
        <p:nvSpPr>
          <p:cNvPr id="10243" name="Подзаголовок 2"/>
          <p:cNvSpPr>
            <a:spLocks noGrp="1"/>
          </p:cNvSpPr>
          <p:nvPr>
            <p:ph type="subTitle" idx="1"/>
          </p:nvPr>
        </p:nvSpPr>
        <p:spPr>
          <a:xfrm>
            <a:off x="828805" y="4267200"/>
            <a:ext cx="8350029" cy="914400"/>
          </a:xfrm>
        </p:spPr>
        <p:txBody>
          <a:bodyPr/>
          <a:lstStyle/>
          <a:p>
            <a:r>
              <a:rPr lang="ru-RU" altLang="ru-RU" b="1" dirty="0" smtClean="0">
                <a:solidFill>
                  <a:srgbClr val="398B49"/>
                </a:solidFill>
              </a:rPr>
              <a:t>Автор : учитель технологии и биологии </a:t>
            </a:r>
          </a:p>
          <a:p>
            <a:r>
              <a:rPr lang="ru-RU" altLang="ru-RU" b="1" dirty="0">
                <a:solidFill>
                  <a:srgbClr val="398B49"/>
                </a:solidFill>
              </a:rPr>
              <a:t> </a:t>
            </a:r>
            <a:r>
              <a:rPr lang="ru-RU" altLang="ru-RU" b="1" dirty="0" smtClean="0">
                <a:solidFill>
                  <a:srgbClr val="398B49"/>
                </a:solidFill>
              </a:rPr>
              <a:t>           Ильина Алла Александровна</a:t>
            </a:r>
          </a:p>
        </p:txBody>
      </p:sp>
      <p:sp>
        <p:nvSpPr>
          <p:cNvPr id="4" name="Прямоугольник 3"/>
          <p:cNvSpPr/>
          <p:nvPr/>
        </p:nvSpPr>
        <p:spPr>
          <a:xfrm>
            <a:off x="1" y="20200"/>
            <a:ext cx="9112028" cy="738664"/>
          </a:xfrm>
          <a:prstGeom prst="rect">
            <a:avLst/>
          </a:prstGeom>
        </p:spPr>
        <p:txBody>
          <a:bodyPr wrap="square">
            <a:spAutoFit/>
          </a:bodyPr>
          <a:lstStyle/>
          <a:p>
            <a:pPr lvl="0" algn="ctr"/>
            <a:r>
              <a:rPr lang="ru-RU" sz="1400" b="1" dirty="0" smtClean="0">
                <a:solidFill>
                  <a:srgbClr val="0070C0"/>
                </a:solidFill>
                <a:effectLst/>
                <a:latin typeface="+mj-lt"/>
                <a:ea typeface="Times New Roman" panose="02020603050405020304" pitchFamily="18" charset="0"/>
                <a:cs typeface="Times New Roman" panose="02020603050405020304" pitchFamily="18" charset="0"/>
              </a:rPr>
              <a:t>Второй Всероссийский фестиваль передового педагогического опыта</a:t>
            </a:r>
          </a:p>
          <a:p>
            <a:pPr lvl="0" algn="ctr"/>
            <a:r>
              <a:rPr lang="ru-RU" sz="1400" b="1" dirty="0" smtClean="0">
                <a:solidFill>
                  <a:srgbClr val="FF0000"/>
                </a:solidFill>
                <a:latin typeface="+mj-lt"/>
                <a:cs typeface="Times New Roman" panose="02020603050405020304" pitchFamily="18" charset="0"/>
              </a:rPr>
              <a:t>«Современные методы и приемы обучения»</a:t>
            </a:r>
            <a:endParaRPr lang="ru-RU" sz="1400" b="1" dirty="0" smtClean="0">
              <a:solidFill>
                <a:srgbClr val="FF0000"/>
              </a:solidFill>
              <a:effectLst/>
              <a:latin typeface="+mj-lt"/>
              <a:cs typeface="Times New Roman" panose="02020603050405020304" pitchFamily="18" charset="0"/>
            </a:endParaRPr>
          </a:p>
          <a:p>
            <a:pPr algn="ctr"/>
            <a:r>
              <a:rPr lang="ru-RU" sz="1400" b="1" dirty="0" smtClean="0"/>
              <a:t>февраль - май 2014 года</a:t>
            </a:r>
            <a:endParaRPr lang="ru-RU" sz="1400" b="1" dirty="0"/>
          </a:p>
        </p:txBody>
      </p:sp>
      <p:sp>
        <p:nvSpPr>
          <p:cNvPr id="6" name="Прямоугольник 5"/>
          <p:cNvSpPr/>
          <p:nvPr/>
        </p:nvSpPr>
        <p:spPr>
          <a:xfrm>
            <a:off x="76200" y="6311682"/>
            <a:ext cx="8992401" cy="523220"/>
          </a:xfrm>
          <a:prstGeom prst="rect">
            <a:avLst/>
          </a:prstGeom>
        </p:spPr>
        <p:txBody>
          <a:bodyPr wrap="square">
            <a:spAutoFit/>
          </a:bodyPr>
          <a:lstStyle/>
          <a:p>
            <a:pPr lvl="0" algn="ctr"/>
            <a:r>
              <a:rPr lang="ru-RU" sz="1400" b="1" dirty="0" smtClean="0">
                <a:solidFill>
                  <a:srgbClr val="0070C0"/>
                </a:solidFill>
                <a:effectLst/>
                <a:latin typeface="+mj-lt"/>
                <a:ea typeface="Times New Roman" panose="02020603050405020304" pitchFamily="18" charset="0"/>
                <a:cs typeface="Times New Roman" panose="02020603050405020304" pitchFamily="18" charset="0"/>
              </a:rPr>
              <a:t>Электронное периодическое издание НАУКОГРАД</a:t>
            </a:r>
            <a:endParaRPr lang="ru-RU" sz="1400" b="1" dirty="0" smtClean="0">
              <a:solidFill>
                <a:srgbClr val="0070C0"/>
              </a:solidFill>
              <a:effectLst/>
              <a:latin typeface="+mj-lt"/>
              <a:cs typeface="Times New Roman" panose="02020603050405020304" pitchFamily="18" charset="0"/>
            </a:endParaRPr>
          </a:p>
          <a:p>
            <a:pPr algn="ctr"/>
            <a:r>
              <a:rPr lang="ru-RU" sz="1400" b="1" dirty="0" smtClean="0"/>
              <a:t>февраль - май 2014 года</a:t>
            </a:r>
            <a:endParaRPr lang="ru-RU"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fontAlgn="auto">
              <a:spcAft>
                <a:spcPts val="0"/>
              </a:spcAft>
              <a:defRPr/>
            </a:pPr>
            <a:r>
              <a:rPr lang="ru-RU" altLang="ru-RU" sz="4000" dirty="0" smtClean="0">
                <a:solidFill>
                  <a:srgbClr val="C00000"/>
                </a:solidFill>
              </a:rPr>
              <a:t>Модель КОО включает следующие элементы </a:t>
            </a:r>
          </a:p>
        </p:txBody>
      </p:sp>
      <p:sp>
        <p:nvSpPr>
          <p:cNvPr id="19459" name="Rectangle 3"/>
          <p:cNvSpPr>
            <a:spLocks noGrp="1" noChangeArrowheads="1"/>
          </p:cNvSpPr>
          <p:nvPr>
            <p:ph idx="1"/>
          </p:nvPr>
        </p:nvSpPr>
        <p:spPr>
          <a:xfrm>
            <a:off x="457200" y="1600200"/>
            <a:ext cx="8229600" cy="5029200"/>
          </a:xfrm>
        </p:spPr>
        <p:txBody>
          <a:bodyPr/>
          <a:lstStyle/>
          <a:p>
            <a:pPr marL="609600" indent="-609600">
              <a:lnSpc>
                <a:spcPct val="80000"/>
              </a:lnSpc>
            </a:pPr>
            <a:r>
              <a:rPr lang="ru-RU" altLang="ru-RU" sz="2000" smtClean="0"/>
              <a:t>Точно определяется эталон (критерии) усвоения темы (занятия), что выражается в перечне конкретных результатов обучения (целей обучения с определением уровней усвоения, требуемых программой).</a:t>
            </a:r>
          </a:p>
          <a:p>
            <a:pPr marL="609600" indent="-609600">
              <a:lnSpc>
                <a:spcPct val="80000"/>
              </a:lnSpc>
            </a:pPr>
            <a:r>
              <a:rPr lang="ru-RU" altLang="ru-RU" sz="2000" smtClean="0"/>
              <a:t>Подготавливаются проверочные работы - тесты.</a:t>
            </a:r>
          </a:p>
          <a:p>
            <a:pPr marL="609600" indent="-609600">
              <a:lnSpc>
                <a:spcPct val="80000"/>
              </a:lnSpc>
            </a:pPr>
            <a:r>
              <a:rPr lang="ru-RU" altLang="ru-RU" sz="2000" smtClean="0"/>
              <a:t>Учебный материал разбивается на отдельные фрагменты. Каждый фрагмент представляет собой целостный раздел учебного материала. После выделения учебных единиц определяются результаты (критерии), которые должны быть достигнуты в ходе их изучения, и составляются текущие проверочные работы, которые позволяют убедиться в достижении целей изучения каждой учебной единицы. Основное назначение текущих тестов - выявить необходимость коррекционных учебных процедур.</a:t>
            </a:r>
          </a:p>
          <a:p>
            <a:pPr marL="609600" indent="-609600">
              <a:lnSpc>
                <a:spcPct val="80000"/>
              </a:lnSpc>
            </a:pPr>
            <a:r>
              <a:rPr lang="ru-RU" altLang="ru-RU" sz="2000" smtClean="0"/>
              <a:t>Выбираются методы изучения материала, составляются обучающие задания.</a:t>
            </a:r>
          </a:p>
          <a:p>
            <a:pPr marL="609600" indent="-609600">
              <a:lnSpc>
                <a:spcPct val="80000"/>
              </a:lnSpc>
            </a:pPr>
            <a:r>
              <a:rPr lang="ru-RU" altLang="ru-RU" sz="2000" smtClean="0"/>
              <a:t>Разрабатываются альтернативные коррекционные и обогащающие материалы по каждому из тестовых вопросов.</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fontAlgn="auto">
              <a:spcAft>
                <a:spcPts val="0"/>
              </a:spcAft>
              <a:defRPr/>
            </a:pPr>
            <a:r>
              <a:rPr lang="ru-RU" altLang="ru-RU" sz="4000" dirty="0" smtClean="0">
                <a:solidFill>
                  <a:srgbClr val="C00000"/>
                </a:solidFill>
              </a:rPr>
              <a:t>Функции учебных целей в обучении </a:t>
            </a:r>
          </a:p>
        </p:txBody>
      </p:sp>
      <p:sp>
        <p:nvSpPr>
          <p:cNvPr id="20483" name="Rectangle 3"/>
          <p:cNvSpPr>
            <a:spLocks noGrp="1" noChangeArrowheads="1"/>
          </p:cNvSpPr>
          <p:nvPr>
            <p:ph idx="1"/>
          </p:nvPr>
        </p:nvSpPr>
        <p:spPr/>
        <p:txBody>
          <a:bodyPr/>
          <a:lstStyle/>
          <a:p>
            <a:pPr>
              <a:lnSpc>
                <a:spcPct val="80000"/>
              </a:lnSpc>
            </a:pPr>
            <a:r>
              <a:rPr lang="ru-RU" altLang="ru-RU" sz="2400" i="1" smtClean="0"/>
              <a:t>конструирующая функция, </a:t>
            </a:r>
            <a:r>
              <a:rPr lang="ru-RU" altLang="ru-RU" sz="2400" smtClean="0"/>
              <a:t>в которой можно выделить прогнозирование и планирование учебного процесса; план означает расчленение некоторой общей цели на отдельные структурные компоненты;</a:t>
            </a:r>
            <a:endParaRPr lang="ru-RU" altLang="ru-RU" sz="2400" i="1" smtClean="0"/>
          </a:p>
          <a:p>
            <a:pPr>
              <a:lnSpc>
                <a:spcPct val="80000"/>
              </a:lnSpc>
            </a:pPr>
            <a:r>
              <a:rPr lang="ru-RU" altLang="ru-RU" sz="2400" i="1" smtClean="0"/>
              <a:t>функция отбора оптимального содержания, </a:t>
            </a:r>
            <a:r>
              <a:rPr lang="ru-RU" altLang="ru-RU" sz="2400" smtClean="0"/>
              <a:t>адекватного обозначенным целевым ориентирам;</a:t>
            </a:r>
            <a:endParaRPr lang="ru-RU" altLang="ru-RU" sz="2400" i="1" smtClean="0"/>
          </a:p>
          <a:p>
            <a:pPr>
              <a:lnSpc>
                <a:spcPct val="80000"/>
              </a:lnSpc>
            </a:pPr>
            <a:r>
              <a:rPr lang="ru-RU" altLang="ru-RU" sz="2400" i="1" smtClean="0"/>
              <a:t>технологическая функция, </a:t>
            </a:r>
            <a:r>
              <a:rPr lang="ru-RU" altLang="ru-RU" sz="2400" smtClean="0"/>
              <a:t>которая предусматривает определение методов, приемов, адекватных целям;</a:t>
            </a:r>
            <a:endParaRPr lang="ru-RU" altLang="ru-RU" sz="2400" i="1" smtClean="0"/>
          </a:p>
          <a:p>
            <a:pPr>
              <a:lnSpc>
                <a:spcPct val="80000"/>
              </a:lnSpc>
            </a:pPr>
            <a:r>
              <a:rPr lang="ru-RU" altLang="ru-RU" sz="2400" i="1" smtClean="0"/>
              <a:t>перспективная развивающая функция, </a:t>
            </a:r>
            <a:r>
              <a:rPr lang="ru-RU" altLang="ru-RU" sz="2400" smtClean="0"/>
              <a:t>так как видение системы целей дает возможность учащимся ориентироваться в предстоящей деятельности, видеть все системно, в структурных связях и иерархии содержательных элементов.</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fontAlgn="auto">
              <a:spcAft>
                <a:spcPts val="0"/>
              </a:spcAft>
              <a:defRPr/>
            </a:pPr>
            <a:r>
              <a:rPr lang="ru-RU" altLang="ru-RU" sz="4000" dirty="0" smtClean="0">
                <a:solidFill>
                  <a:srgbClr val="C00000"/>
                </a:solidFill>
              </a:rPr>
              <a:t>Недостатки в целеполагающей деятельности учителя:</a:t>
            </a:r>
          </a:p>
        </p:txBody>
      </p:sp>
      <p:sp>
        <p:nvSpPr>
          <p:cNvPr id="21507" name="Rectangle 3"/>
          <p:cNvSpPr>
            <a:spLocks noGrp="1" noChangeArrowheads="1"/>
          </p:cNvSpPr>
          <p:nvPr>
            <p:ph idx="1"/>
          </p:nvPr>
        </p:nvSpPr>
        <p:spPr>
          <a:xfrm>
            <a:off x="457200" y="1600200"/>
            <a:ext cx="8229600" cy="5257800"/>
          </a:xfrm>
        </p:spPr>
        <p:txBody>
          <a:bodyPr/>
          <a:lstStyle/>
          <a:p>
            <a:pPr>
              <a:lnSpc>
                <a:spcPct val="80000"/>
              </a:lnSpc>
            </a:pPr>
            <a:r>
              <a:rPr lang="ru-RU" altLang="ru-RU" sz="1800" smtClean="0"/>
              <a:t>цели формулируются в слишком общем виде (например, уметь сочетать творческий и систематический подходы к решению геометрических задач; развивать навыки критического мышления при чтении; развивать логическое мышление; совершенствовать умения использовать географические карты и т.д.). Такие формулировки, отражают только процесс, но не продукт обучения. Как ученик должен продемонстрировать развитие и усовершенствование своего умения? </a:t>
            </a:r>
          </a:p>
          <a:p>
            <a:pPr>
              <a:lnSpc>
                <a:spcPct val="80000"/>
              </a:lnSpc>
            </a:pPr>
            <a:r>
              <a:rPr lang="ru-RU" altLang="ru-RU" sz="1800" smtClean="0"/>
              <a:t>цели формулируются через изучаемое содержание (изучить ход крестьянской войны под предводительством Е. И. Пугачева; изучить явление магнитной индукции; изучить клеточную структуру растений). Однако содержание обучения само по себе однозначно не определяет цели обучения. Они не несут никаких конструктивных начал для построения учебного процесса;</a:t>
            </a:r>
          </a:p>
          <a:p>
            <a:pPr>
              <a:lnSpc>
                <a:spcPct val="80000"/>
              </a:lnSpc>
            </a:pPr>
            <a:r>
              <a:rPr lang="ru-RU" altLang="ru-RU" sz="1800" smtClean="0"/>
              <a:t>цели формулируются через деятельность учителя, что сосредоточивает его на собственных задачах (показать, что причастие - одна из форм глагола; дать характеристику величинам, характеризующим электрическое поле; рассказать учащимся о причинах феодальной раздробленности; ознакомить учащихся с элементами классической электронной теории и объяснить на ее основе закон Ома для участка цепи и т.д.).</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r>
              <a:rPr lang="ru-RU" altLang="ru-RU" sz="2800" smtClean="0"/>
              <a:t>Конкретизация цели обучения в действиях предполагает перечисление определенных действий, ожидаемых от учащихся. Так, цель: «Уметь пользоваться символическими обозначениями на погодной карте» - может быть конкретизирована следующим образом: а) воспроизводить по памяти символы, используемые на карте; б) опознавать их; в) читать карту с их помощью; г) по данной карте дать прогноз погоды.</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lstStyle/>
          <a:p>
            <a:r>
              <a:rPr lang="ru-RU" altLang="ru-RU" smtClean="0"/>
              <a:t>Таким образом, проблема состоит в том, чтобы найти такой способ описания учебных целей, пользуясь которым учитель сможет по ходу обучения однозначно соотнести реальный результат обучения с запланированной учебной целью.</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0"/>
            <a:ext cx="8229600" cy="1143000"/>
          </a:xfrm>
        </p:spPr>
        <p:txBody>
          <a:bodyPr/>
          <a:lstStyle/>
          <a:p>
            <a:pPr fontAlgn="auto">
              <a:spcAft>
                <a:spcPts val="0"/>
              </a:spcAft>
              <a:defRPr/>
            </a:pPr>
            <a:r>
              <a:rPr lang="ru-RU" altLang="ru-RU" dirty="0" smtClean="0">
                <a:solidFill>
                  <a:srgbClr val="C00000"/>
                </a:solidFill>
              </a:rPr>
              <a:t>Три уровня усвоения</a:t>
            </a:r>
          </a:p>
        </p:txBody>
      </p:sp>
      <p:sp>
        <p:nvSpPr>
          <p:cNvPr id="24579" name="Rectangle 4"/>
          <p:cNvSpPr>
            <a:spLocks noChangeArrowheads="1"/>
          </p:cNvSpPr>
          <p:nvPr/>
        </p:nvSpPr>
        <p:spPr bwMode="auto">
          <a:xfrm>
            <a:off x="381000" y="5486400"/>
            <a:ext cx="5486400" cy="1219200"/>
          </a:xfrm>
          <a:prstGeom prst="rect">
            <a:avLst/>
          </a:prstGeom>
          <a:solidFill>
            <a:srgbClr val="FFC000"/>
          </a:solidFill>
          <a:ln w="9525">
            <a:solidFill>
              <a:schemeClr val="tx1"/>
            </a:solidFill>
            <a:miter lim="800000"/>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lnSpc>
                <a:spcPct val="80000"/>
              </a:lnSpc>
              <a:buClrTx/>
              <a:buSzTx/>
              <a:buFontTx/>
              <a:buNone/>
            </a:pPr>
            <a:r>
              <a:rPr lang="ru-RU" altLang="ru-RU" sz="1800">
                <a:solidFill>
                  <a:schemeClr val="tx1"/>
                </a:solidFill>
                <a:latin typeface="Arial" charset="0"/>
              </a:rPr>
              <a:t>1-й уровень - </a:t>
            </a:r>
            <a:r>
              <a:rPr lang="ru-RU" altLang="ru-RU" sz="1800" i="1">
                <a:solidFill>
                  <a:schemeClr val="tx1"/>
                </a:solidFill>
                <a:latin typeface="Arial" charset="0"/>
              </a:rPr>
              <a:t>знакомство, различение.</a:t>
            </a:r>
          </a:p>
          <a:p>
            <a:pPr>
              <a:lnSpc>
                <a:spcPct val="80000"/>
              </a:lnSpc>
              <a:buClrTx/>
              <a:buSzTx/>
              <a:buFontTx/>
              <a:buNone/>
            </a:pPr>
            <a:r>
              <a:rPr lang="ru-RU" altLang="ru-RU" sz="1800" i="1">
                <a:solidFill>
                  <a:schemeClr val="tx1"/>
                </a:solidFill>
                <a:latin typeface="Arial" charset="0"/>
              </a:rPr>
              <a:t> </a:t>
            </a:r>
            <a:r>
              <a:rPr lang="ru-RU" altLang="ru-RU" sz="1800">
                <a:solidFill>
                  <a:schemeClr val="tx1"/>
                </a:solidFill>
                <a:latin typeface="Arial" charset="0"/>
              </a:rPr>
              <a:t>Это деятельность по узнаванию. </a:t>
            </a:r>
          </a:p>
          <a:p>
            <a:pPr>
              <a:spcBef>
                <a:spcPct val="0"/>
              </a:spcBef>
              <a:buClrTx/>
              <a:buSzTx/>
              <a:buFontTx/>
              <a:buNone/>
            </a:pPr>
            <a:endParaRPr lang="ru-RU" altLang="ru-RU" sz="1800">
              <a:solidFill>
                <a:schemeClr val="tx1"/>
              </a:solidFill>
              <a:latin typeface="Arial" charset="0"/>
            </a:endParaRPr>
          </a:p>
        </p:txBody>
      </p:sp>
      <p:sp>
        <p:nvSpPr>
          <p:cNvPr id="24580" name="Rectangle 5"/>
          <p:cNvSpPr>
            <a:spLocks noChangeArrowheads="1"/>
          </p:cNvSpPr>
          <p:nvPr/>
        </p:nvSpPr>
        <p:spPr bwMode="auto">
          <a:xfrm>
            <a:off x="914400" y="3505200"/>
            <a:ext cx="5943600" cy="1371600"/>
          </a:xfrm>
          <a:prstGeom prst="rect">
            <a:avLst/>
          </a:prstGeom>
          <a:solidFill>
            <a:srgbClr val="FFC000"/>
          </a:solidFill>
          <a:ln w="9525">
            <a:solidFill>
              <a:schemeClr val="tx1"/>
            </a:solidFill>
            <a:miter lim="800000"/>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lnSpc>
                <a:spcPct val="80000"/>
              </a:lnSpc>
              <a:buClrTx/>
              <a:buSzTx/>
              <a:buFontTx/>
              <a:buNone/>
            </a:pPr>
            <a:r>
              <a:rPr lang="ru-RU" altLang="ru-RU" sz="1800">
                <a:solidFill>
                  <a:schemeClr val="tx1"/>
                </a:solidFill>
                <a:latin typeface="Arial" charset="0"/>
              </a:rPr>
              <a:t>2-й уровень - </a:t>
            </a:r>
            <a:r>
              <a:rPr lang="ru-RU" altLang="ru-RU" sz="1800" i="1">
                <a:solidFill>
                  <a:schemeClr val="tx1"/>
                </a:solidFill>
                <a:latin typeface="Arial" charset="0"/>
              </a:rPr>
              <a:t>алгоритмический. </a:t>
            </a:r>
            <a:r>
              <a:rPr lang="ru-RU" altLang="ru-RU" sz="1800">
                <a:solidFill>
                  <a:schemeClr val="tx1"/>
                </a:solidFill>
                <a:latin typeface="Arial" charset="0"/>
              </a:rPr>
              <a:t>Применение</a:t>
            </a:r>
          </a:p>
          <a:p>
            <a:pPr>
              <a:lnSpc>
                <a:spcPct val="80000"/>
              </a:lnSpc>
              <a:buClrTx/>
              <a:buSzTx/>
              <a:buFontTx/>
              <a:buNone/>
            </a:pPr>
            <a:r>
              <a:rPr lang="ru-RU" altLang="ru-RU" sz="1800">
                <a:solidFill>
                  <a:schemeClr val="tx1"/>
                </a:solidFill>
                <a:latin typeface="Arial" charset="0"/>
              </a:rPr>
              <a:t> ранее усвоенного, репродуктивное, </a:t>
            </a:r>
          </a:p>
          <a:p>
            <a:pPr>
              <a:lnSpc>
                <a:spcPct val="80000"/>
              </a:lnSpc>
              <a:buClrTx/>
              <a:buSzTx/>
              <a:buFontTx/>
              <a:buNone/>
            </a:pPr>
            <a:r>
              <a:rPr lang="ru-RU" altLang="ru-RU" sz="1800">
                <a:solidFill>
                  <a:schemeClr val="tx1"/>
                </a:solidFill>
                <a:latin typeface="Arial" charset="0"/>
              </a:rPr>
              <a:t>алгоритмическое действие. </a:t>
            </a:r>
          </a:p>
        </p:txBody>
      </p:sp>
      <p:sp>
        <p:nvSpPr>
          <p:cNvPr id="24581" name="Rectangle 6"/>
          <p:cNvSpPr>
            <a:spLocks noChangeArrowheads="1"/>
          </p:cNvSpPr>
          <p:nvPr/>
        </p:nvSpPr>
        <p:spPr bwMode="auto">
          <a:xfrm>
            <a:off x="2286000" y="1371600"/>
            <a:ext cx="6858000" cy="1828800"/>
          </a:xfrm>
          <a:prstGeom prst="rect">
            <a:avLst/>
          </a:prstGeom>
          <a:solidFill>
            <a:srgbClr val="FFC000"/>
          </a:solidFill>
          <a:ln w="9525">
            <a:solidFill>
              <a:schemeClr val="tx1"/>
            </a:solidFill>
            <a:miter lim="800000"/>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spcBef>
                <a:spcPct val="0"/>
              </a:spcBef>
              <a:buClrTx/>
              <a:buSzTx/>
              <a:buFontTx/>
              <a:buNone/>
            </a:pPr>
            <a:r>
              <a:rPr lang="ru-RU" altLang="ru-RU" sz="1800">
                <a:solidFill>
                  <a:schemeClr val="tx1"/>
                </a:solidFill>
                <a:latin typeface="Arial" charset="0"/>
              </a:rPr>
              <a:t>3-й уровень - </a:t>
            </a:r>
            <a:r>
              <a:rPr lang="ru-RU" altLang="ru-RU" sz="1800" i="1">
                <a:solidFill>
                  <a:schemeClr val="tx1"/>
                </a:solidFill>
                <a:latin typeface="Arial" charset="0"/>
              </a:rPr>
              <a:t>творческий. </a:t>
            </a:r>
            <a:r>
              <a:rPr lang="ru-RU" altLang="ru-RU" sz="1800">
                <a:solidFill>
                  <a:schemeClr val="tx1"/>
                </a:solidFill>
                <a:latin typeface="Arial" charset="0"/>
              </a:rPr>
              <a:t>Применение ранее усвоенных </a:t>
            </a:r>
          </a:p>
          <a:p>
            <a:pPr>
              <a:spcBef>
                <a:spcPct val="0"/>
              </a:spcBef>
              <a:buClrTx/>
              <a:buSzTx/>
              <a:buFontTx/>
              <a:buNone/>
            </a:pPr>
            <a:r>
              <a:rPr lang="ru-RU" altLang="ru-RU" sz="1800">
                <a:solidFill>
                  <a:schemeClr val="tx1"/>
                </a:solidFill>
                <a:latin typeface="Arial" charset="0"/>
              </a:rPr>
              <a:t>знаний, умений для решения нетиповых задач. Это – </a:t>
            </a:r>
          </a:p>
          <a:p>
            <a:pPr>
              <a:spcBef>
                <a:spcPct val="0"/>
              </a:spcBef>
              <a:buClrTx/>
              <a:buSzTx/>
              <a:buFontTx/>
              <a:buNone/>
            </a:pPr>
            <a:r>
              <a:rPr lang="ru-RU" altLang="ru-RU" sz="1800">
                <a:solidFill>
                  <a:schemeClr val="tx1"/>
                </a:solidFill>
                <a:latin typeface="Arial" charset="0"/>
              </a:rPr>
              <a:t>продуктивное действие, в процессе которого учащиеся </a:t>
            </a:r>
          </a:p>
          <a:p>
            <a:pPr>
              <a:spcBef>
                <a:spcPct val="0"/>
              </a:spcBef>
              <a:buClrTx/>
              <a:buSzTx/>
              <a:buFontTx/>
              <a:buNone/>
            </a:pPr>
            <a:r>
              <a:rPr lang="ru-RU" altLang="ru-RU" sz="1800">
                <a:solidFill>
                  <a:schemeClr val="tx1"/>
                </a:solidFill>
                <a:latin typeface="Arial" charset="0"/>
              </a:rPr>
              <a:t>добывают или объективно новую информацию, осуществляют </a:t>
            </a:r>
          </a:p>
          <a:p>
            <a:pPr>
              <a:spcBef>
                <a:spcPct val="0"/>
              </a:spcBef>
              <a:buClrTx/>
              <a:buSzTx/>
              <a:buFontTx/>
              <a:buNone/>
            </a:pPr>
            <a:r>
              <a:rPr lang="ru-RU" altLang="ru-RU" sz="1800">
                <a:solidFill>
                  <a:schemeClr val="tx1"/>
                </a:solidFill>
                <a:latin typeface="Arial" charset="0"/>
              </a:rPr>
              <a:t>исследовательскую деятельность.</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pPr>
              <a:lnSpc>
                <a:spcPct val="80000"/>
              </a:lnSpc>
            </a:pPr>
            <a:r>
              <a:rPr lang="ru-RU" altLang="ru-RU" sz="2800" smtClean="0"/>
              <a:t>Проверка и оценивание результатов обучения должны быть ориентированы на цели обучения. В нашей педагогической практике распространено явление, когда в проверке и оценивании нет адекватности целям. Например, по стандарту какой-либо элемент содержания должен быть усвоен на уровне знании и типовых умений (алгоритмический уровень), а проверка и оценка осуществляются с помощью тестов по выбору правильного ответа из данных, т.е., в сущности, на уровне узнавания.</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8600" y="0"/>
            <a:ext cx="8229600" cy="1143000"/>
          </a:xfrm>
        </p:spPr>
        <p:txBody>
          <a:bodyPr>
            <a:normAutofit fontScale="90000"/>
          </a:bodyPr>
          <a:lstStyle/>
          <a:p>
            <a:pPr fontAlgn="auto">
              <a:spcAft>
                <a:spcPts val="0"/>
              </a:spcAft>
              <a:defRPr/>
            </a:pPr>
            <a:r>
              <a:rPr lang="ru-RU" altLang="ru-RU" sz="4000" dirty="0" smtClean="0">
                <a:solidFill>
                  <a:srgbClr val="C00000"/>
                </a:solidFill>
              </a:rPr>
              <a:t>Три уровня оценивания результатов (тесты)</a:t>
            </a:r>
          </a:p>
        </p:txBody>
      </p:sp>
      <p:sp>
        <p:nvSpPr>
          <p:cNvPr id="26627" name="Rectangle 4"/>
          <p:cNvSpPr>
            <a:spLocks noChangeArrowheads="1"/>
          </p:cNvSpPr>
          <p:nvPr/>
        </p:nvSpPr>
        <p:spPr bwMode="auto">
          <a:xfrm>
            <a:off x="228600" y="5334000"/>
            <a:ext cx="4495800" cy="1295400"/>
          </a:xfrm>
          <a:prstGeom prst="rect">
            <a:avLst/>
          </a:prstGeom>
          <a:solidFill>
            <a:srgbClr val="FFC000"/>
          </a:solidFill>
          <a:ln w="9525">
            <a:solidFill>
              <a:schemeClr val="tx1"/>
            </a:solidFill>
            <a:miter lim="800000"/>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spcBef>
                <a:spcPct val="0"/>
              </a:spcBef>
              <a:buClrTx/>
              <a:buSzTx/>
              <a:buFontTx/>
              <a:buNone/>
            </a:pPr>
            <a:r>
              <a:rPr lang="ru-RU" altLang="ru-RU" sz="1800">
                <a:solidFill>
                  <a:schemeClr val="tx1"/>
                </a:solidFill>
                <a:latin typeface="Arial" charset="0"/>
              </a:rPr>
              <a:t>1 уровень</a:t>
            </a:r>
          </a:p>
          <a:p>
            <a:pPr>
              <a:spcBef>
                <a:spcPct val="0"/>
              </a:spcBef>
              <a:buClrTx/>
              <a:buSzTx/>
              <a:buFontTx/>
              <a:buNone/>
            </a:pPr>
            <a:r>
              <a:rPr lang="ru-RU" altLang="ru-RU" sz="1800">
                <a:solidFill>
                  <a:schemeClr val="tx1"/>
                </a:solidFill>
                <a:latin typeface="Arial" charset="0"/>
              </a:rPr>
              <a:t>Опознание: относится ли показываемый </a:t>
            </a:r>
          </a:p>
          <a:p>
            <a:pPr>
              <a:spcBef>
                <a:spcPct val="0"/>
              </a:spcBef>
              <a:buClrTx/>
              <a:buSzTx/>
              <a:buFontTx/>
              <a:buNone/>
            </a:pPr>
            <a:r>
              <a:rPr lang="ru-RU" altLang="ru-RU" sz="1800">
                <a:solidFill>
                  <a:schemeClr val="tx1"/>
                </a:solidFill>
                <a:latin typeface="Arial" charset="0"/>
              </a:rPr>
              <a:t>объект или явление к объектам или </a:t>
            </a:r>
          </a:p>
          <a:p>
            <a:pPr>
              <a:spcBef>
                <a:spcPct val="0"/>
              </a:spcBef>
              <a:buClrTx/>
              <a:buSzTx/>
              <a:buFontTx/>
              <a:buNone/>
            </a:pPr>
            <a:r>
              <a:rPr lang="ru-RU" altLang="ru-RU" sz="1800">
                <a:solidFill>
                  <a:schemeClr val="tx1"/>
                </a:solidFill>
                <a:latin typeface="Arial" charset="0"/>
              </a:rPr>
              <a:t>явлениям данного вида.</a:t>
            </a:r>
          </a:p>
        </p:txBody>
      </p:sp>
      <p:sp>
        <p:nvSpPr>
          <p:cNvPr id="26628" name="Rectangle 5"/>
          <p:cNvSpPr>
            <a:spLocks noChangeArrowheads="1"/>
          </p:cNvSpPr>
          <p:nvPr/>
        </p:nvSpPr>
        <p:spPr bwMode="auto">
          <a:xfrm>
            <a:off x="1828800" y="3276600"/>
            <a:ext cx="5486400" cy="1905000"/>
          </a:xfrm>
          <a:prstGeom prst="rect">
            <a:avLst/>
          </a:prstGeom>
          <a:solidFill>
            <a:srgbClr val="FFC000"/>
          </a:solidFill>
          <a:ln w="9525">
            <a:solidFill>
              <a:schemeClr val="tx1"/>
            </a:solidFill>
            <a:miter lim="800000"/>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spcBef>
                <a:spcPct val="0"/>
              </a:spcBef>
              <a:buClrTx/>
              <a:buSzTx/>
              <a:buFontTx/>
              <a:buNone/>
            </a:pPr>
            <a:r>
              <a:rPr lang="ru-RU" altLang="ru-RU" sz="1800">
                <a:solidFill>
                  <a:schemeClr val="tx1"/>
                </a:solidFill>
                <a:latin typeface="Arial" charset="0"/>
              </a:rPr>
              <a:t>2 уровень</a:t>
            </a:r>
          </a:p>
          <a:p>
            <a:pPr>
              <a:spcBef>
                <a:spcPct val="0"/>
              </a:spcBef>
              <a:buClrTx/>
              <a:buSzTx/>
              <a:buFontTx/>
              <a:buNone/>
            </a:pPr>
            <a:r>
              <a:rPr lang="ru-RU" altLang="ru-RU" sz="1800">
                <a:solidFill>
                  <a:schemeClr val="tx1"/>
                </a:solidFill>
                <a:latin typeface="Arial" charset="0"/>
              </a:rPr>
              <a:t>Тесты на различение («выборочные» </a:t>
            </a:r>
          </a:p>
          <a:p>
            <a:pPr>
              <a:spcBef>
                <a:spcPct val="0"/>
              </a:spcBef>
              <a:buClrTx/>
              <a:buSzTx/>
              <a:buFontTx/>
              <a:buNone/>
            </a:pPr>
            <a:r>
              <a:rPr lang="ru-RU" altLang="ru-RU" sz="1800">
                <a:solidFill>
                  <a:schemeClr val="tx1"/>
                </a:solidFill>
                <a:latin typeface="Arial" charset="0"/>
              </a:rPr>
              <a:t>тесты): надо выбрать одно или </a:t>
            </a:r>
          </a:p>
          <a:p>
            <a:pPr>
              <a:spcBef>
                <a:spcPct val="0"/>
              </a:spcBef>
              <a:buClrTx/>
              <a:buSzTx/>
              <a:buFontTx/>
              <a:buNone/>
            </a:pPr>
            <a:r>
              <a:rPr lang="ru-RU" altLang="ru-RU" sz="1800">
                <a:solidFill>
                  <a:schemeClr val="tx1"/>
                </a:solidFill>
                <a:latin typeface="Arial" charset="0"/>
              </a:rPr>
              <a:t>несколько решений из списка возможных </a:t>
            </a:r>
          </a:p>
          <a:p>
            <a:pPr>
              <a:spcBef>
                <a:spcPct val="0"/>
              </a:spcBef>
              <a:buClrTx/>
              <a:buSzTx/>
              <a:buFontTx/>
              <a:buNone/>
            </a:pPr>
            <a:r>
              <a:rPr lang="ru-RU" altLang="ru-RU" sz="1800">
                <a:solidFill>
                  <a:schemeClr val="tx1"/>
                </a:solidFill>
                <a:latin typeface="Arial" charset="0"/>
              </a:rPr>
              <a:t>решений (при этом варианты возможных </a:t>
            </a:r>
          </a:p>
          <a:p>
            <a:pPr>
              <a:spcBef>
                <a:spcPct val="0"/>
              </a:spcBef>
              <a:buClrTx/>
              <a:buSzTx/>
              <a:buFontTx/>
              <a:buNone/>
            </a:pPr>
            <a:r>
              <a:rPr lang="ru-RU" altLang="ru-RU" sz="1800">
                <a:solidFill>
                  <a:schemeClr val="tx1"/>
                </a:solidFill>
                <a:latin typeface="Arial" charset="0"/>
              </a:rPr>
              <a:t>решений содержатся в самом тесте).</a:t>
            </a:r>
          </a:p>
          <a:p>
            <a:pPr>
              <a:spcBef>
                <a:spcPct val="0"/>
              </a:spcBef>
              <a:buClrTx/>
              <a:buSzTx/>
              <a:buFontTx/>
              <a:buNone/>
            </a:pPr>
            <a:endParaRPr lang="ru-RU" altLang="ru-RU" sz="1800">
              <a:solidFill>
                <a:schemeClr val="tx1"/>
              </a:solidFill>
              <a:latin typeface="Arial" charset="0"/>
            </a:endParaRPr>
          </a:p>
        </p:txBody>
      </p:sp>
      <p:sp>
        <p:nvSpPr>
          <p:cNvPr id="26629" name="Rectangle 6"/>
          <p:cNvSpPr>
            <a:spLocks noChangeArrowheads="1"/>
          </p:cNvSpPr>
          <p:nvPr/>
        </p:nvSpPr>
        <p:spPr bwMode="auto">
          <a:xfrm>
            <a:off x="4038600" y="1295400"/>
            <a:ext cx="4876800" cy="1828800"/>
          </a:xfrm>
          <a:prstGeom prst="rect">
            <a:avLst/>
          </a:prstGeom>
          <a:solidFill>
            <a:srgbClr val="FFC000"/>
          </a:solidFill>
          <a:ln w="9525">
            <a:solidFill>
              <a:schemeClr val="tx1"/>
            </a:solidFill>
            <a:miter lim="800000"/>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spcBef>
                <a:spcPct val="0"/>
              </a:spcBef>
              <a:buClrTx/>
              <a:buSzTx/>
              <a:buFontTx/>
              <a:buNone/>
            </a:pPr>
            <a:r>
              <a:rPr lang="ru-RU" altLang="ru-RU" sz="1800">
                <a:solidFill>
                  <a:schemeClr val="tx1"/>
                </a:solidFill>
                <a:latin typeface="Arial" charset="0"/>
              </a:rPr>
              <a:t>3 уровень</a:t>
            </a:r>
          </a:p>
          <a:p>
            <a:pPr>
              <a:lnSpc>
                <a:spcPct val="80000"/>
              </a:lnSpc>
              <a:buClrTx/>
              <a:buSzTx/>
              <a:buFontTx/>
              <a:buNone/>
            </a:pPr>
            <a:r>
              <a:rPr lang="ru-RU" altLang="ru-RU" sz="1800">
                <a:solidFill>
                  <a:schemeClr val="tx1"/>
                </a:solidFill>
                <a:latin typeface="Arial" charset="0"/>
              </a:rPr>
              <a:t>Тесты-подстановки: надо вставить </a:t>
            </a:r>
          </a:p>
          <a:p>
            <a:pPr>
              <a:lnSpc>
                <a:spcPct val="80000"/>
              </a:lnSpc>
              <a:buClrTx/>
              <a:buSzTx/>
              <a:buFontTx/>
              <a:buNone/>
            </a:pPr>
            <a:r>
              <a:rPr lang="ru-RU" altLang="ru-RU" sz="1800">
                <a:solidFill>
                  <a:schemeClr val="tx1"/>
                </a:solidFill>
                <a:latin typeface="Arial" charset="0"/>
              </a:rPr>
              <a:t>пропущенное слово, формулу или </a:t>
            </a:r>
          </a:p>
          <a:p>
            <a:pPr>
              <a:lnSpc>
                <a:spcPct val="80000"/>
              </a:lnSpc>
              <a:buClrTx/>
              <a:buSzTx/>
              <a:buFontTx/>
              <a:buNone/>
            </a:pPr>
            <a:r>
              <a:rPr lang="ru-RU" altLang="ru-RU" sz="1800">
                <a:solidFill>
                  <a:schemeClr val="tx1"/>
                </a:solidFill>
                <a:latin typeface="Arial" charset="0"/>
              </a:rPr>
              <a:t>другой какой-либо существенный </a:t>
            </a:r>
          </a:p>
          <a:p>
            <a:pPr>
              <a:lnSpc>
                <a:spcPct val="80000"/>
              </a:lnSpc>
              <a:buClrTx/>
              <a:buSzTx/>
              <a:buFontTx/>
              <a:buNone/>
            </a:pPr>
            <a:r>
              <a:rPr lang="ru-RU" altLang="ru-RU" sz="1800">
                <a:solidFill>
                  <a:schemeClr val="tx1"/>
                </a:solidFill>
                <a:latin typeface="Arial" charset="0"/>
              </a:rPr>
              <a:t>элемент знаний.</a:t>
            </a:r>
          </a:p>
          <a:p>
            <a:pPr>
              <a:spcBef>
                <a:spcPct val="0"/>
              </a:spcBef>
              <a:buClrTx/>
              <a:buSzTx/>
              <a:buFontTx/>
              <a:buNone/>
            </a:pPr>
            <a:endParaRPr lang="ru-RU" altLang="ru-RU" sz="1800">
              <a:solidFill>
                <a:schemeClr val="tx1"/>
              </a:solidFill>
              <a:latin typeface="Arial" charset="0"/>
            </a:endParaRPr>
          </a:p>
          <a:p>
            <a:pPr>
              <a:spcBef>
                <a:spcPct val="0"/>
              </a:spcBef>
              <a:buClrTx/>
              <a:buSzTx/>
              <a:buFontTx/>
              <a:buNone/>
            </a:pPr>
            <a:endParaRPr lang="ru-RU" altLang="ru-RU" sz="1800">
              <a:solidFill>
                <a:schemeClr val="tx1"/>
              </a:solidFill>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fontAlgn="auto">
              <a:spcAft>
                <a:spcPts val="0"/>
              </a:spcAft>
              <a:defRPr/>
            </a:pPr>
            <a:r>
              <a:rPr lang="ru-RU" altLang="ru-RU" sz="4000" dirty="0" smtClean="0">
                <a:solidFill>
                  <a:srgbClr val="C00000"/>
                </a:solidFill>
              </a:rPr>
              <a:t>ПОСЛЕДОВАТЕЛЬНОСТЬ ШАГОВ </a:t>
            </a:r>
            <a:r>
              <a:rPr lang="ru-RU" altLang="ru-RU" sz="4000" dirty="0" smtClean="0">
                <a:solidFill>
                  <a:srgbClr val="C00000"/>
                </a:solidFill>
              </a:rPr>
              <a:t/>
            </a:r>
            <a:br>
              <a:rPr lang="ru-RU" altLang="ru-RU" sz="4000" dirty="0" smtClean="0">
                <a:solidFill>
                  <a:srgbClr val="C00000"/>
                </a:solidFill>
              </a:rPr>
            </a:br>
            <a:r>
              <a:rPr lang="ru-RU" altLang="ru-RU" sz="4000" dirty="0" smtClean="0">
                <a:solidFill>
                  <a:srgbClr val="C00000"/>
                </a:solidFill>
              </a:rPr>
              <a:t>ПРИ </a:t>
            </a:r>
            <a:r>
              <a:rPr lang="ru-RU" altLang="ru-RU" sz="4000" dirty="0" smtClean="0">
                <a:solidFill>
                  <a:srgbClr val="C00000"/>
                </a:solidFill>
              </a:rPr>
              <a:t>ОБУЧЕНИИ</a:t>
            </a:r>
          </a:p>
        </p:txBody>
      </p:sp>
      <p:sp>
        <p:nvSpPr>
          <p:cNvPr id="27651" name="Rectangle 3"/>
          <p:cNvSpPr>
            <a:spLocks noGrp="1" noChangeArrowheads="1"/>
          </p:cNvSpPr>
          <p:nvPr>
            <p:ph idx="1"/>
          </p:nvPr>
        </p:nvSpPr>
        <p:spPr/>
        <p:txBody>
          <a:bodyPr/>
          <a:lstStyle/>
          <a:p>
            <a:pPr>
              <a:lnSpc>
                <a:spcPct val="90000"/>
              </a:lnSpc>
            </a:pPr>
            <a:r>
              <a:rPr lang="ru-RU" altLang="ru-RU" sz="2800" dirty="0" smtClean="0"/>
              <a:t>1. Ориентация учащихся. Учитель с самого начала заявляет своим ученикам, что они начинают учиться «</a:t>
            </a:r>
            <a:r>
              <a:rPr lang="ru-RU" altLang="ru-RU" sz="2800" dirty="0" err="1" smtClean="0"/>
              <a:t>поновому</a:t>
            </a:r>
            <a:r>
              <a:rPr lang="ru-RU" altLang="ru-RU" sz="2800" dirty="0" smtClean="0"/>
              <a:t>», и по этой новой методике в классе, во-первых, не будет неуспевающих, а во-вторых, количество хороших и отличных отметок ничем не ограничено. Ведь не секрет, что при традиционном обучении отметка ученика часто зависит не от фактических результатов обучения, а от того, в каком классе, в какой школе, у какого учителя он учится.</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lstStyle/>
          <a:p>
            <a:r>
              <a:rPr lang="ru-RU" altLang="ru-RU" smtClean="0"/>
              <a:t>2. Учебный процесс разбивается на блоки, соответствующие предварительно выделенным учебным единицам (в простом случае их последовательность соответствует изложению материала в выбранном учителем учебном пособии).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04800"/>
            <a:ext cx="7772400" cy="3657600"/>
          </a:xfrm>
        </p:spPr>
        <p:txBody>
          <a:bodyPr/>
          <a:lstStyle/>
          <a:p>
            <a:pPr fontAlgn="auto">
              <a:spcAft>
                <a:spcPts val="0"/>
              </a:spcAft>
              <a:defRPr/>
            </a:pPr>
            <a:r>
              <a:rPr lang="ru-RU" altLang="ru-RU" dirty="0" smtClean="0">
                <a:solidFill>
                  <a:srgbClr val="C00000"/>
                </a:solidFill>
              </a:rPr>
              <a:t>«</a:t>
            </a:r>
            <a:r>
              <a:rPr lang="ru-RU" altLang="ru-RU" dirty="0" err="1" smtClean="0">
                <a:solidFill>
                  <a:srgbClr val="C00000"/>
                </a:solidFill>
              </a:rPr>
              <a:t>Критериально</a:t>
            </a:r>
            <a:r>
              <a:rPr lang="ru-RU" altLang="ru-RU" dirty="0" smtClean="0">
                <a:solidFill>
                  <a:srgbClr val="C00000"/>
                </a:solidFill>
              </a:rPr>
              <a:t>-ориентированное обучение» или</a:t>
            </a:r>
            <a:br>
              <a:rPr lang="ru-RU" altLang="ru-RU" dirty="0" smtClean="0">
                <a:solidFill>
                  <a:srgbClr val="C00000"/>
                </a:solidFill>
              </a:rPr>
            </a:br>
            <a:r>
              <a:rPr lang="ru-RU" altLang="ru-RU" dirty="0" smtClean="0">
                <a:solidFill>
                  <a:srgbClr val="C00000"/>
                </a:solidFill>
              </a:rPr>
              <a:t>«Технология полного усвоения знаний»</a:t>
            </a:r>
            <a:r>
              <a:rPr lang="ru-RU" altLang="ru-RU" dirty="0" smtClean="0">
                <a:solidFill>
                  <a:schemeClr val="accent2"/>
                </a:solidFill>
              </a:rPr>
              <a:t/>
            </a:r>
            <a:br>
              <a:rPr lang="ru-RU" altLang="ru-RU" dirty="0" smtClean="0">
                <a:solidFill>
                  <a:schemeClr val="accent2"/>
                </a:solidFill>
              </a:rPr>
            </a:br>
            <a:endParaRPr lang="ru-RU" altLang="ru-RU" dirty="0" smtClean="0">
              <a:solidFill>
                <a:schemeClr val="accent2"/>
              </a:solidFill>
            </a:endParaRPr>
          </a:p>
        </p:txBody>
      </p:sp>
      <p:sp>
        <p:nvSpPr>
          <p:cNvPr id="2051" name="Rectangle 3"/>
          <p:cNvSpPr>
            <a:spLocks noGrp="1" noChangeArrowheads="1"/>
          </p:cNvSpPr>
          <p:nvPr>
            <p:ph type="subTitle" idx="1"/>
          </p:nvPr>
        </p:nvSpPr>
        <p:spPr>
          <a:xfrm>
            <a:off x="1371600" y="3886200"/>
            <a:ext cx="6400800" cy="2362200"/>
          </a:xfrm>
        </p:spPr>
        <p:txBody>
          <a:bodyPr>
            <a:normAutofit/>
          </a:bodyPr>
          <a:lstStyle/>
          <a:p>
            <a:pPr fontAlgn="auto">
              <a:spcAft>
                <a:spcPts val="0"/>
              </a:spcAft>
              <a:buFont typeface="Wingdings 2"/>
              <a:buNone/>
              <a:defRPr/>
            </a:pPr>
            <a:r>
              <a:rPr lang="ru-RU" altLang="ru-RU" dirty="0" smtClean="0"/>
              <a:t>В основе психолого-дидактическая концепция </a:t>
            </a:r>
          </a:p>
          <a:p>
            <a:pPr fontAlgn="auto">
              <a:spcAft>
                <a:spcPts val="0"/>
              </a:spcAft>
              <a:buFont typeface="Wingdings 2"/>
              <a:buNone/>
              <a:defRPr/>
            </a:pPr>
            <a:r>
              <a:rPr lang="ru-RU" altLang="ru-RU" dirty="0" smtClean="0"/>
              <a:t>Дж. </a:t>
            </a:r>
            <a:r>
              <a:rPr lang="ru-RU" altLang="ru-RU" dirty="0" err="1" smtClean="0"/>
              <a:t>Керолла</a:t>
            </a:r>
            <a:r>
              <a:rPr lang="ru-RU" altLang="ru-RU" dirty="0" smtClean="0"/>
              <a:t> и Б. </a:t>
            </a:r>
            <a:r>
              <a:rPr lang="ru-RU" altLang="ru-RU" dirty="0" err="1" smtClean="0"/>
              <a:t>Блума</a:t>
            </a:r>
            <a:r>
              <a:rPr lang="ru-RU" altLang="ru-RU"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pPr>
              <a:lnSpc>
                <a:spcPct val="80000"/>
              </a:lnSpc>
            </a:pPr>
            <a:r>
              <a:rPr lang="ru-RU" altLang="ru-RU" sz="2400" smtClean="0"/>
              <a:t>3. Изложение нового материала и его проработка учащимися происходят традиционно. Однако вся учебная деятельность проходит на основе ориентиров, которые представляют собой точно, конкретно сформулированные учебные цели (их перечень уже объявлен учащимся как эталон, на основе которого будут оцениваться их учебные результаты). После изучения и проработки учащимися данной учебной единицы проводится проверочная работа («диагностический тест»), результаты которого объявляются учащимся сразу же после его выполнения. Единственным критерием оценки является эталон полного усвоения знаний и умений.</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457200" y="533400"/>
            <a:ext cx="8229600" cy="5592763"/>
          </a:xfrm>
        </p:spPr>
        <p:txBody>
          <a:bodyPr/>
          <a:lstStyle/>
          <a:p>
            <a:pPr>
              <a:lnSpc>
                <a:spcPct val="90000"/>
              </a:lnSpc>
            </a:pPr>
            <a:r>
              <a:rPr lang="ru-RU" altLang="ru-RU" sz="2400" smtClean="0"/>
              <a:t>4. После выполнения проверочной работы ученики разделяются на две группы: достигших и не достигших полного усвоения знаний и умений. Достигшие полного усвоения на требуемом уровне могут изучать дополнительный материал, помогать отстающим. Основное же внимание учитель уделяет тем учащимся, которые не смогли продемонстрировать полное усвоение материала. С ними организуется вспомогательная (коррективная) учебная деятельность. При устранении частных пробелов и затруднений нередко применяется индивидуальная работа учителя с учеником. Основной формой работы в этом случае является работа детей в малых подгруппах (по 2-3 человека), их взаимообучение.</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457200" y="533400"/>
            <a:ext cx="8229600" cy="5592763"/>
          </a:xfrm>
        </p:spPr>
        <p:txBody>
          <a:bodyPr/>
          <a:lstStyle/>
          <a:p>
            <a:pPr>
              <a:lnSpc>
                <a:spcPct val="90000"/>
              </a:lnSpc>
            </a:pPr>
            <a:r>
              <a:rPr lang="ru-RU" altLang="ru-RU" smtClean="0"/>
              <a:t>5. Оценка же в виде традиционной отметки выставляется по результатам контрольных работ, охватывающих либо весь курс, либо материал крупного раздела, куда входят несколько учебных</a:t>
            </a:r>
          </a:p>
          <a:p>
            <a:pPr>
              <a:lnSpc>
                <a:spcPct val="90000"/>
              </a:lnSpc>
            </a:pPr>
            <a:r>
              <a:rPr lang="ru-RU" altLang="ru-RU" smtClean="0"/>
              <a:t>После проверки контрольных работ учитель готовит для каждого ученика обзорную информацию, которая конкретизирует данные итоговой проверки, привязывая их к разделам курса.</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fontAlgn="auto">
              <a:spcAft>
                <a:spcPts val="0"/>
              </a:spcAft>
              <a:defRPr/>
            </a:pPr>
            <a:r>
              <a:rPr lang="ru-RU" altLang="ru-RU" sz="4000" i="1" dirty="0" smtClean="0">
                <a:solidFill>
                  <a:srgbClr val="C00000"/>
                </a:solidFill>
              </a:rPr>
              <a:t>Основные черты "плана </a:t>
            </a:r>
            <a:r>
              <a:rPr lang="ru-RU" altLang="ru-RU" sz="4000" i="1" dirty="0" err="1" smtClean="0">
                <a:solidFill>
                  <a:srgbClr val="C00000"/>
                </a:solidFill>
              </a:rPr>
              <a:t>Келлера</a:t>
            </a:r>
            <a:r>
              <a:rPr lang="ru-RU" altLang="ru-RU" sz="4000" i="1" dirty="0" smtClean="0">
                <a:solidFill>
                  <a:srgbClr val="C00000"/>
                </a:solidFill>
              </a:rPr>
              <a:t>"</a:t>
            </a:r>
            <a:r>
              <a:rPr lang="ru-RU" altLang="ru-RU" sz="4000" dirty="0" smtClean="0">
                <a:solidFill>
                  <a:srgbClr val="C00000"/>
                </a:solidFill>
              </a:rPr>
              <a:t>:</a:t>
            </a:r>
          </a:p>
        </p:txBody>
      </p:sp>
      <p:sp>
        <p:nvSpPr>
          <p:cNvPr id="32771" name="Rectangle 3"/>
          <p:cNvSpPr>
            <a:spLocks noGrp="1" noChangeArrowheads="1"/>
          </p:cNvSpPr>
          <p:nvPr>
            <p:ph idx="1"/>
          </p:nvPr>
        </p:nvSpPr>
        <p:spPr/>
        <p:txBody>
          <a:bodyPr/>
          <a:lstStyle/>
          <a:p>
            <a:pPr marL="609600" indent="-609600">
              <a:lnSpc>
                <a:spcPct val="80000"/>
              </a:lnSpc>
            </a:pPr>
            <a:r>
              <a:rPr lang="ru-RU" altLang="ru-RU" sz="2400" smtClean="0"/>
              <a:t>ориентация системы на полное усвоение содержания учебного материала, включая требование полного усвоения предыдущего раздела как непременное условие перехода к следующему;</a:t>
            </a:r>
          </a:p>
          <a:p>
            <a:pPr marL="609600" indent="-609600">
              <a:lnSpc>
                <a:spcPct val="80000"/>
              </a:lnSpc>
            </a:pPr>
            <a:r>
              <a:rPr lang="ru-RU" altLang="ru-RU" sz="2400" smtClean="0"/>
              <a:t>индивидуальная работа учащихся в собственном темпе;</a:t>
            </a:r>
          </a:p>
          <a:p>
            <a:pPr marL="609600" indent="-609600">
              <a:lnSpc>
                <a:spcPct val="80000"/>
              </a:lnSpc>
            </a:pPr>
            <a:r>
              <a:rPr lang="ru-RU" altLang="ru-RU" sz="2400" smtClean="0"/>
              <a:t>использование лекций лишь в целях мотивации и общей ориентации учащихся;</a:t>
            </a:r>
          </a:p>
          <a:p>
            <a:pPr marL="609600" indent="-609600">
              <a:lnSpc>
                <a:spcPct val="80000"/>
              </a:lnSpc>
            </a:pPr>
            <a:r>
              <a:rPr lang="ru-RU" altLang="ru-RU" sz="2400" smtClean="0"/>
              <a:t>применение печатных учебных пособий и руководств для изложения учебной информации;</a:t>
            </a:r>
          </a:p>
          <a:p>
            <a:pPr marL="609600" indent="-609600">
              <a:lnSpc>
                <a:spcPct val="80000"/>
              </a:lnSpc>
            </a:pPr>
            <a:r>
              <a:rPr lang="ru-RU" altLang="ru-RU" sz="2400" smtClean="0"/>
              <a:t>текущая оценка усвоения материала по разделам курса.</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Объект 2"/>
          <p:cNvSpPr>
            <a:spLocks noGrp="1"/>
          </p:cNvSpPr>
          <p:nvPr>
            <p:ph idx="1"/>
          </p:nvPr>
        </p:nvSpPr>
        <p:spPr/>
        <p:txBody>
          <a:bodyPr/>
          <a:lstStyle/>
          <a:p>
            <a:pPr marL="0" indent="0">
              <a:buFont typeface="Wingdings 2" pitchFamily="18" charset="2"/>
              <a:buNone/>
            </a:pPr>
            <a:r>
              <a:rPr lang="ru-RU" altLang="ru-RU" smtClean="0">
                <a:latin typeface="Times New Roman" pitchFamily="18" charset="0"/>
                <a:cs typeface="Times New Roman" pitchFamily="18" charset="0"/>
              </a:rPr>
              <a:t> </a:t>
            </a:r>
            <a:r>
              <a:rPr lang="ru-RU" altLang="ru-RU" sz="2800" smtClean="0">
                <a:latin typeface="Times New Roman" pitchFamily="18" charset="0"/>
                <a:cs typeface="Times New Roman" pitchFamily="18" charset="0"/>
              </a:rPr>
              <a:t>Для такой конкретизации применяется уже составленная учителем таблица спецификации целей по всему курсу; крестики, отмечающие запланированные цели полного усвоения, заменяются условными обозначениями того результата, который достигнут учеником по отношению к этим целям, - например: «у» - полное усвоение, «н/у» - неполное усвоение.</a:t>
            </a:r>
            <a:endParaRPr lang="ru-RU" altLang="ru-RU" sz="2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ъект 2"/>
          <p:cNvSpPr>
            <a:spLocks noGrp="1"/>
          </p:cNvSpPr>
          <p:nvPr>
            <p:ph idx="1"/>
          </p:nvPr>
        </p:nvSpPr>
        <p:spPr>
          <a:xfrm>
            <a:off x="457200" y="1143000"/>
            <a:ext cx="8229600" cy="4983163"/>
          </a:xfrm>
        </p:spPr>
        <p:txBody>
          <a:bodyPr/>
          <a:lstStyle/>
          <a:p>
            <a:pPr marL="0" indent="0" algn="ctr">
              <a:lnSpc>
                <a:spcPct val="115000"/>
              </a:lnSpc>
              <a:spcAft>
                <a:spcPts val="1000"/>
              </a:spcAft>
              <a:buFont typeface="Wingdings 2" pitchFamily="18" charset="2"/>
              <a:buNone/>
            </a:pPr>
            <a:r>
              <a:rPr lang="ru-RU" altLang="ru-RU" sz="3600" dirty="0" smtClean="0">
                <a:latin typeface="Times New Roman" pitchFamily="18" charset="0"/>
                <a:cs typeface="Times New Roman" pitchFamily="18" charset="0"/>
              </a:rPr>
              <a:t>В </a:t>
            </a:r>
            <a:r>
              <a:rPr lang="ru-RU" altLang="ru-RU" sz="3600" dirty="0" smtClean="0">
                <a:latin typeface="Times New Roman" pitchFamily="18" charset="0"/>
                <a:cs typeface="Times New Roman" pitchFamily="18" charset="0"/>
              </a:rPr>
              <a:t>рамках обсуждаемой технологии построение учебного процесса направлено на то, чтобы подвести всех учащихся к единому, четко заданному уровню овладения знаниями и умениями.</a:t>
            </a:r>
            <a:endParaRPr lang="ru-RU" altLang="ru-RU" sz="3600" dirty="0" smtClean="0">
              <a:latin typeface="Calibri" pitchFamily="34" charset="0"/>
              <a:ea typeface="Calibri" pitchFamily="34" charset="0"/>
              <a:cs typeface="Times New Roman" pitchFamily="18" charset="0"/>
            </a:endParaRPr>
          </a:p>
          <a:p>
            <a:pPr marL="0" indent="0">
              <a:buFont typeface="Wingdings 2" pitchFamily="18" charset="2"/>
              <a:buNone/>
            </a:pPr>
            <a:endParaRPr lang="ru-RU" altLang="ru-RU"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0"/>
            <a:ext cx="8229600" cy="762000"/>
          </a:xfrm>
        </p:spPr>
        <p:txBody>
          <a:bodyPr/>
          <a:lstStyle/>
          <a:p>
            <a:pPr fontAlgn="auto">
              <a:spcAft>
                <a:spcPts val="0"/>
              </a:spcAft>
              <a:defRPr/>
            </a:pPr>
            <a:r>
              <a:rPr lang="ru-RU" altLang="ru-RU" dirty="0" smtClean="0">
                <a:solidFill>
                  <a:srgbClr val="C00000"/>
                </a:solidFill>
              </a:rPr>
              <a:t>Проблема</a:t>
            </a:r>
          </a:p>
        </p:txBody>
      </p:sp>
      <p:sp>
        <p:nvSpPr>
          <p:cNvPr id="13315" name="Rectangle 3"/>
          <p:cNvSpPr>
            <a:spLocks noGrp="1" noChangeArrowheads="1"/>
          </p:cNvSpPr>
          <p:nvPr>
            <p:ph idx="1"/>
          </p:nvPr>
        </p:nvSpPr>
        <p:spPr>
          <a:xfrm>
            <a:off x="0" y="838200"/>
            <a:ext cx="9144000" cy="6019800"/>
          </a:xfrm>
        </p:spPr>
        <p:txBody>
          <a:bodyPr/>
          <a:lstStyle/>
          <a:p>
            <a:pPr marL="609600" indent="-609600">
              <a:lnSpc>
                <a:spcPct val="80000"/>
              </a:lnSpc>
            </a:pPr>
            <a:r>
              <a:rPr lang="ru-RU" altLang="ru-RU" sz="2000" dirty="0" smtClean="0"/>
              <a:t>Разброс успеваемости школьников при усвоении ими базового содержания образования объясняется не их способностью или неспособностью, а нашим неумением организовать процесс обучения в соответствии с индивидуальными особенностями восприятия и усвоения.</a:t>
            </a:r>
          </a:p>
          <a:p>
            <a:pPr marL="609600" indent="-609600">
              <a:lnSpc>
                <a:spcPct val="80000"/>
              </a:lnSpc>
            </a:pPr>
            <a:r>
              <a:rPr lang="ru-RU" altLang="ru-RU" sz="2000" dirty="0" smtClean="0"/>
              <a:t>В традиционном учебном процессе всегда фиксированы два параметра: </a:t>
            </a:r>
            <a:r>
              <a:rPr lang="ru-RU" altLang="ru-RU" sz="2000" i="1" dirty="0" smtClean="0"/>
              <a:t>темп</a:t>
            </a:r>
            <a:r>
              <a:rPr lang="ru-RU" altLang="ru-RU" sz="2000" dirty="0" smtClean="0"/>
              <a:t> обучения и </a:t>
            </a:r>
            <a:r>
              <a:rPr lang="ru-RU" altLang="ru-RU" sz="2000" i="1" dirty="0" smtClean="0"/>
              <a:t>способ </a:t>
            </a:r>
            <a:r>
              <a:rPr lang="ru-RU" altLang="ru-RU" sz="2000" dirty="0" smtClean="0"/>
              <a:t>предъявления учебного материала. Мы объясняем и требуем так, как будто перед нами находится один ученик, а не десятки детей с различными особенностями восприятия, осмысления, запоминания.</a:t>
            </a:r>
          </a:p>
          <a:p>
            <a:pPr marL="609600" indent="-609600">
              <a:lnSpc>
                <a:spcPct val="80000"/>
              </a:lnSpc>
            </a:pPr>
            <a:r>
              <a:rPr lang="ru-RU" altLang="ru-RU" sz="2000" dirty="0" smtClean="0"/>
              <a:t>Единственное, что остается незафиксированным, - это </a:t>
            </a:r>
            <a:r>
              <a:rPr lang="ru-RU" altLang="ru-RU" sz="2000" i="1" dirty="0" smtClean="0"/>
              <a:t>результаты </a:t>
            </a:r>
            <a:r>
              <a:rPr lang="ru-RU" altLang="ru-RU" sz="2000" dirty="0" smtClean="0"/>
              <a:t>обучения. Все должно быть </a:t>
            </a:r>
            <a:r>
              <a:rPr lang="ru-RU" altLang="ru-RU" sz="2000" i="1" dirty="0" smtClean="0"/>
              <a:t>усвоено всеми полностью</a:t>
            </a:r>
            <a:r>
              <a:rPr lang="ru-RU" altLang="ru-RU" sz="2000" dirty="0" smtClean="0"/>
              <a:t>.</a:t>
            </a:r>
          </a:p>
          <a:p>
            <a:pPr marL="609600" indent="-609600">
              <a:lnSpc>
                <a:spcPct val="80000"/>
              </a:lnSpc>
            </a:pPr>
            <a:r>
              <a:rPr lang="ru-RU" altLang="ru-RU" sz="2000" dirty="0" smtClean="0"/>
              <a:t>Способности ученика определяются его темпом учения не при усредненных, а при оптимально подобранных для данного ребенка условиях. Б. </a:t>
            </a:r>
            <a:r>
              <a:rPr lang="ru-RU" altLang="ru-RU" sz="2000" dirty="0" err="1" smtClean="0"/>
              <a:t>Блум</a:t>
            </a:r>
            <a:r>
              <a:rPr lang="ru-RU" altLang="ru-RU" sz="2000" dirty="0" smtClean="0"/>
              <a:t> изучал способности учащихся при обучении разным предметам в условиях, когда время на изучение материала не ограничивалось. </a:t>
            </a:r>
          </a:p>
        </p:txBody>
      </p:sp>
      <p:sp>
        <p:nvSpPr>
          <p:cNvPr id="13316" name="Oval 4"/>
          <p:cNvSpPr>
            <a:spLocks noChangeArrowheads="1"/>
          </p:cNvSpPr>
          <p:nvPr/>
        </p:nvSpPr>
        <p:spPr bwMode="auto">
          <a:xfrm>
            <a:off x="3124200" y="5029200"/>
            <a:ext cx="1752600" cy="914400"/>
          </a:xfrm>
          <a:prstGeom prst="ellipse">
            <a:avLst/>
          </a:prstGeom>
          <a:solidFill>
            <a:srgbClr val="FFC000"/>
          </a:solidFill>
          <a:ln w="9525">
            <a:solidFill>
              <a:schemeClr val="tx1"/>
            </a:solidFill>
            <a:round/>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lgn="ctr">
              <a:spcBef>
                <a:spcPct val="0"/>
              </a:spcBef>
              <a:buClrTx/>
              <a:buSzTx/>
              <a:buFontTx/>
              <a:buNone/>
            </a:pPr>
            <a:r>
              <a:rPr lang="ru-RU" altLang="ru-RU" sz="1800">
                <a:solidFill>
                  <a:schemeClr val="tx1"/>
                </a:solidFill>
                <a:latin typeface="Arial" charset="0"/>
              </a:rPr>
              <a:t>Категории </a:t>
            </a:r>
          </a:p>
          <a:p>
            <a:pPr algn="ctr">
              <a:spcBef>
                <a:spcPct val="0"/>
              </a:spcBef>
              <a:buClrTx/>
              <a:buSzTx/>
              <a:buFontTx/>
              <a:buNone/>
            </a:pPr>
            <a:r>
              <a:rPr lang="ru-RU" altLang="ru-RU" sz="1800">
                <a:solidFill>
                  <a:schemeClr val="tx1"/>
                </a:solidFill>
                <a:latin typeface="Arial" charset="0"/>
              </a:rPr>
              <a:t>учащихся</a:t>
            </a:r>
          </a:p>
        </p:txBody>
      </p:sp>
      <p:sp>
        <p:nvSpPr>
          <p:cNvPr id="13317" name="Rectangle 5"/>
          <p:cNvSpPr>
            <a:spLocks noChangeArrowheads="1"/>
          </p:cNvSpPr>
          <p:nvPr/>
        </p:nvSpPr>
        <p:spPr bwMode="auto">
          <a:xfrm>
            <a:off x="457200" y="5410200"/>
            <a:ext cx="1828800" cy="685800"/>
          </a:xfrm>
          <a:prstGeom prst="rect">
            <a:avLst/>
          </a:prstGeom>
          <a:solidFill>
            <a:srgbClr val="FFC000"/>
          </a:solidFill>
          <a:ln w="9525">
            <a:solidFill>
              <a:schemeClr val="tx1"/>
            </a:solidFill>
            <a:miter lim="800000"/>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lgn="ctr">
              <a:spcBef>
                <a:spcPct val="0"/>
              </a:spcBef>
              <a:buClrTx/>
              <a:buSzTx/>
              <a:buFontTx/>
              <a:buNone/>
            </a:pPr>
            <a:r>
              <a:rPr lang="ru-RU" altLang="ru-RU" sz="1800">
                <a:solidFill>
                  <a:schemeClr val="tx1"/>
                </a:solidFill>
                <a:latin typeface="Arial" charset="0"/>
              </a:rPr>
              <a:t>малоспособные</a:t>
            </a:r>
          </a:p>
        </p:txBody>
      </p:sp>
      <p:sp>
        <p:nvSpPr>
          <p:cNvPr id="13318" name="Rectangle 6"/>
          <p:cNvSpPr>
            <a:spLocks noChangeArrowheads="1"/>
          </p:cNvSpPr>
          <p:nvPr/>
        </p:nvSpPr>
        <p:spPr bwMode="auto">
          <a:xfrm>
            <a:off x="4343400" y="6019800"/>
            <a:ext cx="2362200" cy="609600"/>
          </a:xfrm>
          <a:prstGeom prst="rect">
            <a:avLst/>
          </a:prstGeom>
          <a:solidFill>
            <a:srgbClr val="FFC000"/>
          </a:solidFill>
          <a:ln w="9525">
            <a:solidFill>
              <a:schemeClr val="tx1"/>
            </a:solidFill>
            <a:miter lim="800000"/>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lgn="ctr">
              <a:spcBef>
                <a:spcPct val="0"/>
              </a:spcBef>
              <a:buClrTx/>
              <a:buSzTx/>
              <a:buFontTx/>
              <a:buNone/>
            </a:pPr>
            <a:r>
              <a:rPr lang="ru-RU" altLang="ru-RU" sz="1800" dirty="0" err="1" smtClean="0">
                <a:solidFill>
                  <a:schemeClr val="tx1"/>
                </a:solidFill>
                <a:latin typeface="Arial" charset="0"/>
              </a:rPr>
              <a:t>Талантлиывые</a:t>
            </a:r>
            <a:r>
              <a:rPr lang="ru-RU" altLang="ru-RU" sz="1800" dirty="0" smtClean="0">
                <a:solidFill>
                  <a:schemeClr val="tx1"/>
                </a:solidFill>
                <a:latin typeface="Arial" charset="0"/>
              </a:rPr>
              <a:t> 5</a:t>
            </a:r>
            <a:r>
              <a:rPr lang="ru-RU" altLang="ru-RU" sz="1800" dirty="0">
                <a:solidFill>
                  <a:schemeClr val="tx1"/>
                </a:solidFill>
                <a:latin typeface="Arial" charset="0"/>
              </a:rPr>
              <a:t>%</a:t>
            </a:r>
          </a:p>
        </p:txBody>
      </p:sp>
      <p:sp>
        <p:nvSpPr>
          <p:cNvPr id="13319" name="Rectangle 7"/>
          <p:cNvSpPr>
            <a:spLocks noChangeArrowheads="1"/>
          </p:cNvSpPr>
          <p:nvPr/>
        </p:nvSpPr>
        <p:spPr bwMode="auto">
          <a:xfrm>
            <a:off x="6858000" y="5334000"/>
            <a:ext cx="1676400" cy="685800"/>
          </a:xfrm>
          <a:prstGeom prst="rect">
            <a:avLst/>
          </a:prstGeom>
          <a:solidFill>
            <a:srgbClr val="FFC000"/>
          </a:solidFill>
          <a:ln w="9525">
            <a:solidFill>
              <a:schemeClr val="tx1"/>
            </a:solidFill>
            <a:miter lim="800000"/>
            <a:headEnd/>
            <a:tailEnd/>
          </a:ln>
        </p:spPr>
        <p:txBody>
          <a:bodyPr wrap="none" anchor="ctr"/>
          <a:lstStyle>
            <a:lvl1pPr>
              <a:spcBef>
                <a:spcPct val="20000"/>
              </a:spcBef>
              <a:buClr>
                <a:schemeClr val="accent1"/>
              </a:buClr>
              <a:buSzPct val="70000"/>
              <a:buFont typeface="Wingdings 2" pitchFamily="18" charset="2"/>
              <a:buChar char=""/>
              <a:defRPr sz="3200">
                <a:solidFill>
                  <a:schemeClr val="tx2"/>
                </a:solidFill>
                <a:latin typeface="Franklin Gothic Book" pitchFamily="34" charset="0"/>
              </a:defRPr>
            </a:lvl1pPr>
            <a:lvl2pPr marL="742950" indent="-285750">
              <a:spcBef>
                <a:spcPct val="20000"/>
              </a:spcBef>
              <a:buClr>
                <a:schemeClr val="accent1"/>
              </a:buClr>
              <a:buSzPct val="70000"/>
              <a:buFont typeface="Wingdings 2" pitchFamily="18" charset="2"/>
              <a:buChar char=""/>
              <a:defRPr sz="2800">
                <a:solidFill>
                  <a:schemeClr val="tx2"/>
                </a:solidFill>
                <a:latin typeface="Franklin Gothic Book" pitchFamily="34" charset="0"/>
              </a:defRPr>
            </a:lvl2pPr>
            <a:lvl3pPr marL="1143000" indent="-228600">
              <a:spcBef>
                <a:spcPct val="20000"/>
              </a:spcBef>
              <a:buClr>
                <a:schemeClr val="accent1"/>
              </a:buClr>
              <a:buSzPct val="70000"/>
              <a:buFont typeface="Wingdings 2" pitchFamily="18" charset="2"/>
              <a:buChar char=""/>
              <a:defRPr sz="2400">
                <a:solidFill>
                  <a:schemeClr val="tx2"/>
                </a:solidFill>
                <a:latin typeface="Franklin Gothic Book" pitchFamily="34" charset="0"/>
              </a:defRPr>
            </a:lvl3pPr>
            <a:lvl4pPr marL="1600200" indent="-228600">
              <a:spcBef>
                <a:spcPct val="20000"/>
              </a:spcBef>
              <a:buClr>
                <a:schemeClr val="accent1"/>
              </a:buClr>
              <a:buSzPct val="70000"/>
              <a:buFont typeface="Wingdings 2" pitchFamily="18" charset="2"/>
              <a:buChar char=""/>
              <a:defRPr sz="2000">
                <a:solidFill>
                  <a:schemeClr val="tx2"/>
                </a:solidFill>
                <a:latin typeface="Franklin Gothic Book" pitchFamily="34" charset="0"/>
              </a:defRPr>
            </a:lvl4pPr>
            <a:lvl5pPr marL="2057400" indent="-228600">
              <a:spcBef>
                <a:spcPct val="20000"/>
              </a:spcBef>
              <a:buClr>
                <a:schemeClr val="accent1"/>
              </a:buClr>
              <a:buSzPct val="60000"/>
              <a:buFont typeface="Wingdings 2" pitchFamily="18" charset="2"/>
              <a:buChar char=""/>
              <a:defRPr>
                <a:solidFill>
                  <a:schemeClr val="tx2"/>
                </a:solidFill>
                <a:latin typeface="Franklin Gothic Book" pitchFamily="34" charset="0"/>
              </a:defRPr>
            </a:lvl5pPr>
            <a:lvl6pPr marL="25146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6pPr>
            <a:lvl7pPr marL="29718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7pPr>
            <a:lvl8pPr marL="34290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8pPr>
            <a:lvl9pPr marL="3886200" indent="-228600" fontAlgn="base">
              <a:spcBef>
                <a:spcPct val="20000"/>
              </a:spcBef>
              <a:spcAft>
                <a:spcPct val="0"/>
              </a:spcAft>
              <a:buClr>
                <a:schemeClr val="accent1"/>
              </a:buClr>
              <a:buSzPct val="60000"/>
              <a:buFont typeface="Wingdings 2" pitchFamily="18" charset="2"/>
              <a:buChar char=""/>
              <a:defRPr>
                <a:solidFill>
                  <a:schemeClr val="tx2"/>
                </a:solidFill>
                <a:latin typeface="Franklin Gothic Book" pitchFamily="34" charset="0"/>
              </a:defRPr>
            </a:lvl9pPr>
          </a:lstStyle>
          <a:p>
            <a:pPr algn="ctr">
              <a:spcBef>
                <a:spcPct val="0"/>
              </a:spcBef>
              <a:buClrTx/>
              <a:buSzTx/>
              <a:buFontTx/>
              <a:buNone/>
            </a:pPr>
            <a:r>
              <a:rPr lang="ru-RU" altLang="ru-RU" sz="1800">
                <a:solidFill>
                  <a:schemeClr val="tx1"/>
                </a:solidFill>
                <a:latin typeface="Arial" charset="0"/>
              </a:rPr>
              <a:t>Обычные 90%</a:t>
            </a:r>
          </a:p>
        </p:txBody>
      </p:sp>
      <p:sp>
        <p:nvSpPr>
          <p:cNvPr id="13320" name="Line 8"/>
          <p:cNvSpPr>
            <a:spLocks noChangeShapeType="1"/>
          </p:cNvSpPr>
          <p:nvPr/>
        </p:nvSpPr>
        <p:spPr bwMode="auto">
          <a:xfrm flipH="1">
            <a:off x="2286000" y="5486400"/>
            <a:ext cx="8382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3321" name="Line 9"/>
          <p:cNvSpPr>
            <a:spLocks noChangeShapeType="1"/>
          </p:cNvSpPr>
          <p:nvPr/>
        </p:nvSpPr>
        <p:spPr bwMode="auto">
          <a:xfrm>
            <a:off x="4876800" y="5410200"/>
            <a:ext cx="19812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3322" name="Line 10"/>
          <p:cNvSpPr>
            <a:spLocks noChangeShapeType="1"/>
          </p:cNvSpPr>
          <p:nvPr/>
        </p:nvSpPr>
        <p:spPr bwMode="auto">
          <a:xfrm>
            <a:off x="4800600" y="5715000"/>
            <a:ext cx="5334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fontAlgn="auto">
              <a:spcAft>
                <a:spcPts val="0"/>
              </a:spcAft>
              <a:defRPr/>
            </a:pPr>
            <a:r>
              <a:rPr lang="ru-RU" altLang="ru-RU" dirty="0" smtClean="0">
                <a:solidFill>
                  <a:srgbClr val="C00000"/>
                </a:solidFill>
              </a:rPr>
              <a:t>Отличие от других технологий</a:t>
            </a:r>
          </a:p>
        </p:txBody>
      </p:sp>
      <p:sp>
        <p:nvSpPr>
          <p:cNvPr id="14339" name="Rectangle 3"/>
          <p:cNvSpPr>
            <a:spLocks noGrp="1" noChangeArrowheads="1"/>
          </p:cNvSpPr>
          <p:nvPr>
            <p:ph idx="1"/>
          </p:nvPr>
        </p:nvSpPr>
        <p:spPr/>
        <p:txBody>
          <a:bodyPr/>
          <a:lstStyle/>
          <a:p>
            <a:pPr>
              <a:lnSpc>
                <a:spcPct val="80000"/>
              </a:lnSpc>
              <a:buFontTx/>
              <a:buNone/>
            </a:pPr>
            <a:endParaRPr lang="ru-RU" altLang="ru-RU" sz="2400" smtClean="0"/>
          </a:p>
          <a:p>
            <a:pPr>
              <a:lnSpc>
                <a:spcPct val="80000"/>
              </a:lnSpc>
            </a:pPr>
            <a:r>
              <a:rPr lang="ru-RU" altLang="ru-RU" sz="2400" smtClean="0"/>
              <a:t>Фиксируется не способ подачи материала, а результат.</a:t>
            </a:r>
          </a:p>
          <a:p>
            <a:pPr>
              <a:lnSpc>
                <a:spcPct val="80000"/>
              </a:lnSpc>
            </a:pPr>
            <a:r>
              <a:rPr lang="ru-RU" altLang="ru-RU" sz="2400" smtClean="0"/>
              <a:t>Варьирование не учебного  материала, а траектории обучения. </a:t>
            </a:r>
          </a:p>
          <a:p>
            <a:pPr>
              <a:lnSpc>
                <a:spcPct val="80000"/>
              </a:lnSpc>
            </a:pPr>
            <a:r>
              <a:rPr lang="ru-RU" altLang="ru-RU" sz="2400" smtClean="0"/>
              <a:t>Варьирование  времени  обучения  и  коррекция  знаний  в  соответствии  с результатами тестирования. </a:t>
            </a:r>
          </a:p>
          <a:p>
            <a:pPr>
              <a:lnSpc>
                <a:spcPct val="80000"/>
              </a:lnSpc>
            </a:pPr>
            <a:r>
              <a:rPr lang="ru-RU" altLang="ru-RU" sz="2400" smtClean="0"/>
              <a:t>Каждый учащиеся должен получить достаточно времени  для  изучения  требуемого  материала.  Как  следствие  это позволяет  устранить  различия  в  знаниях  и  добиться  полного  усвоения  материала  всеми учащимися.</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fontAlgn="auto">
              <a:spcAft>
                <a:spcPts val="0"/>
              </a:spcAft>
              <a:defRPr/>
            </a:pPr>
            <a:r>
              <a:rPr lang="ru-RU" altLang="ru-RU" sz="4000" dirty="0" smtClean="0">
                <a:solidFill>
                  <a:srgbClr val="C00000"/>
                </a:solidFill>
              </a:rPr>
              <a:t>Категории целей </a:t>
            </a:r>
            <a:r>
              <a:rPr lang="ru-RU" altLang="ru-RU" sz="4000" dirty="0" smtClean="0">
                <a:solidFill>
                  <a:srgbClr val="C00000"/>
                </a:solidFill>
              </a:rPr>
              <a:t/>
            </a:r>
            <a:br>
              <a:rPr lang="ru-RU" altLang="ru-RU" sz="4000" dirty="0" smtClean="0">
                <a:solidFill>
                  <a:srgbClr val="C00000"/>
                </a:solidFill>
              </a:rPr>
            </a:br>
            <a:r>
              <a:rPr lang="ru-RU" altLang="ru-RU" sz="4000" u="sng" dirty="0" smtClean="0">
                <a:solidFill>
                  <a:srgbClr val="C00000"/>
                </a:solidFill>
              </a:rPr>
              <a:t>познавательной </a:t>
            </a:r>
            <a:r>
              <a:rPr lang="ru-RU" altLang="ru-RU" sz="4000" u="sng" dirty="0" smtClean="0">
                <a:solidFill>
                  <a:srgbClr val="C00000"/>
                </a:solidFill>
              </a:rPr>
              <a:t>деятельности:</a:t>
            </a:r>
          </a:p>
        </p:txBody>
      </p:sp>
      <p:sp>
        <p:nvSpPr>
          <p:cNvPr id="15363" name="Rectangle 3"/>
          <p:cNvSpPr>
            <a:spLocks noGrp="1" noChangeArrowheads="1"/>
          </p:cNvSpPr>
          <p:nvPr>
            <p:ph idx="1"/>
          </p:nvPr>
        </p:nvSpPr>
        <p:spPr>
          <a:xfrm>
            <a:off x="0" y="1600200"/>
            <a:ext cx="9144000" cy="5257800"/>
          </a:xfrm>
        </p:spPr>
        <p:txBody>
          <a:bodyPr/>
          <a:lstStyle/>
          <a:p>
            <a:pPr>
              <a:lnSpc>
                <a:spcPct val="80000"/>
              </a:lnSpc>
            </a:pPr>
            <a:r>
              <a:rPr lang="ru-RU" altLang="ru-RU" sz="2000" b="1" dirty="0" smtClean="0"/>
              <a:t>знание: </a:t>
            </a:r>
            <a:r>
              <a:rPr lang="ru-RU" altLang="ru-RU" sz="2000" dirty="0" smtClean="0"/>
              <a:t>ученик запоминает и воспроизводит конкретную учебную  единицу  (термин,  факт,  понятие, принцип, процедуру)- «</a:t>
            </a:r>
            <a:r>
              <a:rPr lang="ru-RU" altLang="ru-RU" sz="2000" dirty="0" smtClean="0"/>
              <a:t>запомнил, воспроизвел</a:t>
            </a:r>
            <a:r>
              <a:rPr lang="ru-RU" altLang="ru-RU" sz="2000" dirty="0" smtClean="0"/>
              <a:t>, узнал</a:t>
            </a:r>
            <a:r>
              <a:rPr lang="ru-RU" altLang="ru-RU" sz="2000" dirty="0" smtClean="0"/>
              <a:t>»;</a:t>
            </a:r>
            <a:endParaRPr lang="ru-RU" altLang="ru-RU" sz="2000" b="1" dirty="0" smtClean="0"/>
          </a:p>
          <a:p>
            <a:pPr>
              <a:lnSpc>
                <a:spcPct val="80000"/>
              </a:lnSpc>
            </a:pPr>
            <a:r>
              <a:rPr lang="ru-RU" altLang="ru-RU" sz="2000" b="1" dirty="0" smtClean="0"/>
              <a:t>понимание: </a:t>
            </a:r>
            <a:r>
              <a:rPr lang="ru-RU" altLang="ru-RU" sz="2000" dirty="0" smtClean="0"/>
              <a:t>ученик преобразует учебный материал из одной формы выражения в другую (интерпретирует, объясняет, кратко излагает, прогнозирует дальнейшее развитие явлений, событий)  «объяснил, проиллюстрировал, интерпретировал, перевёл с одного языка на другой»;</a:t>
            </a:r>
            <a:endParaRPr lang="ru-RU" altLang="ru-RU" sz="2000" b="1" dirty="0" smtClean="0"/>
          </a:p>
          <a:p>
            <a:pPr>
              <a:lnSpc>
                <a:spcPct val="80000"/>
              </a:lnSpc>
            </a:pPr>
            <a:r>
              <a:rPr lang="ru-RU" altLang="ru-RU" sz="2000" b="1" dirty="0" smtClean="0"/>
              <a:t>применение: </a:t>
            </a:r>
            <a:r>
              <a:rPr lang="ru-RU" altLang="ru-RU" sz="2000" dirty="0" smtClean="0"/>
              <a:t>ученик демонстрирует применение изученного материала в конкретных условиях и в новой ситуации (по образцу в сходной или изменённой ситуации);</a:t>
            </a:r>
            <a:endParaRPr lang="ru-RU" altLang="ru-RU" sz="2000" b="1" dirty="0" smtClean="0"/>
          </a:p>
          <a:p>
            <a:pPr>
              <a:lnSpc>
                <a:spcPct val="80000"/>
              </a:lnSpc>
            </a:pPr>
            <a:r>
              <a:rPr lang="ru-RU" altLang="ru-RU" sz="2000" b="1" dirty="0" smtClean="0"/>
              <a:t>анализ: </a:t>
            </a:r>
            <a:r>
              <a:rPr lang="ru-RU" altLang="ru-RU" sz="2000" dirty="0" smtClean="0"/>
              <a:t>ученик вычленяет части целого, выявляет взаимосвязи   между   ними,   осознаёт   принципы   построения целого  «вычленил части из целого»;</a:t>
            </a:r>
            <a:endParaRPr lang="ru-RU" altLang="ru-RU" sz="2000" b="1" dirty="0" smtClean="0"/>
          </a:p>
          <a:p>
            <a:pPr>
              <a:lnSpc>
                <a:spcPct val="80000"/>
              </a:lnSpc>
            </a:pPr>
            <a:r>
              <a:rPr lang="ru-RU" altLang="ru-RU" sz="2000" b="1" dirty="0" smtClean="0"/>
              <a:t>синтез: </a:t>
            </a:r>
            <a:r>
              <a:rPr lang="ru-RU" altLang="ru-RU" sz="2000" dirty="0" smtClean="0"/>
              <a:t>ученик проявляет умение комбинировать элементы для получения целого, обладающего новизной  (пишет творческое сочинение,  предлагает план эксперимента, решения проблемы)  «образовал </a:t>
            </a:r>
            <a:r>
              <a:rPr lang="ru-RU" altLang="ru-RU" sz="2000" dirty="0" err="1" smtClean="0"/>
              <a:t>новоецелое</a:t>
            </a:r>
            <a:r>
              <a:rPr lang="ru-RU" altLang="ru-RU" sz="2000" dirty="0" smtClean="0"/>
              <a:t>»;</a:t>
            </a:r>
            <a:endParaRPr lang="ru-RU" altLang="ru-RU" sz="2000" b="1" dirty="0" smtClean="0"/>
          </a:p>
          <a:p>
            <a:pPr>
              <a:lnSpc>
                <a:spcPct val="80000"/>
              </a:lnSpc>
            </a:pPr>
            <a:r>
              <a:rPr lang="ru-RU" altLang="ru-RU" sz="2000" b="1" dirty="0" smtClean="0"/>
              <a:t>оценка: </a:t>
            </a:r>
            <a:r>
              <a:rPr lang="ru-RU" altLang="ru-RU" sz="2000" dirty="0" smtClean="0"/>
              <a:t>ученик оценивает значение учебного материала для данной конкретной цели  «определил ценность и значение объекта изучения».</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p:txBody>
          <a:bodyPr/>
          <a:lstStyle/>
          <a:p>
            <a:r>
              <a:rPr lang="ru-RU" altLang="ru-RU" smtClean="0">
                <a:solidFill>
                  <a:srgbClr val="C00000"/>
                </a:solidFill>
              </a:rPr>
              <a:t>ВЫВОД</a:t>
            </a:r>
            <a:r>
              <a:rPr lang="ru-RU" altLang="ru-RU" smtClean="0"/>
              <a:t>:</a:t>
            </a:r>
            <a:r>
              <a:rPr lang="ru-RU" altLang="ru-RU" i="1" smtClean="0"/>
              <a:t> при правильной организации обучения, особенно при снятии ограничений во времени, абсолютное большинство школьников в состоянии полностью усвоить обязательный учебный материал.</a:t>
            </a:r>
          </a:p>
          <a:p>
            <a:endParaRPr lang="ru-RU" altLang="ru-RU"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fontAlgn="auto">
              <a:spcAft>
                <a:spcPts val="0"/>
              </a:spcAft>
              <a:defRPr/>
            </a:pPr>
            <a:r>
              <a:rPr lang="ru-RU" altLang="ru-RU" sz="3200" dirty="0" smtClean="0">
                <a:solidFill>
                  <a:srgbClr val="C00000"/>
                </a:solidFill>
              </a:rPr>
              <a:t>Технология </a:t>
            </a:r>
            <a:r>
              <a:rPr lang="ru-RU" altLang="ru-RU" sz="3200" dirty="0" err="1">
                <a:solidFill>
                  <a:srgbClr val="C00000"/>
                </a:solidFill>
              </a:rPr>
              <a:t>критериально</a:t>
            </a:r>
            <a:r>
              <a:rPr lang="ru-RU" altLang="ru-RU" sz="3200" dirty="0">
                <a:solidFill>
                  <a:srgbClr val="C00000"/>
                </a:solidFill>
              </a:rPr>
              <a:t>-ориентированного обучения</a:t>
            </a:r>
            <a:endParaRPr lang="ru-RU" altLang="ru-RU" dirty="0" smtClean="0">
              <a:solidFill>
                <a:srgbClr val="C00000"/>
              </a:solidFill>
            </a:endParaRPr>
          </a:p>
        </p:txBody>
      </p:sp>
      <p:sp>
        <p:nvSpPr>
          <p:cNvPr id="17411" name="Rectangle 3"/>
          <p:cNvSpPr>
            <a:spLocks noGrp="1" noChangeArrowheads="1"/>
          </p:cNvSpPr>
          <p:nvPr>
            <p:ph idx="1"/>
          </p:nvPr>
        </p:nvSpPr>
        <p:spPr/>
        <p:txBody>
          <a:bodyPr/>
          <a:lstStyle/>
          <a:p>
            <a:pPr>
              <a:lnSpc>
                <a:spcPct val="90000"/>
              </a:lnSpc>
            </a:pPr>
            <a:r>
              <a:rPr lang="ru-RU" altLang="ru-RU" smtClean="0"/>
              <a:t>В.П. Беспалько на основе работ Дж. Керолла и Б. Блума разработал технологию критериально-ориентированного обучения (КОО), основным моментом которой является установка, что все обучаемые способны усвоить необходимый учебный материал. Для этого им должны быть заданы критерии усвоения (стандарты обученности).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1477962"/>
          </a:xfrm>
        </p:spPr>
        <p:txBody>
          <a:bodyPr>
            <a:normAutofit fontScale="90000"/>
          </a:bodyPr>
          <a:lstStyle/>
          <a:p>
            <a:pPr fontAlgn="auto">
              <a:spcAft>
                <a:spcPts val="0"/>
              </a:spcAft>
              <a:defRPr/>
            </a:pPr>
            <a:r>
              <a:rPr lang="ru-RU" altLang="ru-RU" sz="4000" b="1" dirty="0" smtClean="0">
                <a:solidFill>
                  <a:srgbClr val="C00000"/>
                </a:solidFill>
              </a:rPr>
              <a:t>Основные характеристики технологии полного усвоения </a:t>
            </a:r>
            <a:r>
              <a:rPr lang="ru-RU" altLang="ru-RU" sz="4000" dirty="0" smtClean="0">
                <a:solidFill>
                  <a:srgbClr val="C00000"/>
                </a:solidFill>
              </a:rPr>
              <a:t/>
            </a:r>
            <a:br>
              <a:rPr lang="ru-RU" altLang="ru-RU" sz="4000" dirty="0" smtClean="0">
                <a:solidFill>
                  <a:srgbClr val="C00000"/>
                </a:solidFill>
              </a:rPr>
            </a:br>
            <a:r>
              <a:rPr lang="ru-RU" altLang="ru-RU" sz="4000" dirty="0" smtClean="0">
                <a:solidFill>
                  <a:srgbClr val="C00000"/>
                </a:solidFill>
              </a:rPr>
              <a:t>(по М.В. Кларину)</a:t>
            </a:r>
          </a:p>
        </p:txBody>
      </p:sp>
      <p:sp>
        <p:nvSpPr>
          <p:cNvPr id="18435" name="Rectangle 3"/>
          <p:cNvSpPr>
            <a:spLocks noGrp="1" noChangeArrowheads="1"/>
          </p:cNvSpPr>
          <p:nvPr>
            <p:ph idx="1"/>
          </p:nvPr>
        </p:nvSpPr>
        <p:spPr>
          <a:xfrm>
            <a:off x="228600" y="1752600"/>
            <a:ext cx="8229600" cy="5105400"/>
          </a:xfrm>
        </p:spPr>
        <p:txBody>
          <a:bodyPr/>
          <a:lstStyle/>
          <a:p>
            <a:pPr marL="609600" indent="-609600">
              <a:lnSpc>
                <a:spcPct val="80000"/>
              </a:lnSpc>
            </a:pPr>
            <a:r>
              <a:rPr lang="ru-RU" altLang="ru-RU" sz="2000" i="1" smtClean="0"/>
              <a:t>Общая установка учителя: все ученики могут и должны освоить данный учебный материал полностью</a:t>
            </a:r>
            <a:r>
              <a:rPr lang="ru-RU" altLang="ru-RU" sz="2000" smtClean="0"/>
              <a:t>. </a:t>
            </a:r>
          </a:p>
          <a:p>
            <a:pPr marL="609600" indent="-609600">
              <a:lnSpc>
                <a:spcPct val="80000"/>
              </a:lnSpc>
            </a:pPr>
            <a:r>
              <a:rPr lang="ru-RU" altLang="ru-RU" sz="2000" i="1" smtClean="0"/>
              <a:t>Разработка критериев (эталонов) полного усвоения для курса, раздела или большой темы</a:t>
            </a:r>
            <a:r>
              <a:rPr lang="ru-RU" altLang="ru-RU" sz="2000" smtClean="0"/>
              <a:t>. Это подготовительная работа, включает в себя конкретизацию и уточнение целей учебной деятельности учащихся в виде планируемых результатов, которые он должен продемонстрировать после изучения темы. Их особенность состоит в том, что они формулируются в виде умений (наблюдаемых действий, поведенческого репертуара).</a:t>
            </a:r>
            <a:br>
              <a:rPr lang="ru-RU" altLang="ru-RU" sz="2000" smtClean="0"/>
            </a:br>
            <a:r>
              <a:rPr lang="ru-RU" altLang="ru-RU" sz="2000" smtClean="0"/>
              <a:t>На этой основе разрабатываются или подбираются тесты  для проверки достижения запланированных целей.</a:t>
            </a:r>
          </a:p>
          <a:p>
            <a:pPr marL="609600" indent="-609600">
              <a:lnSpc>
                <a:spcPct val="80000"/>
              </a:lnSpc>
            </a:pPr>
            <a:r>
              <a:rPr lang="ru-RU" altLang="ru-RU" sz="2000" i="1" smtClean="0"/>
              <a:t>Все учебное содержание разбивается на отдельные учебные единицы</a:t>
            </a:r>
            <a:r>
              <a:rPr lang="ru-RU" altLang="ru-RU" sz="2000" smtClean="0"/>
              <a:t>. Ученик постоянно должен держать в поле своей деятельности планируемый, конечный результат и все свои действия направлять именно на достижение этого результата</a:t>
            </a:r>
          </a:p>
          <a:p>
            <a:pPr marL="609600" indent="-609600">
              <a:lnSpc>
                <a:spcPct val="80000"/>
              </a:lnSpc>
            </a:pPr>
            <a:endParaRPr lang="ru-RU" altLang="ru-RU" sz="20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466</TotalTime>
  <Words>1761</Words>
  <Application>Microsoft Office PowerPoint</Application>
  <PresentationFormat>Экран (4:3)</PresentationFormat>
  <Paragraphs>101</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Трек</vt:lpstr>
      <vt:lpstr>«Критериально-ориентированное обучение» или «Технология полного усвоения знаний»</vt:lpstr>
      <vt:lpstr>«Критериально-ориентированное обучение» или «Технология полного усвоения знаний» </vt:lpstr>
      <vt:lpstr>Презентация PowerPoint</vt:lpstr>
      <vt:lpstr>Проблема</vt:lpstr>
      <vt:lpstr>Отличие от других технологий</vt:lpstr>
      <vt:lpstr>Категории целей  познавательной деятельности:</vt:lpstr>
      <vt:lpstr>Презентация PowerPoint</vt:lpstr>
      <vt:lpstr>Технология критериально-ориентированного обучения</vt:lpstr>
      <vt:lpstr>Основные характеристики технологии полного усвоения  (по М.В. Кларину)</vt:lpstr>
      <vt:lpstr>Модель КОО включает следующие элементы </vt:lpstr>
      <vt:lpstr>Функции учебных целей в обучении </vt:lpstr>
      <vt:lpstr>Недостатки в целеполагающей деятельности учителя:</vt:lpstr>
      <vt:lpstr>Презентация PowerPoint</vt:lpstr>
      <vt:lpstr>Презентация PowerPoint</vt:lpstr>
      <vt:lpstr>Три уровня усвоения</vt:lpstr>
      <vt:lpstr>Презентация PowerPoint</vt:lpstr>
      <vt:lpstr>Три уровня оценивания результатов (тесты)</vt:lpstr>
      <vt:lpstr>ПОСЛЕДОВАТЕЛЬНОСТЬ ШАГОВ  ПРИ ОБУЧЕНИИ</vt:lpstr>
      <vt:lpstr>Презентация PowerPoint</vt:lpstr>
      <vt:lpstr>Презентация PowerPoint</vt:lpstr>
      <vt:lpstr>Презентация PowerPoint</vt:lpstr>
      <vt:lpstr>Презентация PowerPoint</vt:lpstr>
      <vt:lpstr>Основные черты "плана Келлера":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school_azovo</dc:creator>
  <cp:lastModifiedBy>ринат</cp:lastModifiedBy>
  <cp:revision>27</cp:revision>
  <cp:lastPrinted>1601-01-01T00:00:00Z</cp:lastPrinted>
  <dcterms:created xsi:type="dcterms:W3CDTF">1601-01-01T00:00:00Z</dcterms:created>
  <dcterms:modified xsi:type="dcterms:W3CDTF">2014-03-18T06:48:55Z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