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4" r:id="rId3"/>
    <p:sldId id="272" r:id="rId4"/>
    <p:sldId id="256" r:id="rId5"/>
    <p:sldId id="260" r:id="rId6"/>
    <p:sldId id="301" r:id="rId7"/>
    <p:sldId id="269" r:id="rId8"/>
    <p:sldId id="265" r:id="rId9"/>
    <p:sldId id="290" r:id="rId10"/>
    <p:sldId id="298" r:id="rId11"/>
    <p:sldId id="289" r:id="rId12"/>
    <p:sldId id="268" r:id="rId13"/>
    <p:sldId id="303" r:id="rId14"/>
    <p:sldId id="300" r:id="rId15"/>
    <p:sldId id="299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99"/>
    <a:srgbClr val="FFFF66"/>
    <a:srgbClr val="A3FBE4"/>
    <a:srgbClr val="FF0000"/>
    <a:srgbClr val="990000"/>
    <a:srgbClr val="009900"/>
    <a:srgbClr val="C0C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660"/>
  </p:normalViewPr>
  <p:slideViewPr>
    <p:cSldViewPr>
      <p:cViewPr>
        <p:scale>
          <a:sx n="60" d="100"/>
          <a:sy n="60" d="100"/>
        </p:scale>
        <p:origin x="-174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62815-6226-4237-B647-6F416EAADB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0465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97358-F521-4C50-9A3C-4BEA693278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27575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5D1C7-1D3A-4493-9317-8097E279BB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8892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85E0A-0BB6-4D9E-A73D-C8CB504590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42338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F47C8-A870-4E57-85F3-DC44BD6BA0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7492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40E6-E9BD-48A0-B2A4-19A7BCF26E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5136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49A37-CBFD-444E-A1C0-B2D8B8312F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4034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5ECB7-6290-43A0-B1AB-8E4B129D77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94473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FF40C-3BBB-4B73-9DBE-FF2292A1BF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43404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6BD92-BAFF-4AA3-A05F-329E45AACB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8682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3018D-5C50-447C-B2D1-B6B0D7DB63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74753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3D3C0A5-CDF8-41E9-BAC5-71F1A24DBE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hyperlink" Target="../../6%20&#1082;&#1083;&#1072;&#1089;&#1089;&#1099;/&#1043;&#1086;&#1090;&#1086;&#1074;&#1099;&#1077;%20&#1087;&#1088;&#1077;&#1079;&#1077;&#1085;&#1090;&#1072;&#1094;&#1080;&#1080;/&#1084;&#1080;&#1082;&#1088;&#1086;&#1089;&#1082;&#1086;&#1087;%20&#1060;&#1083;&#1101;&#1096;/%5bBIO6_02-06%5d_%5bIM_01%5d.SW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86" y="152400"/>
            <a:ext cx="91120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Всероссийский фестиваль передового педагогического опыта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«Современные методы и приемы обучения»</a:t>
            </a:r>
            <a:endParaRPr lang="ru-RU" sz="1400" b="1" dirty="0" smtClean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/>
              <a:t>февраль - май 2014 года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" y="6311682"/>
            <a:ext cx="8992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периодическое издание НАУКОГРАД</a:t>
            </a:r>
            <a:endParaRPr lang="ru-RU" sz="1400" b="1" dirty="0" smtClean="0">
              <a:solidFill>
                <a:srgbClr val="0070C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/>
              <a:t>февраль - май 2014 года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600200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УРОКА ПО БИОЛОГИИ НА ТЕМУ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«ОДНОКЛЕТОЧНЫЕ ЖИВОТНЫЕ (ПРОСТЕЙШИЕ)»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1000" y="495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Ибрагимов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Садиг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</a:t>
            </a:r>
          </a:p>
        </p:txBody>
      </p:sp>
    </p:spTree>
    <p:extLst>
      <p:ext uri="{BB962C8B-B14F-4D97-AF65-F5344CB8AC3E}">
        <p14:creationId xmlns:p14="http://schemas.microsoft.com/office/powerpoint/2010/main" val="383825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AutoShape 4"/>
          <p:cNvSpPr>
            <a:spLocks noChangeArrowheads="1"/>
          </p:cNvSpPr>
          <p:nvPr/>
        </p:nvSpPr>
        <p:spPr bwMode="gray">
          <a:xfrm>
            <a:off x="4876800" y="5943600"/>
            <a:ext cx="38100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Эвглена зелёная – автогетеротроф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WordArt 12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Способы питания простейших</a:t>
            </a:r>
          </a:p>
        </p:txBody>
      </p:sp>
      <p:pic>
        <p:nvPicPr>
          <p:cNvPr id="8196" name="Picture 13" descr="Z100229-Euglena_flagellate_protozoan-SP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11250"/>
            <a:ext cx="4691063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1" name="AutoShape 15"/>
          <p:cNvSpPr>
            <a:spLocks noChangeArrowheads="1"/>
          </p:cNvSpPr>
          <p:nvPr/>
        </p:nvSpPr>
        <p:spPr bwMode="gray">
          <a:xfrm>
            <a:off x="304800" y="5715000"/>
            <a:ext cx="38100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Инфузория-туфелька – гетеротроф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8" name="Picture 16" descr="Инфузория-туфель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0211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5" name="AutoShape 13"/>
          <p:cNvSpPr>
            <a:spLocks noChangeArrowheads="1"/>
          </p:cNvSpPr>
          <p:nvPr/>
        </p:nvSpPr>
        <p:spPr bwMode="gray">
          <a:xfrm>
            <a:off x="838200" y="5867400"/>
            <a:ext cx="7696200" cy="609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 простейшим относят не только одноклеточные организмы, но и колониальные формы,</a:t>
            </a:r>
          </a:p>
          <a:p>
            <a:pPr algn="ctr" eaLnBrk="1" hangingPunct="1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то есть группы сходных клеток, образующих колонию.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8"/>
          <p:cNvSpPr>
            <a:spLocks noChangeArrowheads="1"/>
          </p:cNvSpPr>
          <p:nvPr/>
        </p:nvSpPr>
        <p:spPr bwMode="gray">
          <a:xfrm>
            <a:off x="762000" y="5638800"/>
            <a:ext cx="7696200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Циста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стадия покоя простейших животных. В стадии цисты они переносят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неблагоприятные условия среды, расселяются.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gray">
          <a:xfrm>
            <a:off x="4953000" y="3581400"/>
            <a:ext cx="28194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циста дезинтерийной амёбы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64832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7547" r="5841" b="7547"/>
          <a:stretch>
            <a:fillRect/>
          </a:stretch>
        </p:blipFill>
        <p:spPr bwMode="auto">
          <a:xfrm>
            <a:off x="4038600" y="2895600"/>
            <a:ext cx="48768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838200" y="4114800"/>
            <a:ext cx="25908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Инфузория-туфелька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7010400" y="2209800"/>
            <a:ext cx="16811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Амёба протей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488950" y="5943600"/>
            <a:ext cx="309245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СТРОЕНИЕ ПРОСТЕЙШИХ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077200" cy="950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Лабораторная работа № 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14400" y="990600"/>
            <a:ext cx="7696200" cy="5638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u="sng">
                <a:solidFill>
                  <a:srgbClr val="990000"/>
                </a:solidFill>
              </a:rPr>
              <a:t>Знакомство с разнообразием водных простейших.</a:t>
            </a:r>
          </a:p>
          <a:p>
            <a:pPr algn="ctr" eaLnBrk="1" hangingPunct="1"/>
            <a:endParaRPr lang="ru-RU" altLang="ru-RU" sz="1200" b="1"/>
          </a:p>
          <a:p>
            <a:pPr algn="ctr" eaLnBrk="1" hangingPunct="1"/>
            <a:endParaRPr lang="ru-RU" altLang="ru-RU" sz="1200" b="1"/>
          </a:p>
          <a:p>
            <a:pPr algn="ctr" eaLnBrk="1" hangingPunct="1">
              <a:buFontTx/>
              <a:buAutoNum type="arabicPeriod"/>
            </a:pPr>
            <a:r>
              <a:rPr lang="ru-RU" altLang="ru-RU" sz="1600"/>
              <a:t>Рассмотрите жидкость в пробирке. Какой цвет она имеет?</a:t>
            </a:r>
          </a:p>
          <a:p>
            <a:pPr algn="ctr" eaLnBrk="1" hangingPunct="1"/>
            <a:r>
              <a:rPr lang="ru-RU" altLang="ru-RU" sz="1600"/>
              <a:t>Есть ли в жидкости включения?</a:t>
            </a:r>
          </a:p>
          <a:p>
            <a:pPr algn="ctr" eaLnBrk="1" hangingPunct="1"/>
            <a:endParaRPr lang="ru-RU" altLang="ru-RU" sz="1600"/>
          </a:p>
          <a:p>
            <a:pPr algn="ctr" eaLnBrk="1" hangingPunct="1"/>
            <a:r>
              <a:rPr lang="ru-RU" altLang="ru-RU" sz="1600"/>
              <a:t>2. Рассмотрите эту жидкость с помощью лупы.</a:t>
            </a:r>
          </a:p>
          <a:p>
            <a:pPr algn="ctr" eaLnBrk="1" hangingPunct="1"/>
            <a:endParaRPr lang="ru-RU" altLang="ru-RU" sz="1600"/>
          </a:p>
          <a:p>
            <a:pPr algn="ctr" eaLnBrk="1" hangingPunct="1"/>
            <a:r>
              <a:rPr lang="ru-RU" altLang="ru-RU" sz="1600"/>
              <a:t>3. С помощью пипетки возьмите каплю воды из пробирки, поместите</a:t>
            </a:r>
          </a:p>
          <a:p>
            <a:pPr algn="ctr" eaLnBrk="1" hangingPunct="1"/>
            <a:r>
              <a:rPr lang="ru-RU" altLang="ru-RU" sz="1600"/>
              <a:t>на предметное стекло. Рассмотрите препарат под микроскопом.</a:t>
            </a:r>
          </a:p>
          <a:p>
            <a:pPr algn="ctr" eaLnBrk="1" hangingPunct="1"/>
            <a:r>
              <a:rPr lang="ru-RU" altLang="ru-RU" sz="1600"/>
              <a:t>Определите форму тела, величину, характер передвижения и</a:t>
            </a:r>
          </a:p>
          <a:p>
            <a:pPr algn="ctr" eaLnBrk="1" hangingPunct="1"/>
            <a:r>
              <a:rPr lang="ru-RU" altLang="ru-RU" sz="1600"/>
              <a:t>окраску простейших. </a:t>
            </a:r>
          </a:p>
          <a:p>
            <a:pPr algn="ctr" eaLnBrk="1" hangingPunct="1"/>
            <a:endParaRPr lang="ru-RU" altLang="ru-RU" sz="1600"/>
          </a:p>
          <a:p>
            <a:pPr algn="ctr" eaLnBrk="1" hangingPunct="1"/>
            <a:r>
              <a:rPr lang="ru-RU" altLang="ru-RU" sz="1600"/>
              <a:t>4. Зарисуйте увиденное в тетрадь, рисунки</a:t>
            </a:r>
          </a:p>
          <a:p>
            <a:pPr algn="ctr" eaLnBrk="1" hangingPunct="1"/>
            <a:r>
              <a:rPr lang="ru-RU" altLang="ru-RU" sz="1600"/>
              <a:t>подпишите. Какие виды простейших вам удалось рассмотреть?</a:t>
            </a:r>
          </a:p>
          <a:p>
            <a:pPr algn="ctr" eaLnBrk="1" hangingPunct="1"/>
            <a:endParaRPr lang="ru-RU" altLang="ru-RU" sz="1600"/>
          </a:p>
          <a:p>
            <a:pPr algn="ctr" eaLnBrk="1" hangingPunct="1"/>
            <a:r>
              <a:rPr lang="ru-RU" altLang="ru-RU" sz="1600"/>
              <a:t>5. Сделайте вывод.</a:t>
            </a:r>
          </a:p>
          <a:p>
            <a:pPr algn="ctr" eaLnBrk="1" hangingPunct="1"/>
            <a:endParaRPr lang="ru-RU" altLang="ru-RU"/>
          </a:p>
          <a:p>
            <a:pPr algn="ctr" eaLnBrk="1" hangingPunct="1"/>
            <a:endParaRPr lang="ru-RU" altLang="ru-RU"/>
          </a:p>
          <a:p>
            <a:pPr algn="ctr" eaLnBrk="1" hangingPunct="1"/>
            <a:endParaRPr lang="ru-RU" altLang="ru-RU"/>
          </a:p>
          <a:p>
            <a:pPr algn="ctr" eaLnBrk="1" hangingPunct="1"/>
            <a:endParaRPr lang="ru-RU" altLang="ru-RU"/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1447800" y="152400"/>
            <a:ext cx="6248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Лабораторная работа № 1.</a:t>
            </a:r>
          </a:p>
        </p:txBody>
      </p:sp>
      <p:pic>
        <p:nvPicPr>
          <p:cNvPr id="13316" name="Picture 5" descr="0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71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0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79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67200"/>
            <a:ext cx="1587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Oval 14"/>
          <p:cNvSpPr>
            <a:spLocks noChangeArrowheads="1"/>
          </p:cNvSpPr>
          <p:nvPr/>
        </p:nvSpPr>
        <p:spPr bwMode="auto">
          <a:xfrm>
            <a:off x="381000" y="4800600"/>
            <a:ext cx="1828800" cy="1828800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882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49"/>
          <p:cNvSpPr>
            <a:spLocks noChangeArrowheads="1"/>
          </p:cNvSpPr>
          <p:nvPr/>
        </p:nvSpPr>
        <p:spPr bwMode="auto">
          <a:xfrm>
            <a:off x="5334000" y="717550"/>
            <a:ext cx="34290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Урок составил: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Ибрагимов Садиг Советович,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учитель биологии</a:t>
            </a:r>
          </a:p>
        </p:txBody>
      </p:sp>
      <p:pic>
        <p:nvPicPr>
          <p:cNvPr id="2051" name="Picture 59" descr="1284291377_120494728_11--1-11----1284291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2895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0" descr="53985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43175"/>
            <a:ext cx="23193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45"/>
          <p:cNvSpPr>
            <a:spLocks noChangeArrowheads="1"/>
          </p:cNvSpPr>
          <p:nvPr/>
        </p:nvSpPr>
        <p:spPr bwMode="auto">
          <a:xfrm>
            <a:off x="381000" y="1708150"/>
            <a:ext cx="30480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БИОЛОГИЯ. ЖИВОТНЫЕ.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1905000" y="212725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 64»</a:t>
            </a:r>
            <a:endParaRPr lang="ru-RU" altLang="ru-RU" sz="1800"/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2590800" y="6438900"/>
            <a:ext cx="411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г. Новокузнецк, Кемеровская область</a:t>
            </a: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7"/>
          <p:cNvSpPr>
            <a:spLocks noChangeArrowheads="1" noChangeShapeType="1" noTextEdit="1"/>
          </p:cNvSpPr>
          <p:nvPr/>
        </p:nvSpPr>
        <p:spPr bwMode="auto">
          <a:xfrm>
            <a:off x="609600" y="4953000"/>
            <a:ext cx="7953829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Одноклеточные животные</a:t>
            </a:r>
          </a:p>
          <a:p>
            <a:pPr algn="ctr" eaLnBrk="1" hangingPunct="1">
              <a:defRPr/>
            </a:pPr>
            <a:r>
              <a:rPr lang="ru-RU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(простейшие).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535305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/>
              </a:rPr>
              <a:t>Словарь: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457200" y="3200400"/>
            <a:ext cx="8523514" cy="132442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solidFill>
                  <a:schemeClr val="tx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простейшие, циста.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6"/>
          <p:cNvSpPr>
            <a:spLocks noChangeArrowheads="1" noChangeShapeType="1" noTextEdit="1"/>
          </p:cNvSpPr>
          <p:nvPr/>
        </p:nvSpPr>
        <p:spPr bwMode="auto">
          <a:xfrm>
            <a:off x="3048000" y="0"/>
            <a:ext cx="504825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Monotype Corsiva"/>
              </a:rPr>
              <a:t>ДОМАШНЕЕ ЗАДАНИЕ</a:t>
            </a: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5715000" y="981075"/>
            <a:ext cx="2384425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800"/>
              <a:t>§ 3,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/>
              <a:t>с.12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>
            <a:spLocks noChangeArrowheads="1"/>
          </p:cNvSpPr>
          <p:nvPr/>
        </p:nvSpPr>
        <p:spPr bwMode="gray">
          <a:xfrm>
            <a:off x="457200" y="5867400"/>
            <a:ext cx="8458200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Антони Ван Левенгук (1632-1723 гг.), изучая под микроскопом обитателей водоёмов, обнаружил, </a:t>
            </a:r>
          </a:p>
          <a:p>
            <a:pPr algn="ctr" eaLnBrk="1" hangingPunct="1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что наряду с водорослями в воде обитают и другие одноклеточные организмы – простейшие животные. </a:t>
            </a:r>
          </a:p>
          <a:p>
            <a:pPr algn="ctr" eaLnBrk="1" hangingPunct="1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Долгое время учёные относили эти организмы к одному единому типу – Простейшие (1676 г.).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Oval 17"/>
          <p:cNvSpPr>
            <a:spLocks noChangeArrowheads="1"/>
          </p:cNvSpPr>
          <p:nvPr/>
        </p:nvSpPr>
        <p:spPr bwMode="auto">
          <a:xfrm>
            <a:off x="3962400" y="685800"/>
            <a:ext cx="3962400" cy="3429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AutoShape 5"/>
          <p:cNvSpPr>
            <a:spLocks noChangeArrowheads="1"/>
          </p:cNvSpPr>
          <p:nvPr/>
        </p:nvSpPr>
        <p:spPr bwMode="gray">
          <a:xfrm>
            <a:off x="533400" y="5867400"/>
            <a:ext cx="8229600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1980 г. Международный комитет биологов предложил новый вариант классификации простейших.</a:t>
            </a:r>
          </a:p>
          <a:p>
            <a:pPr algn="ctr" eaLnBrk="1" hangingPunct="1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Из единого прежде типа (Простейшие) выделили семь самостоятельных типов: Саркомастигофоры,</a:t>
            </a:r>
          </a:p>
          <a:p>
            <a:pPr algn="ctr" eaLnBrk="1" hangingPunct="1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Апикомплексы, Миксоспоридии, Микроспоридии, Асцетоспоридии, Лабиринтулы, Инфузории.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6365</TotalTime>
  <Words>330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Садиг</dc:creator>
  <cp:lastModifiedBy>ринат</cp:lastModifiedBy>
  <cp:revision>53</cp:revision>
  <cp:lastPrinted>1601-01-01T00:00:00Z</cp:lastPrinted>
  <dcterms:created xsi:type="dcterms:W3CDTF">2010-07-27T19:21:48Z</dcterms:created>
  <dcterms:modified xsi:type="dcterms:W3CDTF">2014-03-28T17:30:10Z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