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8" r:id="rId2"/>
    <p:sldId id="260" r:id="rId3"/>
    <p:sldId id="301" r:id="rId4"/>
    <p:sldId id="302" r:id="rId5"/>
    <p:sldId id="303" r:id="rId6"/>
    <p:sldId id="304" r:id="rId7"/>
    <p:sldId id="305" r:id="rId8"/>
    <p:sldId id="306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1F2ED"/>
    <a:srgbClr val="99FF66"/>
    <a:srgbClr val="FFFFCC"/>
    <a:srgbClr val="FFFF66"/>
    <a:srgbClr val="FF66CC"/>
    <a:srgbClr val="99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94660"/>
  </p:normalViewPr>
  <p:slideViewPr>
    <p:cSldViewPr>
      <p:cViewPr>
        <p:scale>
          <a:sx n="60" d="100"/>
          <a:sy n="60" d="100"/>
        </p:scale>
        <p:origin x="-174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59D5BC8-2DBE-4005-9A0B-302144635DF7}" type="datetimeFigureOut">
              <a:rPr lang="ru-RU"/>
              <a:pPr>
                <a:defRPr/>
              </a:pPr>
              <a:t>28.03.2014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6A22E14-0D17-4CAA-A87E-3247AE4CA4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0002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AA12F-FEAC-4099-B738-2F10C76C77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768263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9C175-4139-49DE-8A82-9A060EE8B9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09117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01512-F250-4FB6-88A3-6E43DA757D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62006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FC27A-E6CE-432B-B7B1-9D0C2D4E3B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12019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F2C57F-4E22-463F-9433-0D8CE9477D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05710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1BEF3-8885-426B-88C1-39C01CEE02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10471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BC95C-7055-4A17-BF22-31F87F4FBB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42487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A85D04-899A-4824-8793-82318F6547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444056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D53AE-7427-4240-89D3-9F02A7D138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103467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FF2FC-F1F8-41CF-9165-4AFB783997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651090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4D612-14EC-4586-9E13-D317A3C009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394050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E449E07-A7F4-4206-B74B-BCEAB3E2F59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86" y="152400"/>
            <a:ext cx="91120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Второй Всероссийский фестиваль передового педагогического опыта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«Современные методы и приемы обучения»</a:t>
            </a:r>
            <a:endParaRPr lang="ru-RU" sz="1400" b="1" dirty="0" smtClean="0">
              <a:solidFill>
                <a:srgbClr val="FF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/>
              <a:t>февраль - май 2014 года</a:t>
            </a:r>
            <a:endParaRPr lang="ru-RU" sz="1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00" y="6311682"/>
            <a:ext cx="8992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400" b="1" dirty="0" smtClean="0">
              <a:solidFill>
                <a:srgbClr val="0070C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/>
              <a:t>февраль - май 2014 года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1600200"/>
            <a:ext cx="75438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ЛАБОРАТОРНЫЙ ПРАКТИКУМ ПО БИОЛОГИИ ПО ТЕМЕ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«ИЗУЧЕНИЕ УСТОЙЧИВОСТИ ВИТАМИНА С 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(АСКОРБИНОВОЙ КИСЛОТЫ)»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91000" y="4953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Ибрагимов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Садиг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биологии</a:t>
            </a:r>
          </a:p>
        </p:txBody>
      </p:sp>
    </p:spTree>
    <p:extLst>
      <p:ext uri="{BB962C8B-B14F-4D97-AF65-F5344CB8AC3E}">
        <p14:creationId xmlns:p14="http://schemas.microsoft.com/office/powerpoint/2010/main" val="4285011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0"/>
            <a:ext cx="2468562" cy="367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1331913"/>
            <a:ext cx="3702050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7" t="23312" b="17599"/>
          <a:stretch>
            <a:fillRect/>
          </a:stretch>
        </p:blipFill>
        <p:spPr bwMode="auto">
          <a:xfrm rot="2964338">
            <a:off x="6334125" y="1077913"/>
            <a:ext cx="30051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4" r="36069"/>
          <a:stretch>
            <a:fillRect/>
          </a:stretch>
        </p:blipFill>
        <p:spPr bwMode="auto">
          <a:xfrm>
            <a:off x="7119938" y="3100388"/>
            <a:ext cx="1806575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038600" y="1611116"/>
            <a:ext cx="2072214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19800" y="2356908"/>
            <a:ext cx="2041521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69894" y="3482862"/>
            <a:ext cx="6270499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Лабораторный </a:t>
            </a:r>
          </a:p>
          <a:p>
            <a:pPr algn="ctr" eaLnBrk="1" hangingPunct="1">
              <a:defRPr/>
            </a:pPr>
            <a:r>
              <a:rPr lang="ru-RU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практикум для</a:t>
            </a:r>
          </a:p>
          <a:p>
            <a:pPr algn="ctr" eaLnBrk="1" hangingPunct="1">
              <a:defRPr/>
            </a:pPr>
            <a:r>
              <a:rPr lang="ru-RU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углубленного изучения </a:t>
            </a:r>
          </a:p>
          <a:p>
            <a:pPr algn="ctr" eaLnBrk="1" hangingPunct="1">
              <a:defRPr/>
            </a:pPr>
            <a:r>
              <a:rPr lang="ru-RU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биологии</a:t>
            </a:r>
          </a:p>
        </p:txBody>
      </p:sp>
      <p:pic>
        <p:nvPicPr>
          <p:cNvPr id="3081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4895850"/>
            <a:ext cx="187007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AutoShape 49"/>
          <p:cNvSpPr>
            <a:spLocks noChangeArrowheads="1"/>
          </p:cNvSpPr>
          <p:nvPr/>
        </p:nvSpPr>
        <p:spPr bwMode="auto">
          <a:xfrm>
            <a:off x="6213475" y="5916613"/>
            <a:ext cx="2768600" cy="768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/>
              <a:t>Практикум составил: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/>
              <a:t>Ибрагимов Садиг Советович,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/>
              <a:t>учитель биологии</a:t>
            </a:r>
          </a:p>
        </p:txBody>
      </p:sp>
      <p:sp>
        <p:nvSpPr>
          <p:cNvPr id="3083" name="TextBox 6"/>
          <p:cNvSpPr txBox="1">
            <a:spLocks noChangeArrowheads="1"/>
          </p:cNvSpPr>
          <p:nvPr/>
        </p:nvSpPr>
        <p:spPr bwMode="auto">
          <a:xfrm>
            <a:off x="1905000" y="6335713"/>
            <a:ext cx="4114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г. Новокузнецк, Кемеровская область</a:t>
            </a:r>
            <a:endParaRPr lang="ru-RU" altLang="ru-RU" sz="1800"/>
          </a:p>
        </p:txBody>
      </p:sp>
      <p:sp>
        <p:nvSpPr>
          <p:cNvPr id="3084" name="TextBox 6"/>
          <p:cNvSpPr txBox="1">
            <a:spLocks noChangeArrowheads="1"/>
          </p:cNvSpPr>
          <p:nvPr/>
        </p:nvSpPr>
        <p:spPr bwMode="auto">
          <a:xfrm>
            <a:off x="1554163" y="14605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itchFamily="18" charset="0"/>
                <a:cs typeface="Times New Roman" pitchFamily="18" charset="0"/>
              </a:rPr>
              <a:t>МБОУ «Средняя общеобразовательная школа № 64»</a:t>
            </a:r>
            <a:endParaRPr lang="ru-RU" altLang="ru-RU" sz="1800"/>
          </a:p>
        </p:txBody>
      </p:sp>
    </p:spTree>
  </p:cSld>
  <p:clrMapOvr>
    <a:masterClrMapping/>
  </p:clrMapOvr>
  <p:transition>
    <p:comb dir="vert"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8200" y="3581400"/>
            <a:ext cx="69342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400" dirty="0">
                <a:ln w="0"/>
                <a:solidFill>
                  <a:srgbClr val="FFFFFF"/>
                </a:solidFill>
                <a:effectLst>
                  <a:glow rad="749300">
                    <a:srgbClr val="000000">
                      <a:satMod val="175000"/>
                      <a:alpha val="40000"/>
                    </a:srgbClr>
                  </a:glow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Изучение устойчивости</a:t>
            </a:r>
          </a:p>
          <a:p>
            <a:pPr algn="ctr" eaLnBrk="1" hangingPunct="1">
              <a:defRPr/>
            </a:pPr>
            <a:r>
              <a:rPr lang="ru-RU" sz="4400" dirty="0">
                <a:ln w="0"/>
                <a:solidFill>
                  <a:srgbClr val="FFFFFF"/>
                </a:solidFill>
                <a:effectLst>
                  <a:glow rad="749300">
                    <a:srgbClr val="000000">
                      <a:satMod val="175000"/>
                      <a:alpha val="40000"/>
                    </a:srgbClr>
                  </a:glow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витамина С</a:t>
            </a:r>
          </a:p>
          <a:p>
            <a:pPr algn="ctr" eaLnBrk="1" hangingPunct="1">
              <a:defRPr/>
            </a:pPr>
            <a:r>
              <a:rPr lang="ru-RU" sz="4400" dirty="0">
                <a:ln w="0"/>
                <a:solidFill>
                  <a:srgbClr val="FFFFFF"/>
                </a:solidFill>
                <a:effectLst>
                  <a:glow rad="749300">
                    <a:srgbClr val="000000">
                      <a:satMod val="175000"/>
                      <a:alpha val="40000"/>
                    </a:srgbClr>
                  </a:glow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(аскорбиновой кислоты).</a:t>
            </a:r>
          </a:p>
        </p:txBody>
      </p:sp>
      <p:sp>
        <p:nvSpPr>
          <p:cNvPr id="5" name="8-конечная звезда 4"/>
          <p:cNvSpPr/>
          <p:nvPr/>
        </p:nvSpPr>
        <p:spPr>
          <a:xfrm>
            <a:off x="228600" y="685800"/>
            <a:ext cx="8610600" cy="914400"/>
          </a:xfrm>
          <a:prstGeom prst="star8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200" dirty="0">
              <a:solidFill>
                <a:srgbClr val="0000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933700" y="876300"/>
            <a:ext cx="3200400" cy="533400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</a:rPr>
              <a:t>ЛАБОРАТОРНАЯ РАБОТА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1F2E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2000" b="1" dirty="0" smtClean="0">
              <a:solidFill>
                <a:srgbClr val="990000"/>
              </a:solidFill>
            </a:endParaRPr>
          </a:p>
          <a:p>
            <a:pPr algn="ctr" eaLnBrk="1" hangingPunct="1">
              <a:defRPr/>
            </a:pPr>
            <a:r>
              <a:rPr lang="ru-RU" u="sng" dirty="0" smtClean="0">
                <a:solidFill>
                  <a:srgbClr val="FF0000"/>
                </a:solidFill>
              </a:rPr>
              <a:t>Изучение устойчивости витамина С (аскорбиновой кислоты).</a:t>
            </a:r>
          </a:p>
          <a:p>
            <a:pPr algn="ctr" eaLnBrk="1" hangingPunct="1">
              <a:defRPr/>
            </a:pPr>
            <a:r>
              <a:rPr lang="ru-RU" u="sng" dirty="0" smtClean="0">
                <a:solidFill>
                  <a:srgbClr val="FF0000"/>
                </a:solidFill>
              </a:rPr>
              <a:t>Йодная проба на витамин С.</a:t>
            </a:r>
          </a:p>
          <a:p>
            <a:pPr algn="ctr" eaLnBrk="1" hangingPunct="1">
              <a:defRPr/>
            </a:pPr>
            <a:endParaRPr lang="ru-RU" sz="1200" b="1" u="sng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sz="1200" b="1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ru-RU" sz="1200" b="1" dirty="0" smtClean="0">
                <a:solidFill>
                  <a:srgbClr val="FF0000"/>
                </a:solidFill>
              </a:rPr>
              <a:t>            Цель: </a:t>
            </a:r>
            <a:r>
              <a:rPr lang="ru-RU" sz="1400" dirty="0" smtClean="0">
                <a:solidFill>
                  <a:srgbClr val="000000"/>
                </a:solidFill>
              </a:rPr>
              <a:t>сформировать знания о витаминах как об особой группе низкомолекулярных веществ, 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входящих в состав ферментов, об их устойчивости в продуктах питания; закрепить умение проводить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 опыты и объяснять результаты работы.</a:t>
            </a:r>
          </a:p>
          <a:p>
            <a:pPr algn="ctr" eaLnBrk="1" hangingPunct="1">
              <a:defRPr/>
            </a:pPr>
            <a:endParaRPr lang="ru-RU" sz="1200" b="1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ru-RU" sz="1200" b="1" dirty="0" smtClean="0">
                <a:solidFill>
                  <a:srgbClr val="000000"/>
                </a:solidFill>
              </a:rPr>
              <a:t>             </a:t>
            </a:r>
            <a:r>
              <a:rPr lang="ru-RU" sz="1200" b="1" dirty="0" smtClean="0">
                <a:solidFill>
                  <a:srgbClr val="FF0000"/>
                </a:solidFill>
              </a:rPr>
              <a:t>Задачи:</a:t>
            </a:r>
            <a:r>
              <a:rPr lang="ru-RU" sz="1200" b="1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выяснить, какова устойчивость витамина </a:t>
            </a:r>
            <a:r>
              <a:rPr lang="en-US" sz="1400" dirty="0" smtClean="0">
                <a:solidFill>
                  <a:srgbClr val="000000"/>
                </a:solidFill>
              </a:rPr>
              <a:t>C</a:t>
            </a:r>
            <a:r>
              <a:rPr lang="ru-RU" sz="1400" dirty="0" smtClean="0">
                <a:solidFill>
                  <a:srgbClr val="000000"/>
                </a:solidFill>
              </a:rPr>
              <a:t>; закрепить умения проводить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 эксперименты, умения работать с лабораторным оборудованием.</a:t>
            </a:r>
          </a:p>
          <a:p>
            <a:pPr algn="ctr" eaLnBrk="1" hangingPunct="1">
              <a:defRPr/>
            </a:pPr>
            <a:endParaRPr lang="ru-RU" sz="1400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ru-RU" sz="1200" b="1" dirty="0" smtClean="0">
                <a:solidFill>
                  <a:srgbClr val="000000"/>
                </a:solidFill>
              </a:rPr>
              <a:t>             </a:t>
            </a:r>
            <a:r>
              <a:rPr lang="ru-RU" sz="1200" b="1" dirty="0" smtClean="0">
                <a:solidFill>
                  <a:srgbClr val="FF0000"/>
                </a:solidFill>
              </a:rPr>
              <a:t>Оборудование и материалы:</a:t>
            </a:r>
            <a:r>
              <a:rPr lang="ru-RU" sz="1200" b="1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штатив с пробирками, пипетки, раствор йода, стаканы с водой,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крахмальный клейстер, раствор аскорбиновой кислоты 5%, яблочный сок натуральный 100% 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неразбавленный, яблочный сок торговой марки «Любимый» (неразведённый водой, 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разведённый водой, прокипячённый), часы.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.</a:t>
            </a:r>
          </a:p>
          <a:p>
            <a:pPr algn="ctr" eaLnBrk="1" hangingPunct="1">
              <a:defRPr/>
            </a:pPr>
            <a:r>
              <a:rPr lang="ru-RU" sz="1200" b="1" dirty="0" smtClean="0">
                <a:solidFill>
                  <a:srgbClr val="000000"/>
                </a:solidFill>
              </a:rPr>
              <a:t>  </a:t>
            </a:r>
            <a:r>
              <a:rPr lang="ru-RU" sz="1200" b="1" dirty="0" smtClean="0">
                <a:solidFill>
                  <a:srgbClr val="FF0000"/>
                </a:solidFill>
              </a:rPr>
              <a:t>Планируемые результаты:</a:t>
            </a:r>
          </a:p>
          <a:p>
            <a:pPr algn="ctr" eaLnBrk="1" hangingPunct="1">
              <a:defRPr/>
            </a:pPr>
            <a:endParaRPr lang="ru-RU" sz="1200" b="1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ru-RU" sz="1200" b="1" dirty="0" smtClean="0">
                <a:solidFill>
                  <a:srgbClr val="000000"/>
                </a:solidFill>
              </a:rPr>
              <a:t>- </a:t>
            </a:r>
            <a:r>
              <a:rPr lang="ru-RU" sz="1400" dirty="0" smtClean="0">
                <a:solidFill>
                  <a:srgbClr val="000000"/>
                </a:solidFill>
              </a:rPr>
              <a:t>знать роль витаминов в живых организмах, пронаблюдать на опытах устойчивость витамина С;</a:t>
            </a:r>
          </a:p>
          <a:p>
            <a:pPr marL="0" indent="0"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- закрепить знания о витаминах как об особой группе низкомолекулярных веществ.</a:t>
            </a:r>
          </a:p>
          <a:p>
            <a:pPr algn="ctr" eaLnBrk="1" hangingPunct="1">
              <a:buFontTx/>
              <a:buChar char="-"/>
              <a:defRPr/>
            </a:pPr>
            <a:endParaRPr lang="ru-RU" sz="1400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248400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Лабораторная работа.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0" y="5499949"/>
            <a:ext cx="1676400" cy="1258631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164" y="5357055"/>
            <a:ext cx="1671311" cy="1485900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" y="5166555"/>
            <a:ext cx="1005840" cy="1676400"/>
          </a:xfrm>
          <a:prstGeom prst="rect">
            <a:avLst/>
          </a:prstGeom>
          <a:effectLst>
            <a:softEdge rad="1143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5499949"/>
            <a:ext cx="1457964" cy="1121511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1F2E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1400">
                <a:solidFill>
                  <a:srgbClr val="FF0000"/>
                </a:solidFill>
              </a:rPr>
              <a:t>                                                                ХОД ЛАБОРАТОРНОЙ РАБОТЫ:</a:t>
            </a:r>
          </a:p>
          <a:p>
            <a:pPr algn="just" eaLnBrk="1" hangingPunct="1"/>
            <a:endParaRPr lang="ru-RU" altLang="ru-RU" sz="1600">
              <a:solidFill>
                <a:srgbClr val="000000"/>
              </a:solidFill>
            </a:endParaRPr>
          </a:p>
          <a:p>
            <a:pPr algn="just" eaLnBrk="1" hangingPunct="1"/>
            <a:r>
              <a:rPr lang="ru-RU" altLang="ru-RU" sz="1600" b="1">
                <a:solidFill>
                  <a:srgbClr val="000000"/>
                </a:solidFill>
              </a:rPr>
              <a:t>1.</a:t>
            </a:r>
            <a:r>
              <a:rPr lang="ru-RU" altLang="ru-RU" sz="1600">
                <a:solidFill>
                  <a:srgbClr val="000000"/>
                </a:solidFill>
              </a:rPr>
              <a:t> Раствор йода (аптечный) разведите водой до цвета крепкого чая. Добавьте к раствору 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немного крахмального клейстера до получения синей окраски. Полученный раствор 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разлейте в пять пробирок, пробирки пронумеруйте, расставьте в штатив.</a:t>
            </a:r>
          </a:p>
          <a:p>
            <a:pPr algn="just" eaLnBrk="1" hangingPunct="1"/>
            <a:endParaRPr lang="ru-RU" altLang="ru-RU" sz="1600">
              <a:solidFill>
                <a:srgbClr val="000000"/>
              </a:solidFill>
            </a:endParaRPr>
          </a:p>
          <a:p>
            <a:pPr algn="just" eaLnBrk="1" hangingPunct="1"/>
            <a:r>
              <a:rPr lang="ru-RU" altLang="ru-RU" sz="1600" b="1">
                <a:solidFill>
                  <a:srgbClr val="000000"/>
                </a:solidFill>
              </a:rPr>
              <a:t>2. </a:t>
            </a:r>
            <a:r>
              <a:rPr lang="ru-RU" altLang="ru-RU" sz="1600">
                <a:solidFill>
                  <a:srgbClr val="000000"/>
                </a:solidFill>
              </a:rPr>
              <a:t>В пробирку № 1 по каплям с помощью пипетки добавьте 5%-ный раствор аскорбиновой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кислоты. Засеките по времени, через сколько минут наблюдается изменение окраски 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раствора.</a:t>
            </a:r>
          </a:p>
          <a:p>
            <a:pPr algn="just" eaLnBrk="1" hangingPunct="1"/>
            <a:endParaRPr lang="ru-RU" altLang="ru-RU" sz="1600">
              <a:solidFill>
                <a:srgbClr val="000000"/>
              </a:solidFill>
            </a:endParaRPr>
          </a:p>
          <a:p>
            <a:pPr algn="just" eaLnBrk="1" hangingPunct="1"/>
            <a:r>
              <a:rPr lang="ru-RU" altLang="ru-RU" sz="1600" b="1">
                <a:solidFill>
                  <a:srgbClr val="000000"/>
                </a:solidFill>
              </a:rPr>
              <a:t>3. </a:t>
            </a:r>
            <a:r>
              <a:rPr lang="ru-RU" altLang="ru-RU" sz="1600">
                <a:solidFill>
                  <a:srgbClr val="000000"/>
                </a:solidFill>
              </a:rPr>
              <a:t>В пробирку № 2 по каплям с помощью пипетки добавьте натуральный 100% 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неразбавленный яблочный сок. Засеките по времени, через сколько минут наблюдается 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изменение окраски раствора.</a:t>
            </a:r>
          </a:p>
          <a:p>
            <a:pPr algn="just" eaLnBrk="1" hangingPunct="1"/>
            <a:endParaRPr lang="ru-RU" altLang="ru-RU" sz="1600">
              <a:solidFill>
                <a:srgbClr val="000000"/>
              </a:solidFill>
            </a:endParaRPr>
          </a:p>
          <a:p>
            <a:pPr algn="just" eaLnBrk="1" hangingPunct="1"/>
            <a:r>
              <a:rPr lang="ru-RU" altLang="ru-RU" sz="1600" b="1">
                <a:solidFill>
                  <a:srgbClr val="000000"/>
                </a:solidFill>
              </a:rPr>
              <a:t>4. </a:t>
            </a:r>
            <a:r>
              <a:rPr lang="ru-RU" altLang="ru-RU" sz="1600">
                <a:solidFill>
                  <a:srgbClr val="000000"/>
                </a:solidFill>
              </a:rPr>
              <a:t>В пробирку № 3 по каплям с помощью пипетки добавьте яблочный сок торговой марки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«Любимый». Засеките по времени, через сколько минут наблюдается изменение окраски 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раствора.</a:t>
            </a:r>
          </a:p>
          <a:p>
            <a:pPr algn="just" eaLnBrk="1" hangingPunct="1"/>
            <a:endParaRPr lang="ru-RU" altLang="ru-RU" sz="1600">
              <a:solidFill>
                <a:srgbClr val="000000"/>
              </a:solidFill>
            </a:endParaRPr>
          </a:p>
          <a:p>
            <a:pPr algn="just" eaLnBrk="1" hangingPunct="1"/>
            <a:r>
              <a:rPr lang="ru-RU" altLang="ru-RU" sz="1600" b="1">
                <a:solidFill>
                  <a:srgbClr val="000000"/>
                </a:solidFill>
              </a:rPr>
              <a:t>5.</a:t>
            </a:r>
            <a:r>
              <a:rPr lang="ru-RU" altLang="ru-RU" sz="1600">
                <a:solidFill>
                  <a:srgbClr val="000000"/>
                </a:solidFill>
              </a:rPr>
              <a:t> В пробирку № 4 по каплям с помощью пипетки добавьте разбавленный водой в отношении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1:1 яблочный сок торговой марки «Любимый». Засеките по времени, через сколько минут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наблюдается изменение окраски раствора.</a:t>
            </a:r>
          </a:p>
          <a:p>
            <a:pPr algn="just" eaLnBrk="1" hangingPunct="1"/>
            <a:endParaRPr lang="ru-RU" altLang="ru-RU" sz="1600">
              <a:solidFill>
                <a:srgbClr val="000000"/>
              </a:solidFill>
            </a:endParaRPr>
          </a:p>
          <a:p>
            <a:pPr algn="just" eaLnBrk="1" hangingPunct="1"/>
            <a:r>
              <a:rPr lang="ru-RU" altLang="ru-RU" sz="1600" b="1">
                <a:solidFill>
                  <a:srgbClr val="000000"/>
                </a:solidFill>
              </a:rPr>
              <a:t>6.</a:t>
            </a:r>
            <a:r>
              <a:rPr lang="ru-RU" altLang="ru-RU" sz="1600">
                <a:solidFill>
                  <a:srgbClr val="000000"/>
                </a:solidFill>
              </a:rPr>
              <a:t> В пробирку № 5 по каплям с помощью пипетки добавьте кипячённый яблочный сок торговой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марки «Любимый». Засеките по времени, через сколько минут наблюдается изменение </a:t>
            </a:r>
          </a:p>
          <a:p>
            <a:pPr algn="just" eaLnBrk="1" hangingPunct="1"/>
            <a:r>
              <a:rPr lang="ru-RU" altLang="ru-RU" sz="1600">
                <a:solidFill>
                  <a:srgbClr val="000000"/>
                </a:solidFill>
              </a:rPr>
              <a:t>окраски раствора.</a:t>
            </a:r>
          </a:p>
          <a:p>
            <a:pPr algn="just" eaLnBrk="1" hangingPunct="1"/>
            <a:endParaRPr lang="ru-RU" altLang="ru-RU" sz="1600">
              <a:solidFill>
                <a:srgbClr val="000000"/>
              </a:solidFill>
            </a:endParaRPr>
          </a:p>
          <a:p>
            <a:pPr algn="just" eaLnBrk="1" hangingPunct="1"/>
            <a:r>
              <a:rPr lang="ru-RU" altLang="ru-RU" sz="1600" b="1">
                <a:solidFill>
                  <a:srgbClr val="000000"/>
                </a:solidFill>
              </a:rPr>
              <a:t>7. </a:t>
            </a:r>
            <a:r>
              <a:rPr lang="ru-RU" altLang="ru-RU" sz="1600">
                <a:solidFill>
                  <a:srgbClr val="000000"/>
                </a:solidFill>
              </a:rPr>
              <a:t>Сделайте вывод об устойчивости витамина С в разных опытах.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1F2E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50000" algn="just" eaLnBrk="1" hangingPunct="1">
              <a:defRPr/>
            </a:pPr>
            <a:r>
              <a:rPr lang="ru-RU" sz="1600" dirty="0" smtClean="0"/>
              <a:t>Витамин С (аскорбиновая кислота) обесцвечивает раствор йода.</a:t>
            </a:r>
          </a:p>
          <a:p>
            <a:pPr indent="450000" algn="just" eaLnBrk="1" hangingPunct="1">
              <a:defRPr/>
            </a:pPr>
            <a:r>
              <a:rPr lang="ru-RU" sz="1600" dirty="0" smtClean="0"/>
              <a:t>Раствор йода (аптечный) – раствор Люголя (раствор йода в йодиде калия).</a:t>
            </a:r>
          </a:p>
          <a:p>
            <a:pPr indent="450000" algn="just" eaLnBrk="1" hangingPunct="1">
              <a:defRPr/>
            </a:pPr>
            <a:r>
              <a:rPr lang="ru-RU" sz="1600" dirty="0" smtClean="0"/>
              <a:t>Обесцвечивание витамином С водного раствора йода происходит за счёт</a:t>
            </a:r>
          </a:p>
          <a:p>
            <a:pPr indent="450000" algn="just" eaLnBrk="1" hangingPunct="1">
              <a:defRPr/>
            </a:pPr>
            <a:r>
              <a:rPr lang="ru-RU" sz="1600" dirty="0" smtClean="0"/>
              <a:t>восстановления молекулярного йода с образованием йодистоводородной кислоты.</a:t>
            </a:r>
          </a:p>
          <a:p>
            <a:pPr indent="450000" algn="just" eaLnBrk="1" hangingPunct="1">
              <a:defRPr/>
            </a:pPr>
            <a:r>
              <a:rPr lang="ru-RU" sz="1600" dirty="0" smtClean="0"/>
              <a:t>Витамин С как водорастворимый витамин обладает неустойчивостью,</a:t>
            </a:r>
          </a:p>
          <a:p>
            <a:pPr indent="450000" algn="just" eaLnBrk="1" hangingPunct="1">
              <a:defRPr/>
            </a:pPr>
            <a:r>
              <a:rPr lang="ru-RU" sz="1600" dirty="0" smtClean="0"/>
              <a:t>легко разрушается. Чем больше содержание витамина С в реагенте,</a:t>
            </a:r>
          </a:p>
          <a:p>
            <a:pPr indent="450000" algn="just" eaLnBrk="1" hangingPunct="1">
              <a:defRPr/>
            </a:pPr>
            <a:r>
              <a:rPr lang="ru-RU" sz="1600" dirty="0" smtClean="0"/>
              <a:t>тем быстрее он обесцвечивает водный раствор йода.</a:t>
            </a:r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r>
              <a:rPr lang="ru-RU" sz="1600" b="1" dirty="0" smtClean="0"/>
              <a:t>8.</a:t>
            </a:r>
            <a:r>
              <a:rPr lang="ru-RU" sz="1600" dirty="0" smtClean="0"/>
              <a:t> Результаты опытов занесите в таблицу:</a:t>
            </a:r>
          </a:p>
          <a:p>
            <a:pPr algn="just" eaLnBrk="1" hangingPunct="1">
              <a:defRPr/>
            </a:pPr>
            <a:endParaRPr lang="ru-RU" dirty="0" smtClean="0"/>
          </a:p>
          <a:p>
            <a:pPr algn="just" eaLnBrk="1" hangingPunct="1">
              <a:defRPr/>
            </a:pPr>
            <a:r>
              <a:rPr lang="ru-RU" dirty="0" smtClean="0"/>
              <a:t>                                                       Устойчивость витамина С.</a:t>
            </a: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ru-RU" sz="16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3400" y="3429000"/>
          <a:ext cx="8077200" cy="26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143000"/>
                <a:gridCol w="1371600"/>
                <a:gridCol w="1371600"/>
                <a:gridCol w="1168400"/>
                <a:gridCol w="1346200"/>
              </a:tblGrid>
              <a:tr h="761803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Реагенты,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 содержащие</a:t>
                      </a:r>
                    </a:p>
                    <a:p>
                      <a:pPr algn="ctr"/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витамин С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5%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 раствор</a:t>
                      </a:r>
                    </a:p>
                    <a:p>
                      <a:pPr algn="ctr"/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аскорбиновой кислоты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Натуральный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 100% неразбавленный</a:t>
                      </a:r>
                    </a:p>
                    <a:p>
                      <a:pPr algn="ctr"/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яблочный сок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Неразбавленный яблочный сок</a:t>
                      </a:r>
                    </a:p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«Любимый»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Разбавленный</a:t>
                      </a:r>
                    </a:p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яблочный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 сок</a:t>
                      </a:r>
                    </a:p>
                    <a:p>
                      <a:pPr algn="ctr"/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«Любимый»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Кипячённый</a:t>
                      </a:r>
                    </a:p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яблочный сок</a:t>
                      </a:r>
                    </a:p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«Любимый»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3" marB="45663"/>
                </a:tc>
              </a:tr>
              <a:tr h="9446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Пробирки</a:t>
                      </a:r>
                      <a:r>
                        <a:rPr lang="ru-RU" sz="1400" baseline="0" dirty="0" smtClean="0"/>
                        <a:t> с раствором йода и крахмального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клейстера</a:t>
                      </a:r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Пробирка</a:t>
                      </a:r>
                    </a:p>
                    <a:p>
                      <a:pPr algn="ctr"/>
                      <a:r>
                        <a:rPr lang="ru-RU" sz="1400" dirty="0" smtClean="0"/>
                        <a:t>№</a:t>
                      </a:r>
                      <a:r>
                        <a:rPr lang="ru-RU" sz="1400" baseline="0" dirty="0" smtClean="0"/>
                        <a:t> 1</a:t>
                      </a:r>
                      <a:endParaRPr lang="ru-RU" sz="1400" dirty="0" smtClean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Пробирка</a:t>
                      </a:r>
                    </a:p>
                    <a:p>
                      <a:pPr algn="ctr"/>
                      <a:r>
                        <a:rPr lang="ru-RU" sz="1400" dirty="0" smtClean="0"/>
                        <a:t>№</a:t>
                      </a:r>
                      <a:r>
                        <a:rPr lang="ru-RU" sz="1400" baseline="0" dirty="0" smtClean="0"/>
                        <a:t> 2</a:t>
                      </a:r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Пробирка</a:t>
                      </a:r>
                    </a:p>
                    <a:p>
                      <a:pPr algn="ctr"/>
                      <a:r>
                        <a:rPr lang="ru-RU" sz="1400" dirty="0" smtClean="0"/>
                        <a:t>№ 3</a:t>
                      </a:r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Пробирка</a:t>
                      </a:r>
                    </a:p>
                    <a:p>
                      <a:pPr algn="ctr"/>
                      <a:r>
                        <a:rPr lang="ru-RU" sz="1400" dirty="0" smtClean="0"/>
                        <a:t>№ 4</a:t>
                      </a:r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Пробирка</a:t>
                      </a:r>
                    </a:p>
                    <a:p>
                      <a:pPr algn="ctr"/>
                      <a:r>
                        <a:rPr lang="ru-RU" sz="1400" dirty="0" smtClean="0"/>
                        <a:t>№ 5</a:t>
                      </a:r>
                      <a:endParaRPr lang="ru-RU" sz="1400" dirty="0"/>
                    </a:p>
                  </a:txBody>
                  <a:tcPr marT="45663" marB="45663"/>
                </a:tc>
              </a:tr>
              <a:tr h="9446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Время</a:t>
                      </a:r>
                      <a:r>
                        <a:rPr lang="ru-RU" sz="1400" baseline="0" dirty="0" smtClean="0"/>
                        <a:t> обесцвечивания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раствора, в минутах</a:t>
                      </a:r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T="45663" marB="45663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T="45663" marB="45663"/>
                </a:tc>
              </a:tr>
            </a:tbl>
          </a:graphicData>
        </a:graphic>
      </p:graphicFrame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1F2E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dirty="0" smtClean="0">
                <a:solidFill>
                  <a:srgbClr val="000000"/>
                </a:solidFill>
              </a:rPr>
              <a:t>Существует и другая проба на витамин С (аскорбиновую кислоту) – серебряная</a:t>
            </a:r>
          </a:p>
          <a:p>
            <a:pPr algn="ctr" eaLnBrk="1" hangingPunct="1">
              <a:defRPr/>
            </a:pPr>
            <a:r>
              <a:rPr lang="ru-RU" dirty="0" smtClean="0">
                <a:solidFill>
                  <a:srgbClr val="000000"/>
                </a:solidFill>
              </a:rPr>
              <a:t> проба, или реакция серебряного зеркала. Нитрат серебра </a:t>
            </a:r>
            <a:r>
              <a:rPr lang="en-US" dirty="0" smtClean="0">
                <a:solidFill>
                  <a:srgbClr val="000000"/>
                </a:solidFill>
              </a:rPr>
              <a:t>AgNO</a:t>
            </a:r>
            <a:r>
              <a:rPr lang="en-US" baseline="-25000" dirty="0" smtClean="0">
                <a:solidFill>
                  <a:srgbClr val="000000"/>
                </a:solidFill>
              </a:rPr>
              <a:t>3</a:t>
            </a:r>
            <a:endParaRPr lang="ru-RU" baseline="-25000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при взаимодействии с раствором аскорбиновой кислоты даёт азотную </a:t>
            </a:r>
          </a:p>
          <a:p>
            <a:pPr algn="ctr" eaLnBrk="1" hangingPunct="1">
              <a:defRPr/>
            </a:pPr>
            <a:r>
              <a:rPr lang="ru-RU" dirty="0" smtClean="0">
                <a:solidFill>
                  <a:srgbClr val="000000"/>
                </a:solidFill>
              </a:rPr>
              <a:t>кислоту </a:t>
            </a:r>
            <a:r>
              <a:rPr lang="en-US" dirty="0" smtClean="0">
                <a:solidFill>
                  <a:srgbClr val="000000"/>
                </a:solidFill>
              </a:rPr>
              <a:t>HNO</a:t>
            </a:r>
            <a:r>
              <a:rPr lang="en-US" baseline="-25000" dirty="0" smtClean="0">
                <a:solidFill>
                  <a:srgbClr val="000000"/>
                </a:solidFill>
              </a:rPr>
              <a:t>3</a:t>
            </a:r>
            <a:r>
              <a:rPr lang="ru-RU" dirty="0" smtClean="0">
                <a:solidFill>
                  <a:srgbClr val="000000"/>
                </a:solidFill>
              </a:rPr>
              <a:t>, дегидроаскорбиновую кислоту и осадок в виде серебра.</a:t>
            </a:r>
          </a:p>
          <a:p>
            <a:pPr algn="ctr" eaLnBrk="1" hangingPunct="1"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AgNO</a:t>
            </a:r>
            <a:r>
              <a:rPr lang="en-US" sz="2000" baseline="-25000" dirty="0" smtClean="0">
                <a:solidFill>
                  <a:srgbClr val="000000"/>
                </a:solidFill>
                <a:latin typeface="+mj-lt"/>
              </a:rPr>
              <a:t>3</a:t>
            </a:r>
            <a:r>
              <a:rPr lang="ru-RU" sz="2000" baseline="-25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+ аскорбиновая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→ 2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HNO</a:t>
            </a:r>
            <a:r>
              <a:rPr lang="en-US" sz="2000" baseline="-25000" dirty="0" smtClean="0">
                <a:solidFill>
                  <a:srgbClr val="000000"/>
                </a:solidFill>
                <a:latin typeface="+mj-lt"/>
              </a:rPr>
              <a:t>3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+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дегидроаскорбиновая + 2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Ag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14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нитрат             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кислота              </a:t>
            </a:r>
            <a:r>
              <a:rPr lang="ru-RU" sz="14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азотная                      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кислота</a:t>
            </a:r>
            <a:r>
              <a:rPr lang="ru-RU" sz="14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                осадок серебра</a:t>
            </a:r>
          </a:p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             серебра                                                    кислота</a:t>
            </a:r>
            <a:endParaRPr lang="ru-RU" sz="1400" dirty="0" smtClean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defRPr/>
            </a:pPr>
            <a:endParaRPr lang="ru-RU" sz="1400" dirty="0" smtClean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defRPr/>
            </a:pPr>
            <a:endParaRPr lang="ru-RU" sz="1600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endParaRPr lang="ru-RU" sz="1600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endParaRPr lang="ru-RU" sz="1600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endParaRPr lang="ru-RU" sz="1600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endParaRPr lang="ru-RU" sz="1600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endParaRPr lang="ru-RU" sz="1600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endParaRPr lang="ru-RU" sz="1600" dirty="0" smtClean="0">
              <a:solidFill>
                <a:srgbClr val="000000"/>
              </a:solidFill>
            </a:endParaRPr>
          </a:p>
        </p:txBody>
      </p:sp>
      <p:pic>
        <p:nvPicPr>
          <p:cNvPr id="8195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26" r="27026"/>
          <a:stretch>
            <a:fillRect/>
          </a:stretch>
        </p:blipFill>
        <p:spPr bwMode="auto">
          <a:xfrm>
            <a:off x="542925" y="4419600"/>
            <a:ext cx="13716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408488"/>
            <a:ext cx="1490663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1752600" y="457200"/>
            <a:ext cx="6248400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Вопросы и задания по лабораторной работе.</a:t>
            </a:r>
          </a:p>
        </p:txBody>
      </p:sp>
      <p:sp>
        <p:nvSpPr>
          <p:cNvPr id="9219" name="Прямоугольник 1"/>
          <p:cNvSpPr>
            <a:spLocks noChangeArrowheads="1"/>
          </p:cNvSpPr>
          <p:nvPr/>
        </p:nvSpPr>
        <p:spPr bwMode="auto">
          <a:xfrm>
            <a:off x="228600" y="2362200"/>
            <a:ext cx="86868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1800">
                <a:solidFill>
                  <a:srgbClr val="000000"/>
                </a:solidFill>
              </a:rPr>
              <a:t>Что такое витамин? Кем и когда были открыты витамины? На какие две большие группы делят витамины?</a:t>
            </a:r>
          </a:p>
          <a:p>
            <a:pPr>
              <a:spcBef>
                <a:spcPct val="0"/>
              </a:spcBef>
            </a:pPr>
            <a:endParaRPr lang="ru-RU" altLang="ru-RU" sz="18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ru-RU" altLang="ru-RU" sz="1800">
                <a:solidFill>
                  <a:srgbClr val="000000"/>
                </a:solidFill>
              </a:rPr>
              <a:t>Какие водорастворимые витамины вы знаете? В каких продуктах они содержатся?</a:t>
            </a:r>
          </a:p>
          <a:p>
            <a:pPr>
              <a:spcBef>
                <a:spcPct val="0"/>
              </a:spcBef>
            </a:pPr>
            <a:endParaRPr lang="ru-RU" altLang="ru-RU" sz="18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ru-RU" altLang="ru-RU" sz="1800">
                <a:solidFill>
                  <a:srgbClr val="000000"/>
                </a:solidFill>
              </a:rPr>
              <a:t>Какие жирорастворимые витамины вам известны? В каких продуктах их больше всего?</a:t>
            </a:r>
          </a:p>
          <a:p>
            <a:pPr>
              <a:spcBef>
                <a:spcPct val="0"/>
              </a:spcBef>
            </a:pPr>
            <a:endParaRPr lang="ru-RU" altLang="ru-RU" sz="18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ru-RU" altLang="ru-RU" sz="1800">
                <a:solidFill>
                  <a:srgbClr val="000000"/>
                </a:solidFill>
              </a:rPr>
              <a:t>Что такое авитаминоз, гиповитаминоз и гипервитаминоз?</a:t>
            </a:r>
          </a:p>
          <a:p>
            <a:pPr>
              <a:spcBef>
                <a:spcPct val="0"/>
              </a:spcBef>
            </a:pPr>
            <a:endParaRPr lang="ru-RU" altLang="ru-RU" sz="18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ru-RU" altLang="ru-RU" sz="1800">
                <a:solidFill>
                  <a:srgbClr val="000000"/>
                </a:solidFill>
              </a:rPr>
              <a:t>Выясните, какова суточная потребность человека в различных витаминах в миллиграммах? 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5453</TotalTime>
  <Words>745</Words>
  <Application>Microsoft Office PowerPoint</Application>
  <PresentationFormat>Экран (4:3)</PresentationFormat>
  <Paragraphs>154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Садиг</dc:creator>
  <cp:lastModifiedBy>ринат</cp:lastModifiedBy>
  <cp:revision>101</cp:revision>
  <cp:lastPrinted>1601-01-01T00:00:00Z</cp:lastPrinted>
  <dcterms:created xsi:type="dcterms:W3CDTF">2010-07-27T19:21:48Z</dcterms:created>
  <dcterms:modified xsi:type="dcterms:W3CDTF">2014-03-28T17:56:05Z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