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308" r:id="rId4"/>
    <p:sldId id="280" r:id="rId5"/>
    <p:sldId id="281" r:id="rId6"/>
    <p:sldId id="264" r:id="rId7"/>
    <p:sldId id="283" r:id="rId8"/>
    <p:sldId id="286" r:id="rId9"/>
    <p:sldId id="288" r:id="rId10"/>
    <p:sldId id="265" r:id="rId11"/>
    <p:sldId id="260" r:id="rId12"/>
    <p:sldId id="261" r:id="rId13"/>
    <p:sldId id="263" r:id="rId14"/>
    <p:sldId id="267" r:id="rId15"/>
    <p:sldId id="268" r:id="rId16"/>
    <p:sldId id="270" r:id="rId17"/>
    <p:sldId id="272" r:id="rId18"/>
    <p:sldId id="271" r:id="rId19"/>
    <p:sldId id="273" r:id="rId20"/>
    <p:sldId id="274" r:id="rId21"/>
    <p:sldId id="275" r:id="rId22"/>
    <p:sldId id="277" r:id="rId23"/>
    <p:sldId id="293" r:id="rId24"/>
    <p:sldId id="294" r:id="rId25"/>
    <p:sldId id="296" r:id="rId26"/>
    <p:sldId id="298" r:id="rId27"/>
    <p:sldId id="302" r:id="rId28"/>
    <p:sldId id="304" r:id="rId29"/>
    <p:sldId id="305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003300"/>
    <a:srgbClr val="FF9900"/>
    <a:srgbClr val="808000"/>
    <a:srgbClr val="00FFFF"/>
    <a:srgbClr val="FF0000"/>
    <a:srgbClr val="00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2" autoAdjust="0"/>
    <p:restoredTop sz="94660"/>
  </p:normalViewPr>
  <p:slideViewPr>
    <p:cSldViewPr>
      <p:cViewPr>
        <p:scale>
          <a:sx n="60" d="100"/>
          <a:sy n="60" d="100"/>
        </p:scale>
        <p:origin x="-1680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C11BE-B773-47F8-8395-411E304DC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496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2B36A-8ACD-4512-901D-914124EDE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80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915AB-1062-4AB6-A82C-11B8059C9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13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ACDF8-2EC8-4A7F-969F-6B728154C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243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99BE1-2625-4EB4-90E7-0B5DB00A8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715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9A578-4258-44D7-8DBB-77D9F768C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518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45AA1-C3E7-4B60-95E2-84294AD66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55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96227-D8D1-4460-AF38-41B83D304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6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A3734-AFB8-4F51-B2D4-D03F573C5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756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D7002-C02F-43A6-8959-140C524D9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69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B9963-63DB-47D8-8574-6B53BB953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2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38CC445-5C52-4EF1-AE9A-A801810E5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Home\&#1052;&#1086;&#1080;%20&#1076;&#1086;&#1082;&#1091;&#1084;&#1077;&#1085;&#1090;&#1099;\&#1055;&#1088;&#1086;&#1097;&#1072;&#1090;&#1100;&#1079;&#1085;&#1072;&#1095;&#1080;&#1090;%20&#1083;&#1102;&#1073;&#1080;&#1090;&#1100;\lunnaya_sonata.mp3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500563" y="1628800"/>
            <a:ext cx="4392612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6000" b="1" dirty="0">
                <a:solidFill>
                  <a:srgbClr val="000066"/>
                </a:solidFill>
                <a:latin typeface="Baskerville Old Face" pitchFamily="18" charset="0"/>
              </a:rPr>
              <a:t>«Прощать – значит любить…»</a:t>
            </a:r>
          </a:p>
        </p:txBody>
      </p:sp>
      <p:pic>
        <p:nvPicPr>
          <p:cNvPr id="2056" name="Picture 8" descr="Поссорились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54525" cy="680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6159282"/>
            <a:ext cx="8736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Электронное периодическое издание НАУКОГРАД</a:t>
            </a:r>
            <a:endParaRPr lang="ru-RU" sz="1400" b="1" dirty="0" smtClean="0">
              <a:solidFill>
                <a:srgbClr val="0070C0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/>
              <a:t>февраль - май 2014 года</a:t>
            </a:r>
            <a:endParaRPr lang="ru-RU" sz="1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5339" y="20200"/>
            <a:ext cx="87366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Второй Всероссийский фестиваль передового педагогического опыта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«Современные методы и приемы обучения»</a:t>
            </a:r>
            <a:endParaRPr lang="ru-RU" sz="1400" b="1" dirty="0" smtClean="0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/>
              <a:t>февраль - май 2014 года</a:t>
            </a:r>
            <a:endParaRPr lang="ru-RU" sz="1400" b="1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Копия Rembrandt_302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41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292725" y="188913"/>
            <a:ext cx="3671888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120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ru-RU" altLang="ru-RU" sz="120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altLang="ru-RU" sz="120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ru-RU" altLang="ru-RU">
                <a:solidFill>
                  <a:schemeClr val="bg1"/>
                </a:solidFill>
                <a:latin typeface="Baskerville Old Face" pitchFamily="18" charset="0"/>
              </a:rPr>
              <a:t>Притча о блудном сыне из Евангелия от Луки.</a:t>
            </a:r>
            <a:endParaRPr lang="en-US" altLang="ru-RU">
              <a:solidFill>
                <a:schemeClr val="bg1"/>
              </a:solidFill>
              <a:latin typeface="Baskerville Old Face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20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ru-RU" altLang="ru-RU" sz="1600">
                <a:solidFill>
                  <a:schemeClr val="bg1"/>
                </a:solidFill>
                <a:latin typeface="Baskerville Old Face" pitchFamily="18" charset="0"/>
              </a:rPr>
              <a:t>В ней рассказывается о сыне, покинувшем кров родительского дома ради веселой и беззаботной жизни. Претерпев множество невзгод, юноша вернулся домой. Старик отец, ослепший за эти годы, принял его в свои объятия, простив ему свое горе и одиночество. Рембрандт изобразил отца дряхлым и слабым. Его невидящие глаза полны одновременно и страдания и просветленной радости. Руки бережно и любовно ощупывают коленопреклоненного мужчину. Вид последнего особенно жалок: голова покрыта коростой, израненные ноги загрубели и опухли, некогда нарядная одежда лохмотьями падает с плеч. Его лица почти</a:t>
            </a:r>
            <a:r>
              <a:rPr lang="ru-RU" altLang="ru-RU" sz="1600">
                <a:solidFill>
                  <a:schemeClr val="bg1"/>
                </a:solidFill>
              </a:rPr>
              <a:t> </a:t>
            </a:r>
            <a:r>
              <a:rPr lang="ru-RU" altLang="ru-RU" sz="1600">
                <a:solidFill>
                  <a:schemeClr val="bg1"/>
                </a:solidFill>
                <a:latin typeface="Baskerville Old Face" pitchFamily="18" charset="0"/>
              </a:rPr>
              <a:t>не видно. Он весь замер у ног отца, благодарно прижавшись к его коленям.   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ru-RU" altLang="ru-RU" sz="1600" b="1" i="1" u="sng">
                <a:solidFill>
                  <a:srgbClr val="66FFFF"/>
                </a:solidFill>
                <a:latin typeface="Baskerville Old Face" pitchFamily="18" charset="0"/>
              </a:rPr>
              <a:t>Этим произведением Рембрандт дает великий урок любви к человеку, понимания его и прощения</a:t>
            </a:r>
            <a:r>
              <a:rPr lang="ru-RU" altLang="ru-RU" sz="1600">
                <a:solidFill>
                  <a:schemeClr val="bg1"/>
                </a:solidFill>
                <a:latin typeface="Baskerville Old Face" pitchFamily="18" charset="0"/>
              </a:rPr>
              <a:t>. </a:t>
            </a:r>
            <a:br>
              <a:rPr lang="ru-RU" altLang="ru-RU" sz="1600">
                <a:solidFill>
                  <a:schemeClr val="bg1"/>
                </a:solidFill>
                <a:latin typeface="Baskerville Old Face" pitchFamily="18" charset="0"/>
              </a:rPr>
            </a:br>
            <a:endParaRPr lang="ru-RU" altLang="ru-RU" sz="1600">
              <a:solidFill>
                <a:schemeClr val="bg1"/>
              </a:solidFill>
              <a:latin typeface="Baskerville Old Face" pitchFamily="18" charset="0"/>
            </a:endParaRPr>
          </a:p>
        </p:txBody>
      </p:sp>
      <p:pic>
        <p:nvPicPr>
          <p:cNvPr id="11271" name="lunnaya_sonat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88214" fill="hold"/>
                                        <p:tgtEl>
                                          <p:spTgt spid="112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1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1"/>
                </p:tgtEl>
              </p:cMediaNode>
            </p:audio>
          </p:childTnLst>
        </p:cTn>
      </p:par>
    </p:tnLst>
    <p:bldLst>
      <p:bldP spid="112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Копия 000321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0"/>
            <a:ext cx="4502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Копия Мужчины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01913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79388" y="3860800"/>
            <a:ext cx="4392612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rgbClr val="003399"/>
                </a:solidFill>
                <a:latin typeface="Baskerville Old Face" pitchFamily="18" charset="0"/>
              </a:rPr>
              <a:t>Шар луны под звёздным абажуром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rgbClr val="003399"/>
                </a:solidFill>
                <a:latin typeface="Baskerville Old Face" pitchFamily="18" charset="0"/>
              </a:rPr>
              <a:t>Озарял уснувший городок.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rgbClr val="003399"/>
                </a:solidFill>
                <a:latin typeface="Baskerville Old Face" pitchFamily="18" charset="0"/>
              </a:rPr>
              <a:t>Шли, смеясь, по набережной хмурой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rgbClr val="003399"/>
                </a:solidFill>
                <a:latin typeface="Baskerville Old Face" pitchFamily="18" charset="0"/>
              </a:rPr>
              <a:t>Парень со спортивною фигурой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rgbClr val="003399"/>
                </a:solidFill>
                <a:latin typeface="Baskerville Old Face" pitchFamily="18" charset="0"/>
              </a:rPr>
              <a:t>И девчонка – хрупкий стебелёк.</a:t>
            </a:r>
          </a:p>
        </p:txBody>
      </p:sp>
      <p:pic>
        <p:nvPicPr>
          <p:cNvPr id="6153" name="Picture 9" descr="rom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055813"/>
            <a:ext cx="2016125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57776_prev_4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55875" y="0"/>
            <a:ext cx="4248150" cy="16049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solidFill>
                  <a:schemeClr val="bg1"/>
                </a:solidFill>
                <a:latin typeface="Baskerville Old Face" pitchFamily="18" charset="0"/>
              </a:rPr>
              <a:t>Видно, распалясь от разговора,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solidFill>
                  <a:schemeClr val="bg1"/>
                </a:solidFill>
                <a:latin typeface="Baskerville Old Face" pitchFamily="18" charset="0"/>
              </a:rPr>
              <a:t>Парень, между прочим, рассказал,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solidFill>
                  <a:schemeClr val="bg1"/>
                </a:solidFill>
                <a:latin typeface="Baskerville Old Face" pitchFamily="18" charset="0"/>
              </a:rPr>
              <a:t>Как однажды в бурю ради спора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solidFill>
                  <a:schemeClr val="bg1"/>
                </a:solidFill>
                <a:latin typeface="Baskerville Old Face" pitchFamily="18" charset="0"/>
              </a:rPr>
              <a:t>Он морской залив переплывал.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1916113"/>
            <a:ext cx="4284663" cy="20177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solidFill>
                  <a:schemeClr val="bg1"/>
                </a:solidFill>
                <a:latin typeface="Baskerville Old Face" pitchFamily="18" charset="0"/>
              </a:rPr>
              <a:t>Как боролся он с морским теченьем,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solidFill>
                  <a:schemeClr val="bg1"/>
                </a:solidFill>
                <a:latin typeface="Baskerville Old Face" pitchFamily="18" charset="0"/>
              </a:rPr>
              <a:t>Как швыряла молнии гроза.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solidFill>
                  <a:schemeClr val="bg1"/>
                </a:solidFill>
                <a:latin typeface="Baskerville Old Face" pitchFamily="18" charset="0"/>
              </a:rPr>
              <a:t>И она смотрела с восхищеньем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solidFill>
                  <a:schemeClr val="bg1"/>
                </a:solidFill>
                <a:latin typeface="Baskerville Old Face" pitchFamily="18" charset="0"/>
              </a:rPr>
              <a:t>В смелые горячие глаза…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b="1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4572000" y="3789363"/>
            <a:ext cx="4321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508625" y="1773238"/>
            <a:ext cx="3635375" cy="160496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solidFill>
                  <a:schemeClr val="bg1"/>
                </a:solidFill>
                <a:latin typeface="Baskerville Old Face" pitchFamily="18" charset="0"/>
              </a:rPr>
              <a:t>А потом, вздохнув, сказала тихо: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solidFill>
                  <a:schemeClr val="bg1"/>
                </a:solidFill>
                <a:latin typeface="Baskerville Old Face" pitchFamily="18" charset="0"/>
              </a:rPr>
              <a:t>-Я бы там от страха умерла.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solidFill>
                  <a:schemeClr val="bg1"/>
                </a:solidFill>
                <a:latin typeface="Baskerville Old Face" pitchFamily="18" charset="0"/>
              </a:rPr>
              <a:t>Знаешь, я ужасная трусиха,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solidFill>
                  <a:schemeClr val="bg1"/>
                </a:solidFill>
                <a:latin typeface="Baskerville Old Face" pitchFamily="18" charset="0"/>
              </a:rPr>
              <a:t>Ни за что б в грозу не поплыла!</a:t>
            </a:r>
          </a:p>
        </p:txBody>
      </p:sp>
      <p:pic>
        <p:nvPicPr>
          <p:cNvPr id="7178" name="Picture 10" descr="222974861_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263"/>
            <a:ext cx="209232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227876571_me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44925"/>
            <a:ext cx="22098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4" grpId="0" animBg="1"/>
      <p:bldP spid="71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279874539dbe76121190f061783ab9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мы-пара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2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076825" y="0"/>
            <a:ext cx="4067175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FF00"/>
                </a:solidFill>
                <a:latin typeface="Baskerville Old Face" pitchFamily="18" charset="0"/>
              </a:rPr>
              <a:t>Парень улыбнулся снисходительно,</a:t>
            </a:r>
          </a:p>
          <a:p>
            <a:pPr algn="ctr" eaLnBrk="1" hangingPunct="1"/>
            <a:r>
              <a:rPr lang="ru-RU" altLang="ru-RU" sz="2400" b="1">
                <a:solidFill>
                  <a:srgbClr val="FFFF00"/>
                </a:solidFill>
                <a:latin typeface="Baskerville Old Face" pitchFamily="18" charset="0"/>
              </a:rPr>
              <a:t>Притянул девчонку не спеша</a:t>
            </a:r>
          </a:p>
          <a:p>
            <a:pPr algn="ctr" eaLnBrk="1" hangingPunct="1"/>
            <a:r>
              <a:rPr lang="ru-RU" altLang="ru-RU" sz="2400" b="1">
                <a:solidFill>
                  <a:srgbClr val="FFFF00"/>
                </a:solidFill>
                <a:latin typeface="Baskerville Old Face" pitchFamily="18" charset="0"/>
              </a:rPr>
              <a:t>И сказал: - Ты просто восхитительна,</a:t>
            </a:r>
          </a:p>
          <a:p>
            <a:pPr algn="ctr" eaLnBrk="1" hangingPunct="1"/>
            <a:r>
              <a:rPr lang="ru-RU" altLang="ru-RU" sz="2400" b="1">
                <a:solidFill>
                  <a:srgbClr val="FFFF00"/>
                </a:solidFill>
                <a:latin typeface="Baskerville Old Face" pitchFamily="18" charset="0"/>
              </a:rPr>
              <a:t>Ах ты, воробьиная душа!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2400" b="1">
              <a:solidFill>
                <a:srgbClr val="FFFF00"/>
              </a:solidFill>
              <a:latin typeface="Baskerville Old Face" pitchFamily="18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148263" y="3789363"/>
            <a:ext cx="3995737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  <a:latin typeface="Baskerville Old Face" pitchFamily="18" charset="0"/>
              </a:rPr>
              <a:t>Подбородок пальцем ей приподнял</a:t>
            </a:r>
          </a:p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  <a:latin typeface="Baskerville Old Face" pitchFamily="18" charset="0"/>
              </a:rPr>
              <a:t>И поцеловал. Качался мост,</a:t>
            </a:r>
          </a:p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  <a:latin typeface="Baskerville Old Face" pitchFamily="18" charset="0"/>
              </a:rPr>
              <a:t>Ветер пел… И для неё сегодня</a:t>
            </a:r>
          </a:p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  <a:latin typeface="Baskerville Old Face" pitchFamily="18" charset="0"/>
              </a:rPr>
              <a:t>Мир был сплошь из музыки и звёзд!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2400" b="1">
              <a:solidFill>
                <a:srgbClr val="FF0000"/>
              </a:solidFill>
              <a:latin typeface="Baskerville Old Face" pitchFamily="18" charset="0"/>
            </a:endParaRPr>
          </a:p>
        </p:txBody>
      </p:sp>
      <p:pic>
        <p:nvPicPr>
          <p:cNvPr id="9225" name="Picture 9" descr="13l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141663"/>
            <a:ext cx="3429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002b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Мы пара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07950" y="1989138"/>
            <a:ext cx="4464050" cy="415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>
                <a:solidFill>
                  <a:srgbClr val="00FFFF"/>
                </a:solidFill>
                <a:latin typeface="Baskerville Old Face" pitchFamily="18" charset="0"/>
              </a:rPr>
              <a:t>Так в ночи по набережной хмурой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800" b="1">
                <a:solidFill>
                  <a:srgbClr val="00FFFF"/>
                </a:solidFill>
                <a:latin typeface="Baskerville Old Face" pitchFamily="18" charset="0"/>
              </a:rPr>
              <a:t>Шли вдвоём сквозь спящий городок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800" b="1">
                <a:solidFill>
                  <a:srgbClr val="00FFFF"/>
                </a:solidFill>
                <a:latin typeface="Baskerville Old Face" pitchFamily="18" charset="0"/>
              </a:rPr>
              <a:t>Парень со спортивною фигурой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800" b="1">
                <a:solidFill>
                  <a:srgbClr val="00FFFF"/>
                </a:solidFill>
                <a:latin typeface="Baskerville Old Face" pitchFamily="18" charset="0"/>
              </a:rPr>
              <a:t>И девчонка – хрупкий стебелёк.</a:t>
            </a:r>
          </a:p>
        </p:txBody>
      </p:sp>
      <p:pic>
        <p:nvPicPr>
          <p:cNvPr id="13320" name="Picture 8" descr="4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11049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4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0"/>
            <a:ext cx="14287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16963_1024_7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7f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2738"/>
            <a:ext cx="2735263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1f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981075"/>
            <a:ext cx="18891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79388" y="0"/>
            <a:ext cx="3744912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chemeClr val="bg1"/>
                </a:solidFill>
                <a:latin typeface="Baskerville Old Face" pitchFamily="18" charset="0"/>
              </a:rPr>
              <a:t>А когда, пройдя полоску света,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chemeClr val="bg1"/>
                </a:solidFill>
                <a:latin typeface="Baskerville Old Face" pitchFamily="18" charset="0"/>
              </a:rPr>
              <a:t>В тень акаций дремлющих вошли,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chemeClr val="bg1"/>
                </a:solidFill>
                <a:latin typeface="Baskerville Old Face" pitchFamily="18" charset="0"/>
              </a:rPr>
              <a:t>Два плечистых тёмных силуэта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chemeClr val="bg1"/>
                </a:solidFill>
                <a:latin typeface="Baskerville Old Face" pitchFamily="18" charset="0"/>
              </a:rPr>
              <a:t>Выросли вдруг как из-под земли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5364163" y="4652963"/>
            <a:ext cx="3779837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solidFill>
                  <a:schemeClr val="bg1"/>
                </a:solidFill>
                <a:latin typeface="Baskerville Old Face" pitchFamily="18" charset="0"/>
              </a:rPr>
              <a:t>Первый хрипло буркнул: -Стоп, цыплёнки!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solidFill>
                  <a:schemeClr val="bg1"/>
                </a:solidFill>
                <a:latin typeface="Baskerville Old Face" pitchFamily="18" charset="0"/>
              </a:rPr>
              <a:t>Путь закрыт, и никаких гвоздей!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solidFill>
                  <a:schemeClr val="bg1"/>
                </a:solidFill>
                <a:latin typeface="Baskerville Old Face" pitchFamily="18" charset="0"/>
              </a:rPr>
              <a:t>Кольца, серьги, часики, деньжонки –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solidFill>
                  <a:schemeClr val="bg1"/>
                </a:solidFill>
                <a:latin typeface="Baskerville Old Face" pitchFamily="18" charset="0"/>
              </a:rPr>
              <a:t>Всё, что есть, - на бочку, и живей!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5364163" y="4941888"/>
            <a:ext cx="3671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solidFill>
                  <a:schemeClr val="bg1"/>
                </a:solidFill>
                <a:latin typeface="Baskerville Old Face" pitchFamily="18" charset="0"/>
              </a:rPr>
              <a:t> </a:t>
            </a: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0" decel="100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14347" grpId="0"/>
      <p:bldP spid="143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1f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773238"/>
            <a:ext cx="12239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924300" y="188913"/>
            <a:ext cx="52197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/>
              <a:t> </a:t>
            </a:r>
            <a:r>
              <a:rPr lang="ru-RU" altLang="ru-RU" sz="2400" b="1">
                <a:solidFill>
                  <a:schemeClr val="bg1"/>
                </a:solidFill>
                <a:latin typeface="Baskerville Old Face" pitchFamily="18" charset="0"/>
              </a:rPr>
              <a:t>А второй, пуская дым в усы,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chemeClr val="bg1"/>
                </a:solidFill>
                <a:latin typeface="Baskerville Old Face" pitchFamily="18" charset="0"/>
              </a:rPr>
              <a:t>Наблюдал, как, от волненья бурый,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chemeClr val="bg1"/>
                </a:solidFill>
                <a:latin typeface="Baskerville Old Face" pitchFamily="18" charset="0"/>
              </a:rPr>
              <a:t>Парень со спортивною фигурой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chemeClr val="bg1"/>
                </a:solidFill>
                <a:latin typeface="Baskerville Old Face" pitchFamily="18" charset="0"/>
              </a:rPr>
              <a:t>Стал спеша отстёгивать часы.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2400" b="1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924300" y="3933825"/>
            <a:ext cx="52197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chemeClr val="bg1"/>
                </a:solidFill>
                <a:latin typeface="Baskerville Old Face" pitchFamily="18" charset="0"/>
              </a:rPr>
              <a:t>И, довольный, видимо, успехом,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chemeClr val="bg1"/>
                </a:solidFill>
                <a:latin typeface="Baskerville Old Face" pitchFamily="18" charset="0"/>
              </a:rPr>
              <a:t>Рыжеусый хмыкнул: - Эй, коза!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chemeClr val="bg1"/>
                </a:solidFill>
                <a:latin typeface="Baskerville Old Face" pitchFamily="18" charset="0"/>
              </a:rPr>
              <a:t>Что надулась? – И берет со смехом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chemeClr val="bg1"/>
                </a:solidFill>
                <a:latin typeface="Baskerville Old Face" pitchFamily="18" charset="0"/>
              </a:rPr>
              <a:t>Натянул девчонке на глаза.</a:t>
            </a:r>
          </a:p>
        </p:txBody>
      </p:sp>
      <p:pic>
        <p:nvPicPr>
          <p:cNvPr id="16394" name="Picture 10" descr="13l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213100"/>
            <a:ext cx="3429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3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163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081f13af5c772fe65c72210c0b7ff604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0" y="115888"/>
            <a:ext cx="457200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solidFill>
                  <a:srgbClr val="00FFFF"/>
                </a:solidFill>
                <a:latin typeface="Baskerville Old Face" pitchFamily="18" charset="0"/>
              </a:rPr>
              <a:t>Дальше было всё как взрыв гранаты: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solidFill>
                  <a:srgbClr val="00FFFF"/>
                </a:solidFill>
                <a:latin typeface="Baskerville Old Face" pitchFamily="18" charset="0"/>
              </a:rPr>
              <a:t>Девушка беретик сорвала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solidFill>
                  <a:srgbClr val="00FFFF"/>
                </a:solidFill>
                <a:latin typeface="Baskerville Old Face" pitchFamily="18" charset="0"/>
              </a:rPr>
              <a:t>И словами: - мразь! Фашист проклятый! –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solidFill>
                  <a:srgbClr val="00FFFF"/>
                </a:solidFill>
                <a:latin typeface="Baskerville Old Face" pitchFamily="18" charset="0"/>
              </a:rPr>
              <a:t>Как огнём детину обожгла.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b="1">
              <a:solidFill>
                <a:srgbClr val="00FFFF"/>
              </a:solidFill>
              <a:latin typeface="Baskerville Old Face" pitchFamily="18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0" y="4437063"/>
            <a:ext cx="4500563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solidFill>
                  <a:srgbClr val="00FFFF"/>
                </a:solidFill>
                <a:latin typeface="Baskerville Old Face" pitchFamily="18" charset="0"/>
              </a:rPr>
              <a:t>-Комсомол пугаешь? Врёшь, подонок!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solidFill>
                  <a:srgbClr val="00FFFF"/>
                </a:solidFill>
                <a:latin typeface="Baskerville Old Face" pitchFamily="18" charset="0"/>
              </a:rPr>
              <a:t>Ты же враг! Ты жизнь людскую пьёшь –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solidFill>
                  <a:srgbClr val="00FFFF"/>
                </a:solidFill>
                <a:latin typeface="Baskerville Old Face" pitchFamily="18" charset="0"/>
              </a:rPr>
              <a:t>Голос рвётся, яростен и звонок:</a:t>
            </a: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ru-RU" altLang="ru-RU" b="1">
                <a:solidFill>
                  <a:srgbClr val="00FFFF"/>
                </a:solidFill>
                <a:latin typeface="Baskerville Old Face" pitchFamily="18" charset="0"/>
              </a:rPr>
              <a:t>Нож в кармане? Мне плевать на нож!</a:t>
            </a: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4787900" y="115888"/>
            <a:ext cx="4356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4787900" y="115888"/>
            <a:ext cx="4356100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solidFill>
                  <a:srgbClr val="00FFFF"/>
                </a:solidFill>
                <a:latin typeface="Baskerville Old Face" pitchFamily="18" charset="0"/>
              </a:rPr>
              <a:t>За убийство – стенка ожидает.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solidFill>
                  <a:srgbClr val="00FFFF"/>
                </a:solidFill>
                <a:latin typeface="Baskerville Old Face" pitchFamily="18" charset="0"/>
              </a:rPr>
              <a:t>Ну, а коль от раны упаду,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solidFill>
                  <a:srgbClr val="00FFFF"/>
                </a:solidFill>
                <a:latin typeface="Baskerville Old Face" pitchFamily="18" charset="0"/>
              </a:rPr>
              <a:t>То запомни: выживу, узнаю!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solidFill>
                  <a:srgbClr val="00FFFF"/>
                </a:solidFill>
                <a:latin typeface="Baskerville Old Face" pitchFamily="18" charset="0"/>
              </a:rPr>
              <a:t>Где б ты не был, всё равно найду!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4716463" y="4437063"/>
            <a:ext cx="4427537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solidFill>
                  <a:srgbClr val="00FFFF"/>
                </a:solidFill>
                <a:latin typeface="Baskerville Old Face" pitchFamily="18" charset="0"/>
              </a:rPr>
              <a:t>И глаза в глаза взглянула твёрдо.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solidFill>
                  <a:srgbClr val="00FFFF"/>
                </a:solidFill>
                <a:latin typeface="Baskerville Old Face" pitchFamily="18" charset="0"/>
              </a:rPr>
              <a:t>Тот смешался: - Ладно… тише, гром…-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solidFill>
                  <a:srgbClr val="00FFFF"/>
                </a:solidFill>
                <a:latin typeface="Baskerville Old Face" pitchFamily="18" charset="0"/>
              </a:rPr>
              <a:t>А второй промямлил: - Ну их к чёрту! –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solidFill>
                  <a:srgbClr val="00FFFF"/>
                </a:solidFill>
                <a:latin typeface="Baskerville Old Face" pitchFamily="18" charset="0"/>
              </a:rPr>
              <a:t>И фигуры скрылись за углом.</a:t>
            </a:r>
          </a:p>
        </p:txBody>
      </p:sp>
      <p:pic>
        <p:nvPicPr>
          <p:cNvPr id="18445" name="Picture 13" descr="5f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205038"/>
            <a:ext cx="129698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0"/>
      <p:bldP spid="18443" grpId="0"/>
      <p:bldP spid="184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081f0b3e2400b1527851888de0068b32[2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50825" y="188913"/>
            <a:ext cx="5257800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00FFFF"/>
                </a:solidFill>
                <a:latin typeface="Baskerville Old Face" pitchFamily="18" charset="0"/>
              </a:rPr>
              <a:t>Лунный диск, на млечную дорогу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00FFFF"/>
                </a:solidFill>
                <a:latin typeface="Baskerville Old Face" pitchFamily="18" charset="0"/>
              </a:rPr>
              <a:t>Выбравшись, шагал наискосок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00FFFF"/>
                </a:solidFill>
                <a:latin typeface="Baskerville Old Face" pitchFamily="18" charset="0"/>
              </a:rPr>
              <a:t>И смотрел задумчиво и строго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00FFFF"/>
                </a:solidFill>
                <a:latin typeface="Baskerville Old Face" pitchFamily="18" charset="0"/>
              </a:rPr>
              <a:t>Сверху вниз на спящий городок.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79388" y="2924175"/>
            <a:ext cx="5472112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00FFFF"/>
                </a:solidFill>
                <a:latin typeface="Baskerville Old Face" pitchFamily="18" charset="0"/>
              </a:rPr>
              <a:t>Где без слов по набережной хмурой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00FFFF"/>
                </a:solidFill>
                <a:latin typeface="Baskerville Old Face" pitchFamily="18" charset="0"/>
              </a:rPr>
              <a:t>Шли, чуть слышно гравием шурша,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00FFFF"/>
                </a:solidFill>
                <a:latin typeface="Baskerville Old Face" pitchFamily="18" charset="0"/>
              </a:rPr>
              <a:t>Парень со спортивною фигурой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00FFFF"/>
                </a:solidFill>
                <a:latin typeface="Baskerville Old Face" pitchFamily="18" charset="0"/>
              </a:rPr>
              <a:t>И девчонка – слабая натура,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00FFFF"/>
                </a:solidFill>
                <a:latin typeface="Baskerville Old Face" pitchFamily="18" charset="0"/>
              </a:rPr>
              <a:t>«Трус» и «воробьиная душа».</a:t>
            </a:r>
          </a:p>
        </p:txBody>
      </p:sp>
      <p:pic>
        <p:nvPicPr>
          <p:cNvPr id="17415" name="Picture 7" descr="anmated_doll_10001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4365625"/>
            <a:ext cx="1146175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13l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565400"/>
            <a:ext cx="3429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187450" y="549275"/>
            <a:ext cx="7272338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6000" b="1">
                <a:solidFill>
                  <a:srgbClr val="00FFFF"/>
                </a:solidFill>
                <a:latin typeface="Baskerville Old Face" pitchFamily="18" charset="0"/>
              </a:rPr>
              <a:t>Как вы думаете, встретятся ли вновь парень с девушкой или нет?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6000" b="1">
                <a:solidFill>
                  <a:srgbClr val="00FFFF"/>
                </a:solidFill>
                <a:latin typeface="Baskerville Old Face" pitchFamily="18" charset="0"/>
              </a:rPr>
              <a:t>Почему?</a:t>
            </a:r>
          </a:p>
        </p:txBody>
      </p:sp>
      <p:pic>
        <p:nvPicPr>
          <p:cNvPr id="19463" name="Picture 7" descr="225486430_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193357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203772081_me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4221163"/>
            <a:ext cx="193357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ghbnx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backgrounds_0003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23850" y="260350"/>
            <a:ext cx="84963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000" b="1" u="sng">
                <a:solidFill>
                  <a:srgbClr val="FFFF00"/>
                </a:solidFill>
                <a:latin typeface="Baskerville Old Face" pitchFamily="18" charset="0"/>
              </a:rPr>
              <a:t>Прокомментируйте следующие мнения:</a:t>
            </a:r>
          </a:p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3200" b="1">
                <a:solidFill>
                  <a:srgbClr val="FFFF00"/>
                </a:solidFill>
                <a:latin typeface="Baskerville Old Face" pitchFamily="18" charset="0"/>
              </a:rPr>
              <a:t>Парень струсил. Скорее всего, девушка не захочет с ним встречаться, так как ей стыдно за него.</a:t>
            </a:r>
          </a:p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3200" b="1">
                <a:solidFill>
                  <a:srgbClr val="FFFF00"/>
                </a:solidFill>
                <a:latin typeface="Baskerville Old Face" pitchFamily="18" charset="0"/>
              </a:rPr>
              <a:t>Парню стыдно за своё поведение, и они могут встретиться, но через некоторое время.</a:t>
            </a:r>
          </a:p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3200" b="1">
                <a:solidFill>
                  <a:srgbClr val="FFFF00"/>
                </a:solidFill>
                <a:latin typeface="Baskerville Old Face" pitchFamily="18" charset="0"/>
              </a:rPr>
              <a:t>Они могут продолжать встречаться, но отношения будут уже не те.</a:t>
            </a: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backgrounds_000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84213" y="188913"/>
            <a:ext cx="7991475" cy="549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 u="sng">
                <a:solidFill>
                  <a:srgbClr val="FFFFFF"/>
                </a:solidFill>
                <a:latin typeface="Baskerville Old Face" pitchFamily="18" charset="0"/>
              </a:rPr>
              <a:t>Что же чувствует девушка после произошедшего инцидента?</a:t>
            </a:r>
          </a:p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lang="ru-RU" altLang="ru-RU" b="1">
                <a:solidFill>
                  <a:srgbClr val="FFFFFF"/>
                </a:solidFill>
                <a:latin typeface="Baskerville Old Face" pitchFamily="18" charset="0"/>
              </a:rPr>
              <a:t>Обиду.</a:t>
            </a:r>
          </a:p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lang="ru-RU" altLang="ru-RU" b="1">
                <a:solidFill>
                  <a:srgbClr val="FFFFFF"/>
                </a:solidFill>
                <a:latin typeface="Baskerville Old Face" pitchFamily="18" charset="0"/>
              </a:rPr>
              <a:t>Разочарование.</a:t>
            </a:r>
          </a:p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lang="ru-RU" altLang="ru-RU" b="1">
                <a:solidFill>
                  <a:srgbClr val="FFFFFF"/>
                </a:solidFill>
                <a:latin typeface="Baskerville Old Face" pitchFamily="18" charset="0"/>
              </a:rPr>
              <a:t>Пренебрежение.</a:t>
            </a:r>
          </a:p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lang="ru-RU" altLang="ru-RU" b="1">
                <a:solidFill>
                  <a:srgbClr val="FFFFFF"/>
                </a:solidFill>
                <a:latin typeface="Baskerville Old Face" pitchFamily="18" charset="0"/>
              </a:rPr>
              <a:t>Жалость к парню.</a:t>
            </a:r>
          </a:p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lang="ru-RU" altLang="ru-RU" b="1">
                <a:solidFill>
                  <a:srgbClr val="FFFFFF"/>
                </a:solidFill>
                <a:latin typeface="Baskerville Old Face" pitchFamily="18" charset="0"/>
              </a:rPr>
              <a:t>…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 b="1" u="sng">
                <a:solidFill>
                  <a:srgbClr val="FFFFFF"/>
                </a:solidFill>
                <a:latin typeface="Baskerville Old Face" pitchFamily="18" charset="0"/>
              </a:rPr>
              <a:t>А что чувствует юноша?</a:t>
            </a:r>
          </a:p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lang="ru-RU" altLang="ru-RU" b="1">
                <a:solidFill>
                  <a:srgbClr val="FFFFFF"/>
                </a:solidFill>
                <a:latin typeface="Baskerville Old Face" pitchFamily="18" charset="0"/>
              </a:rPr>
              <a:t>Вину.</a:t>
            </a:r>
          </a:p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lang="ru-RU" altLang="ru-RU" b="1">
                <a:solidFill>
                  <a:srgbClr val="FFFFFF"/>
                </a:solidFill>
                <a:latin typeface="Baskerville Old Face" pitchFamily="18" charset="0"/>
              </a:rPr>
              <a:t>Стыд за себя</a:t>
            </a:r>
          </a:p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lang="ru-RU" altLang="ru-RU" b="1">
                <a:solidFill>
                  <a:srgbClr val="FFFFFF"/>
                </a:solidFill>
                <a:latin typeface="Baskerville Old Face" pitchFamily="18" charset="0"/>
              </a:rPr>
              <a:t>Гордость за девушку.</a:t>
            </a:r>
          </a:p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lang="ru-RU" altLang="ru-RU" b="1">
                <a:solidFill>
                  <a:srgbClr val="FFFFFF"/>
                </a:solidFill>
                <a:latin typeface="Baskerville Old Face" pitchFamily="18" charset="0"/>
              </a:rPr>
              <a:t>…</a:t>
            </a:r>
          </a:p>
          <a:p>
            <a:pPr algn="ctr" eaLnBrk="1" hangingPunct="1">
              <a:spcBef>
                <a:spcPct val="50000"/>
              </a:spcBef>
              <a:buFontTx/>
              <a:buChar char="•"/>
            </a:pPr>
            <a:endParaRPr lang="ru-RU" altLang="ru-RU" b="1">
              <a:solidFill>
                <a:srgbClr val="FFFFFF"/>
              </a:solidFill>
              <a:latin typeface="Baskerville Old Face" pitchFamily="18" charset="0"/>
            </a:endParaRPr>
          </a:p>
        </p:txBody>
      </p:sp>
      <p:pic>
        <p:nvPicPr>
          <p:cNvPr id="21510" name="Picture 6" descr="225677083_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900"/>
            <a:ext cx="2252663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197160215_me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92150"/>
            <a:ext cx="211455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6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1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1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15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backgrounds_10007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0"/>
            <a:ext cx="5778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 descr="209769299_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0"/>
            <a:ext cx="267335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1" descr="202290073_me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7335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539750" y="4076700"/>
            <a:ext cx="83534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>
                <a:solidFill>
                  <a:srgbClr val="FFFFFF"/>
                </a:solidFill>
                <a:latin typeface="Baskerville Old Face" pitchFamily="18" charset="0"/>
              </a:rPr>
              <a:t>И всё-таки как же, по вашему мнению, будут развиваться отношения между юношей и девушкой?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Копия 3l9c1z-1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23850" y="5516563"/>
            <a:ext cx="84963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000" b="1">
                <a:solidFill>
                  <a:srgbClr val="663300"/>
                </a:solidFill>
                <a:latin typeface="Baskerville Old Face" pitchFamily="18" charset="0"/>
              </a:rPr>
              <a:t>Что мы чувствуем, когда прощаем себя и другого?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80d65a881b5844dd741d340e495ce2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042988" y="476250"/>
            <a:ext cx="72009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4000" b="1">
                <a:solidFill>
                  <a:srgbClr val="003300"/>
                </a:solidFill>
                <a:latin typeface="Baskerville Old Face" pitchFamily="18" charset="0"/>
              </a:rPr>
              <a:t>Удивление.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4000" b="1">
                <a:solidFill>
                  <a:srgbClr val="003300"/>
                </a:solidFill>
                <a:latin typeface="Baskerville Old Face" pitchFamily="18" charset="0"/>
              </a:rPr>
              <a:t>Избавление от тяжких мук и обид.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4000" b="1">
                <a:solidFill>
                  <a:srgbClr val="003300"/>
                </a:solidFill>
                <a:latin typeface="Baskerville Old Face" pitchFamily="18" charset="0"/>
              </a:rPr>
              <a:t>Счастье, облегчение.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4000" b="1">
                <a:solidFill>
                  <a:srgbClr val="003300"/>
                </a:solidFill>
                <a:latin typeface="Baskerville Old Face" pitchFamily="18" charset="0"/>
              </a:rPr>
              <a:t>Радость.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4000" b="1">
                <a:solidFill>
                  <a:srgbClr val="003300"/>
                </a:solidFill>
                <a:latin typeface="Baskerville Old Face" pitchFamily="18" charset="0"/>
              </a:rPr>
              <a:t>Желание начать новую жизнь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600" decel="100000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600" decel="100000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00" decel="100000" fill="hold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600" decel="100000"/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600" decel="100000" fill="hold"/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00" decel="100000" fill="hold"/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0000050355-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07950" y="3284538"/>
            <a:ext cx="8928100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b="1">
                <a:solidFill>
                  <a:srgbClr val="0033CC"/>
                </a:solidFill>
                <a:latin typeface="Baskerville Old Face" pitchFamily="18" charset="0"/>
              </a:rPr>
              <a:t>Прощение - сложный процесс. Требующий сил и энергии, дарующий исцеление от обид, вредно воздействующих на физическое и психическое здоровье человека. Прощение подобно спасательному кругу. Который в ситуации обиды не даст утонуть в потоке гнева и агрессии, избавит нас от тяжких мук, которые мы порой несём через всю жизнь.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30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michael_icon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gabriel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0"/>
            <a:ext cx="29051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0" y="4797425"/>
            <a:ext cx="91440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003300"/>
                </a:solidFill>
                <a:latin typeface="Baskerville Old Face" pitchFamily="18" charset="0"/>
              </a:rPr>
              <a:t>«Прощение – не отрицание собственной правоты в суждениях, а попытка взглянуть на обидчика с состраданием, милосердием, любовью в то время, когда он, казалось, должен быть лишён права на них».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003300"/>
                </a:solidFill>
                <a:latin typeface="Baskerville Old Face" pitchFamily="18" charset="0"/>
              </a:rPr>
              <a:t> Норт.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IMG_12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-26988"/>
            <a:ext cx="6911975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107950" y="115888"/>
            <a:ext cx="9036050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u="sng">
                <a:solidFill>
                  <a:schemeClr val="bg1"/>
                </a:solidFill>
                <a:latin typeface="Baskerville Old Face" pitchFamily="18" charset="0"/>
              </a:rPr>
              <a:t>Притча о любви.</a:t>
            </a:r>
          </a:p>
          <a:p>
            <a:pPr algn="ctr" eaLnBrk="1" hangingPunct="1"/>
            <a:endParaRPr lang="ru-RU" altLang="ru-RU" b="1" u="sng">
              <a:solidFill>
                <a:schemeClr val="bg1"/>
              </a:solidFill>
              <a:latin typeface="Baskerville Old Face" pitchFamily="18" charset="0"/>
            </a:endParaRPr>
          </a:p>
          <a:p>
            <a:pPr eaLnBrk="1" hangingPunct="1"/>
            <a:r>
              <a:rPr lang="ru-RU" altLang="ru-RU" sz="1600" b="1">
                <a:solidFill>
                  <a:schemeClr val="bg1"/>
                </a:solidFill>
                <a:latin typeface="Baskerville Old Face" pitchFamily="18" charset="0"/>
              </a:rPr>
              <a:t>Я сидела у окна… Весна… Целый день лил дождь. Пахло осенью. Странно… Зажгла красивую свечу. Это был Его подарок. Взяла лист бумаги и решила написать прощальное письмо. Он причинил мне боль. Я видела Его с другой девушкой, мило улыбавшейся… Я недоумевала, почему Он так поступил.</a:t>
            </a:r>
            <a:br>
              <a:rPr lang="ru-RU" altLang="ru-RU" sz="1600" b="1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ru-RU" altLang="ru-RU" sz="1600" b="1">
                <a:solidFill>
                  <a:schemeClr val="bg1"/>
                </a:solidFill>
                <a:latin typeface="Baskerville Old Face" pitchFamily="18" charset="0"/>
              </a:rPr>
              <a:t>Передо мной лежал чистый лист. Мысли кружились в неистовом хороводе, я никак не могла найти фразу, чтобы начать… Мне хотелось написать про счастливые дни, проведенные с Ним, про то, как мы познакомились, про наше первое свидание… Все-таки это должно быть прощальное письмо. Зачем тогда вспоминать все это? Но писать про боль, которую я испытала, мне тоже не хотелось… Я не буду Его ни в чем упрекать. Слишком сильно люблю. Люблю, поэтому отпускаю…</a:t>
            </a:r>
            <a:br>
              <a:rPr lang="ru-RU" altLang="ru-RU" sz="1600" b="1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ru-RU" altLang="ru-RU" sz="1600" b="1">
                <a:solidFill>
                  <a:schemeClr val="bg1"/>
                </a:solidFill>
                <a:latin typeface="Baskerville Old Face" pitchFamily="18" charset="0"/>
              </a:rPr>
              <a:t>А дождь все шел и никак не хотел прекращаться. Я смотрела на свечу. Это был ангел, по лицу которого стекал воск. Как слезы. Я не буду плакать. Я сильная. Я смогу. Я сумею. Но слезы уже капали на белый бумажный лист…</a:t>
            </a:r>
            <a:br>
              <a:rPr lang="ru-RU" altLang="ru-RU" sz="1600" b="1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ru-RU" altLang="ru-RU" sz="1600" b="1">
                <a:solidFill>
                  <a:schemeClr val="bg1"/>
                </a:solidFill>
                <a:latin typeface="Baskerville Old Face" pitchFamily="18" charset="0"/>
              </a:rPr>
              <a:t>Я вспомнила, что Ему нравилось, когда я была печальна. В эти моменты Он видел не просто мою грусть, Он видел мою душу… А сейчас Он не знает, как мне плохо… Ну и пусть. Он должен быть счастливым.</a:t>
            </a:r>
            <a:br>
              <a:rPr lang="ru-RU" altLang="ru-RU" sz="1600" b="1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ru-RU" altLang="ru-RU" sz="1600" b="1">
                <a:solidFill>
                  <a:schemeClr val="bg1"/>
                </a:solidFill>
                <a:latin typeface="Baskerville Old Face" pitchFamily="18" charset="0"/>
              </a:rPr>
              <a:t>Свеча почти догорала. Слабый огонек одиноко мерцал, отражаясь в окне. «Главное в этой жизни – умение прощать», - говорил Он, когда я обижалась на кого-то…</a:t>
            </a:r>
            <a:br>
              <a:rPr lang="ru-RU" altLang="ru-RU" sz="1600" b="1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ru-RU" altLang="ru-RU" sz="1600" b="1">
                <a:solidFill>
                  <a:schemeClr val="bg1"/>
                </a:solidFill>
                <a:latin typeface="Baskerville Old Face" pitchFamily="18" charset="0"/>
              </a:rPr>
              <a:t>Внезапно зазвонил телефон. Я тихо поднялась и медленно пошла в надежде, что ответа не дождутся. Все-таки дождались.</a:t>
            </a:r>
            <a:br>
              <a:rPr lang="ru-RU" altLang="ru-RU" sz="1600" b="1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ru-RU" altLang="ru-RU" sz="1600" b="1">
                <a:solidFill>
                  <a:schemeClr val="bg1"/>
                </a:solidFill>
                <a:latin typeface="Baskerville Old Face" pitchFamily="18" charset="0"/>
              </a:rPr>
              <a:t>– Алло… – еле слышно сказала я.</a:t>
            </a:r>
            <a:br>
              <a:rPr lang="ru-RU" altLang="ru-RU" sz="1600" b="1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ru-RU" altLang="ru-RU" sz="1600" b="1">
                <a:solidFill>
                  <a:schemeClr val="bg1"/>
                </a:solidFill>
                <a:latin typeface="Baskerville Old Face" pitchFamily="18" charset="0"/>
              </a:rPr>
              <a:t>– Родная, я виноват перед тобой. Очень виноват. Чувствую, что тебе плохо… Я прав?</a:t>
            </a:r>
            <a:br>
              <a:rPr lang="ru-RU" altLang="ru-RU" sz="1600" b="1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ru-RU" altLang="ru-RU" sz="1600" b="1">
                <a:solidFill>
                  <a:schemeClr val="bg1"/>
                </a:solidFill>
                <a:latin typeface="Baskerville Old Face" pitchFamily="18" charset="0"/>
              </a:rPr>
              <a:t>– Да… – не стала скрывать правду я.</a:t>
            </a:r>
            <a:br>
              <a:rPr lang="ru-RU" altLang="ru-RU" sz="1600" b="1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ru-RU" altLang="ru-RU" sz="1600" b="1">
                <a:solidFill>
                  <a:schemeClr val="bg1"/>
                </a:solidFill>
                <a:latin typeface="Baskerville Old Face" pitchFamily="18" charset="0"/>
              </a:rPr>
              <a:t>– Прости. Прости меня. Что мне сделать, чтобы ты простила?</a:t>
            </a:r>
            <a:br>
              <a:rPr lang="ru-RU" altLang="ru-RU" sz="1600" b="1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ru-RU" altLang="ru-RU" sz="1600" b="1">
                <a:solidFill>
                  <a:schemeClr val="bg1"/>
                </a:solidFill>
                <a:latin typeface="Baskerville Old Face" pitchFamily="18" charset="0"/>
              </a:rPr>
              <a:t>– Просто будь счастливее меня…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9000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5508625" y="188913"/>
            <a:ext cx="3527425" cy="632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FFFF00"/>
                </a:solidFill>
                <a:latin typeface="Baskerville Old Face" pitchFamily="18" charset="0"/>
              </a:rPr>
              <a:t>«Умейте прощать»</a:t>
            </a:r>
          </a:p>
          <a:p>
            <a:pPr algn="ctr" eaLnBrk="1" hangingPunct="1"/>
            <a:endParaRPr lang="ru-RU" altLang="ru-RU" sz="1600" b="1">
              <a:solidFill>
                <a:srgbClr val="FFFF00"/>
              </a:solidFill>
              <a:latin typeface="Baskerville Old Face" pitchFamily="18" charset="0"/>
            </a:endParaRPr>
          </a:p>
          <a:p>
            <a:pPr algn="ctr" eaLnBrk="1" hangingPunct="1"/>
            <a:r>
              <a:rPr lang="ru-RU" altLang="ru-RU" sz="1600" b="1">
                <a:solidFill>
                  <a:srgbClr val="FFFF00"/>
                </a:solidFill>
                <a:latin typeface="Baskerville Old Face" pitchFamily="18" charset="0"/>
              </a:rPr>
              <a:t>Грехи любимых, без сомненья</a:t>
            </a:r>
            <a:br>
              <a:rPr lang="ru-RU" altLang="ru-RU" sz="1600" b="1">
                <a:solidFill>
                  <a:srgbClr val="FFFF00"/>
                </a:solidFill>
                <a:latin typeface="Baskerville Old Face" pitchFamily="18" charset="0"/>
              </a:rPr>
            </a:br>
            <a:r>
              <a:rPr lang="ru-RU" altLang="ru-RU" sz="1600" b="1">
                <a:solidFill>
                  <a:srgbClr val="FFFF00"/>
                </a:solidFill>
                <a:latin typeface="Baskerville Old Face" pitchFamily="18" charset="0"/>
              </a:rPr>
              <a:t>Умейте сердцем отпустить,</a:t>
            </a:r>
            <a:br>
              <a:rPr lang="ru-RU" altLang="ru-RU" sz="1600" b="1">
                <a:solidFill>
                  <a:srgbClr val="FFFF00"/>
                </a:solidFill>
                <a:latin typeface="Baskerville Old Face" pitchFamily="18" charset="0"/>
              </a:rPr>
            </a:br>
            <a:r>
              <a:rPr lang="ru-RU" altLang="ru-RU" sz="1600" b="1">
                <a:solidFill>
                  <a:srgbClr val="FFFF00"/>
                </a:solidFill>
                <a:latin typeface="Baskerville Old Face" pitchFamily="18" charset="0"/>
              </a:rPr>
              <a:t>Чтобы самим не ждать прощенья</a:t>
            </a:r>
            <a:br>
              <a:rPr lang="ru-RU" altLang="ru-RU" sz="1600" b="1">
                <a:solidFill>
                  <a:srgbClr val="FFFF00"/>
                </a:solidFill>
                <a:latin typeface="Baskerville Old Face" pitchFamily="18" charset="0"/>
              </a:rPr>
            </a:br>
            <a:r>
              <a:rPr lang="ru-RU" altLang="ru-RU" sz="1600" b="1">
                <a:solidFill>
                  <a:srgbClr val="FFFF00"/>
                </a:solidFill>
                <a:latin typeface="Baskerville Old Face" pitchFamily="18" charset="0"/>
              </a:rPr>
              <a:t>За то, что не смогли простить.</a:t>
            </a:r>
            <a:br>
              <a:rPr lang="ru-RU" altLang="ru-RU" sz="1600" b="1">
                <a:solidFill>
                  <a:srgbClr val="FFFF00"/>
                </a:solidFill>
                <a:latin typeface="Baskerville Old Face" pitchFamily="18" charset="0"/>
              </a:rPr>
            </a:br>
            <a:r>
              <a:rPr lang="ru-RU" altLang="ru-RU" sz="1600" b="1">
                <a:solidFill>
                  <a:srgbClr val="FFFF00"/>
                </a:solidFill>
                <a:latin typeface="Baskerville Old Face" pitchFamily="18" charset="0"/>
              </a:rPr>
              <a:t>Не ставьте гордость во приоре,</a:t>
            </a:r>
            <a:br>
              <a:rPr lang="ru-RU" altLang="ru-RU" sz="1600" b="1">
                <a:solidFill>
                  <a:srgbClr val="FFFF00"/>
                </a:solidFill>
                <a:latin typeface="Baskerville Old Face" pitchFamily="18" charset="0"/>
              </a:rPr>
            </a:br>
            <a:r>
              <a:rPr lang="ru-RU" altLang="ru-RU" sz="1600" b="1">
                <a:solidFill>
                  <a:srgbClr val="FFFF00"/>
                </a:solidFill>
                <a:latin typeface="Baskerville Old Face" pitchFamily="18" charset="0"/>
              </a:rPr>
              <a:t>Блефуя чувствами на Вы.</a:t>
            </a:r>
            <a:br>
              <a:rPr lang="ru-RU" altLang="ru-RU" sz="1600" b="1">
                <a:solidFill>
                  <a:srgbClr val="FFFF00"/>
                </a:solidFill>
                <a:latin typeface="Baskerville Old Face" pitchFamily="18" charset="0"/>
              </a:rPr>
            </a:br>
            <a:r>
              <a:rPr lang="ru-RU" altLang="ru-RU" sz="1600" b="1">
                <a:solidFill>
                  <a:srgbClr val="FFFF00"/>
                </a:solidFill>
                <a:latin typeface="Baskerville Old Face" pitchFamily="18" charset="0"/>
              </a:rPr>
              <a:t>Ведь так случиться может вскоре,</a:t>
            </a:r>
            <a:br>
              <a:rPr lang="ru-RU" altLang="ru-RU" sz="1600" b="1">
                <a:solidFill>
                  <a:srgbClr val="FFFF00"/>
                </a:solidFill>
                <a:latin typeface="Baskerville Old Face" pitchFamily="18" charset="0"/>
              </a:rPr>
            </a:br>
            <a:r>
              <a:rPr lang="ru-RU" altLang="ru-RU" sz="1600" b="1">
                <a:solidFill>
                  <a:srgbClr val="FFFF00"/>
                </a:solidFill>
                <a:latin typeface="Baskerville Old Face" pitchFamily="18" charset="0"/>
              </a:rPr>
              <a:t>Что не осилите игры.</a:t>
            </a:r>
            <a:br>
              <a:rPr lang="ru-RU" altLang="ru-RU" sz="1600" b="1">
                <a:solidFill>
                  <a:srgbClr val="FFFF00"/>
                </a:solidFill>
                <a:latin typeface="Baskerville Old Face" pitchFamily="18" charset="0"/>
              </a:rPr>
            </a:br>
            <a:r>
              <a:rPr lang="ru-RU" altLang="ru-RU" sz="1600" b="1">
                <a:solidFill>
                  <a:srgbClr val="FFFF00"/>
                </a:solidFill>
                <a:latin typeface="Baskerville Old Face" pitchFamily="18" charset="0"/>
              </a:rPr>
              <a:t>И чтобы приступ сожаленья,</a:t>
            </a:r>
            <a:br>
              <a:rPr lang="ru-RU" altLang="ru-RU" sz="1600" b="1">
                <a:solidFill>
                  <a:srgbClr val="FFFF00"/>
                </a:solidFill>
                <a:latin typeface="Baskerville Old Face" pitchFamily="18" charset="0"/>
              </a:rPr>
            </a:br>
            <a:r>
              <a:rPr lang="ru-RU" altLang="ru-RU" sz="1600" b="1">
                <a:solidFill>
                  <a:srgbClr val="FFFF00"/>
                </a:solidFill>
                <a:latin typeface="Baskerville Old Face" pitchFamily="18" charset="0"/>
              </a:rPr>
              <a:t>Вас не коснулся в поздний час</a:t>
            </a:r>
            <a:br>
              <a:rPr lang="ru-RU" altLang="ru-RU" sz="1600" b="1">
                <a:solidFill>
                  <a:srgbClr val="FFFF00"/>
                </a:solidFill>
                <a:latin typeface="Baskerville Old Face" pitchFamily="18" charset="0"/>
              </a:rPr>
            </a:br>
            <a:r>
              <a:rPr lang="ru-RU" altLang="ru-RU" sz="1600" b="1">
                <a:solidFill>
                  <a:srgbClr val="FFFF00"/>
                </a:solidFill>
                <a:latin typeface="Baskerville Old Face" pitchFamily="18" charset="0"/>
              </a:rPr>
              <a:t>Умейте тем давать прощенье,</a:t>
            </a:r>
            <a:br>
              <a:rPr lang="ru-RU" altLang="ru-RU" sz="1600" b="1">
                <a:solidFill>
                  <a:srgbClr val="FFFF00"/>
                </a:solidFill>
                <a:latin typeface="Baskerville Old Face" pitchFamily="18" charset="0"/>
              </a:rPr>
            </a:br>
            <a:r>
              <a:rPr lang="ru-RU" altLang="ru-RU" sz="1600" b="1">
                <a:solidFill>
                  <a:srgbClr val="FFFF00"/>
                </a:solidFill>
                <a:latin typeface="Baskerville Old Face" pitchFamily="18" charset="0"/>
              </a:rPr>
              <a:t>Кто требует его от вас.</a:t>
            </a:r>
            <a:br>
              <a:rPr lang="ru-RU" altLang="ru-RU" sz="1600" b="1">
                <a:solidFill>
                  <a:srgbClr val="FFFF00"/>
                </a:solidFill>
                <a:latin typeface="Baskerville Old Face" pitchFamily="18" charset="0"/>
              </a:rPr>
            </a:br>
            <a:r>
              <a:rPr lang="ru-RU" altLang="ru-RU" sz="1600" b="1">
                <a:solidFill>
                  <a:srgbClr val="FFFF00"/>
                </a:solidFill>
                <a:latin typeface="Baskerville Old Face" pitchFamily="18" charset="0"/>
              </a:rPr>
              <a:t>Не про себя, а в полный голос,</a:t>
            </a:r>
            <a:br>
              <a:rPr lang="ru-RU" altLang="ru-RU" sz="1600" b="1">
                <a:solidFill>
                  <a:srgbClr val="FFFF00"/>
                </a:solidFill>
                <a:latin typeface="Baskerville Old Face" pitchFamily="18" charset="0"/>
              </a:rPr>
            </a:br>
            <a:r>
              <a:rPr lang="ru-RU" altLang="ru-RU" sz="1600" b="1">
                <a:solidFill>
                  <a:srgbClr val="FFFF00"/>
                </a:solidFill>
                <a:latin typeface="Baskerville Old Face" pitchFamily="18" charset="0"/>
              </a:rPr>
              <a:t>Без самолюбия преград.</a:t>
            </a:r>
            <a:br>
              <a:rPr lang="ru-RU" altLang="ru-RU" sz="1600" b="1">
                <a:solidFill>
                  <a:srgbClr val="FFFF00"/>
                </a:solidFill>
                <a:latin typeface="Baskerville Old Face" pitchFamily="18" charset="0"/>
              </a:rPr>
            </a:br>
            <a:r>
              <a:rPr lang="ru-RU" altLang="ru-RU" sz="1600" b="1">
                <a:solidFill>
                  <a:srgbClr val="FFFF00"/>
                </a:solidFill>
                <a:latin typeface="Baskerville Old Face" pitchFamily="18" charset="0"/>
              </a:rPr>
              <a:t>Чтоб ваше сердце не боролось</a:t>
            </a:r>
            <a:br>
              <a:rPr lang="ru-RU" altLang="ru-RU" sz="1600" b="1">
                <a:solidFill>
                  <a:srgbClr val="FFFF00"/>
                </a:solidFill>
                <a:latin typeface="Baskerville Old Face" pitchFamily="18" charset="0"/>
              </a:rPr>
            </a:br>
            <a:r>
              <a:rPr lang="ru-RU" altLang="ru-RU" sz="1600" b="1">
                <a:solidFill>
                  <a:srgbClr val="FFFF00"/>
                </a:solidFill>
                <a:latin typeface="Baskerville Old Face" pitchFamily="18" charset="0"/>
              </a:rPr>
              <a:t>С обидой разума... сто крат.</a:t>
            </a:r>
            <a:br>
              <a:rPr lang="ru-RU" altLang="ru-RU" sz="1600" b="1">
                <a:solidFill>
                  <a:srgbClr val="FFFF00"/>
                </a:solidFill>
                <a:latin typeface="Baskerville Old Face" pitchFamily="18" charset="0"/>
              </a:rPr>
            </a:br>
            <a:r>
              <a:rPr lang="ru-RU" altLang="ru-RU" sz="1600" b="1">
                <a:solidFill>
                  <a:srgbClr val="FFFF00"/>
                </a:solidFill>
                <a:latin typeface="Baskerville Old Face" pitchFamily="18" charset="0"/>
              </a:rPr>
              <a:t>Прощать умейте в одолженье</a:t>
            </a:r>
            <a:br>
              <a:rPr lang="ru-RU" altLang="ru-RU" sz="1600" b="1">
                <a:solidFill>
                  <a:srgbClr val="FFFF00"/>
                </a:solidFill>
                <a:latin typeface="Baskerville Old Face" pitchFamily="18" charset="0"/>
              </a:rPr>
            </a:br>
            <a:r>
              <a:rPr lang="ru-RU" altLang="ru-RU" sz="1600" b="1">
                <a:solidFill>
                  <a:srgbClr val="FFFF00"/>
                </a:solidFill>
                <a:latin typeface="Baskerville Old Face" pitchFamily="18" charset="0"/>
              </a:rPr>
              <a:t>Не для проформы, а взаймы.</a:t>
            </a:r>
            <a:br>
              <a:rPr lang="ru-RU" altLang="ru-RU" sz="1600" b="1">
                <a:solidFill>
                  <a:srgbClr val="FFFF00"/>
                </a:solidFill>
                <a:latin typeface="Baskerville Old Face" pitchFamily="18" charset="0"/>
              </a:rPr>
            </a:br>
            <a:r>
              <a:rPr lang="ru-RU" altLang="ru-RU" sz="1600" b="1">
                <a:solidFill>
                  <a:srgbClr val="FFFF00"/>
                </a:solidFill>
                <a:latin typeface="Baskerville Old Face" pitchFamily="18" charset="0"/>
              </a:rPr>
              <a:t>Ведь может выйти, что в прощенье</a:t>
            </a:r>
            <a:br>
              <a:rPr lang="ru-RU" altLang="ru-RU" sz="1600" b="1">
                <a:solidFill>
                  <a:srgbClr val="FFFF00"/>
                </a:solidFill>
                <a:latin typeface="Baskerville Old Face" pitchFamily="18" charset="0"/>
              </a:rPr>
            </a:br>
            <a:r>
              <a:rPr lang="ru-RU" altLang="ru-RU" sz="1600" b="1">
                <a:solidFill>
                  <a:srgbClr val="FFFF00"/>
                </a:solidFill>
                <a:latin typeface="Baskerville Old Face" pitchFamily="18" charset="0"/>
              </a:rPr>
              <a:t>Нуждаться будете и вы.</a:t>
            </a:r>
          </a:p>
          <a:p>
            <a:pPr algn="ctr" eaLnBrk="1" hangingPunct="1"/>
            <a:endParaRPr lang="ru-RU" altLang="ru-RU" sz="1600" b="1">
              <a:solidFill>
                <a:srgbClr val="FFFF00"/>
              </a:solidFill>
              <a:latin typeface="Baskerville Old Face" pitchFamily="18" charset="0"/>
            </a:endParaRPr>
          </a:p>
          <a:p>
            <a:pPr algn="ctr" eaLnBrk="1" hangingPunct="1"/>
            <a:r>
              <a:rPr lang="ru-RU" altLang="ru-RU" sz="1600" b="1">
                <a:solidFill>
                  <a:srgbClr val="FFFF00"/>
                </a:solidFill>
                <a:latin typeface="Baskerville Old Face" pitchFamily="18" charset="0"/>
              </a:rPr>
              <a:t>Москалёв Сергей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1600" b="1">
              <a:solidFill>
                <a:srgbClr val="FFFF0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Прости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413mf5_c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68313" y="333375"/>
            <a:ext cx="82073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000" b="1">
                <a:solidFill>
                  <a:schemeClr val="bg1"/>
                </a:solidFill>
                <a:latin typeface="Baskerville Old Face" pitchFamily="18" charset="0"/>
              </a:rPr>
              <a:t>Есть ли среди нас тот, кто был обижен кем-либо когда-нибудь? Поднимите руки, пожалуйста…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68313" y="3429000"/>
            <a:ext cx="80645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000" b="1">
                <a:solidFill>
                  <a:schemeClr val="bg1"/>
                </a:solidFill>
                <a:latin typeface="Baskerville Old Face" pitchFamily="18" charset="0"/>
              </a:rPr>
              <a:t>Каждый из нас в обиде не одинок. Давайте назовём чувства, которые мы испытываем, когда обижаемся.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92232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0"/>
            <a:ext cx="4394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07950" y="476250"/>
            <a:ext cx="2160588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000" b="1">
                <a:solidFill>
                  <a:srgbClr val="66FFFF"/>
                </a:solidFill>
                <a:latin typeface="Baskerville Old Face" pitchFamily="18" charset="0"/>
              </a:rPr>
              <a:t>А есть ли среди нас тот, кто сам никогда никого не обижал?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877050" y="188913"/>
            <a:ext cx="2159000" cy="649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>
                <a:solidFill>
                  <a:srgbClr val="66FFFF"/>
                </a:solidFill>
                <a:latin typeface="Baskerville Old Face" pitchFamily="18" charset="0"/>
              </a:rPr>
              <a:t>…Да каждому случалось обидеть кого-то и быть обиженным кем-то. А какие чувства испытывает человек обидевший другого, - обидчик?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484438" y="2708275"/>
            <a:ext cx="4103687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2800" b="1">
                <a:solidFill>
                  <a:srgbClr val="00FF00"/>
                </a:solidFill>
                <a:latin typeface="Baskerville Old Face" pitchFamily="18" charset="0"/>
              </a:rPr>
              <a:t>Гнев, агрессию, боль, чувство вины.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2800" b="1">
                <a:solidFill>
                  <a:srgbClr val="00FF00"/>
                </a:solidFill>
                <a:latin typeface="Baskerville Old Face" pitchFamily="18" charset="0"/>
              </a:rPr>
              <a:t>Жажду примирения.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2800" b="1">
                <a:solidFill>
                  <a:srgbClr val="00FF00"/>
                </a:solidFill>
                <a:latin typeface="Baskerville Old Face" pitchFamily="18" charset="0"/>
              </a:rPr>
              <a:t>Он переоценивает существующую справедливость или самого себя.</a:t>
            </a: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6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6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15175_dogoraet_den_19ce9_5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79388" y="4437063"/>
            <a:ext cx="8856662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b="1">
                <a:solidFill>
                  <a:schemeClr val="bg1"/>
                </a:solidFill>
                <a:latin typeface="Baskerville Old Face" pitchFamily="18" charset="0"/>
              </a:rPr>
              <a:t>А как же быть в тех случаях, когда после конфликта, сопровождавшегося обидой, агрессией, желанием отомстить, тебе предстоит жить рядом с обидчиком, учиться с ним в одном классе? А если тебе этот человек – брат или сестра, отец или мать?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Церковь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0"/>
            <a:ext cx="4319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0" y="188913"/>
            <a:ext cx="2268538" cy="575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FFFF00"/>
                </a:solidFill>
                <a:latin typeface="Baskerville Old Face" pitchFamily="18" charset="0"/>
              </a:rPr>
              <a:t>В «Толковом словаре русского языка»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FFFF00"/>
                </a:solidFill>
                <a:latin typeface="Baskerville Old Face" pitchFamily="18" charset="0"/>
              </a:rPr>
              <a:t>С. Ожегова слово «простить» расшифровы-вается как «извинить, не ставить в вину, освободить от какого-либо обязательства» 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6804025" y="188913"/>
            <a:ext cx="2232025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FFFF00"/>
                </a:solidFill>
                <a:latin typeface="Baskerville Old Face" pitchFamily="18" charset="0"/>
              </a:rPr>
              <a:t>А в словаре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FFFF00"/>
                </a:solidFill>
                <a:latin typeface="Baskerville Old Face" pitchFamily="18" charset="0"/>
              </a:rPr>
              <a:t>В. Даля «простить -делать  простым от греха, вины, долга; освобождать от обязательства, миловать».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102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14505_l_3cb44_5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95288" y="188913"/>
            <a:ext cx="84248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>
                <a:solidFill>
                  <a:srgbClr val="66FFFF"/>
                </a:solidFill>
                <a:latin typeface="Baskerville Old Face" pitchFamily="18" charset="0"/>
              </a:rPr>
              <a:t>А всегда ли любой человеческий поступок можно простить?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79388" y="3933825"/>
            <a:ext cx="8785225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ru-RU" altLang="ru-RU" sz="2400" b="1">
                <a:solidFill>
                  <a:schemeClr val="bg1"/>
                </a:solidFill>
                <a:latin typeface="Baskerville Old Face" pitchFamily="18" charset="0"/>
              </a:rPr>
              <a:t>Если мы видим, что человек раскаивается, мучится угрызениями совести, считает себя виновным, ему можно отпустить вину, дать возможность почувствовать, что он прощён.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ru-RU" altLang="ru-RU" sz="2400" b="1">
                <a:solidFill>
                  <a:schemeClr val="bg1"/>
                </a:solidFill>
                <a:latin typeface="Baskerville Old Face" pitchFamily="18" charset="0"/>
              </a:rPr>
              <a:t>Если ситуация не ущемляет чувства собственного достоинства, то всё-таки не стоить лелеять в себе обиду, взращивать злость и желание отомстить…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79388" y="188913"/>
            <a:ext cx="59055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FFFF00"/>
                </a:solidFill>
                <a:latin typeface="Baskerville Old Face" pitchFamily="18" charset="0"/>
              </a:rPr>
              <a:t>Тема прощения проходит красной нитью через Библию, которая является источником нравственных канонов для некоторой части людей.  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1127625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29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4356100" y="188913"/>
            <a:ext cx="4608513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chemeClr val="bg1"/>
                </a:solidFill>
                <a:latin typeface="Baskerville Old Face" pitchFamily="18" charset="0"/>
              </a:rPr>
              <a:t>К этой теме обращались и великие люди ушедшего тысячелетия. Один из них – голландский художник Рембрандт, для которого библейская «Притча о блудном сыне» послужила сюжетом для написания знаменитой картины.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rgbClr val="FFFF00"/>
                </a:solidFill>
                <a:latin typeface="Baskerville Old Face" pitchFamily="18" charset="0"/>
              </a:rPr>
              <a:t>(Сын, ведя распутный образ жизни, промотал свою долю отцовского состояния. Однако он вернулся к отцу, и отец простил его)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4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1931</TotalTime>
  <Words>1278</Words>
  <Application>Microsoft Office PowerPoint</Application>
  <PresentationFormat>Экран (4:3)</PresentationFormat>
  <Paragraphs>133</Paragraphs>
  <Slides>29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Baskerville Old Face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Guest</dc:creator>
  <cp:lastModifiedBy>ринат</cp:lastModifiedBy>
  <cp:revision>45</cp:revision>
  <dcterms:created xsi:type="dcterms:W3CDTF">2008-07-25T07:44:19Z</dcterms:created>
  <dcterms:modified xsi:type="dcterms:W3CDTF">2014-03-13T10:05:50Z</dcterms:modified>
</cp:coreProperties>
</file>