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7" r:id="rId2"/>
    <p:sldId id="256" r:id="rId3"/>
    <p:sldId id="284" r:id="rId4"/>
    <p:sldId id="257" r:id="rId5"/>
    <p:sldId id="276" r:id="rId6"/>
    <p:sldId id="258" r:id="rId7"/>
    <p:sldId id="259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70" r:id="rId16"/>
    <p:sldId id="267" r:id="rId17"/>
    <p:sldId id="271" r:id="rId18"/>
    <p:sldId id="275" r:id="rId19"/>
    <p:sldId id="263" r:id="rId20"/>
    <p:sldId id="273" r:id="rId21"/>
    <p:sldId id="266" r:id="rId22"/>
    <p:sldId id="260" r:id="rId23"/>
    <p:sldId id="261" r:id="rId24"/>
    <p:sldId id="285" r:id="rId25"/>
    <p:sldId id="286" r:id="rId26"/>
    <p:sldId id="26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15A7C45-33DB-44E0-B777-1B2800DB49BA}" type="datetimeFigureOut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FE08E4D-BB2A-452F-81A3-6FDFA16C9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210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57454-1009-4AD5-A40E-4C4A78BDBF38}" type="datetime1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53325-0307-4F5F-BFEA-49C22FA32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88379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6CF35-4F2A-4B39-BF6C-68391FEE1546}" type="datetime1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0EDF4-8384-4793-A120-A130F506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44638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E6FCE-C4EB-438C-94CE-CAB423ADC16C}" type="datetime1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91D3F-278C-489C-A83D-8FE4D42D9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1906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D9241-F9A9-4F1A-83E6-8AA4C5F6D71E}" type="datetime1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5DB7B-21A6-46FB-819F-0AAE2A3FB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07174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873EA-7467-479D-B58A-99405B6C0377}" type="datetime1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2E591-9E62-4C23-B67B-5D0D84BCB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0600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5E7AD-7BED-4331-908F-0A2BC6F67A34}" type="datetime1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91400-9C6B-4B3B-B8D5-0965735E1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43153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79F41-2003-4AED-A30F-40BB21A6CFD7}" type="datetime1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27AF-469E-49CC-8780-6B1F8CE11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88708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14038-3198-4CB7-8A96-37FF6323556D}" type="datetime1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4F401-8CFD-4AD4-8389-28D12B81B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21889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D66C6-1535-4F27-B080-85035B700710}" type="datetime1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DEB60-4589-42C1-87B0-D63236C00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70132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BD173-3BF1-49BE-AAD1-EFF0AE668622}" type="datetime1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187F9-B814-4CDF-92FB-39701D13C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9763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7D8A4-A326-4519-AEA3-899D40300266}" type="datetime1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F107-DE7E-4897-B0E2-F2B2906BA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65374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3237454E-BC40-43E7-B127-780EB459D930}" type="datetime1">
              <a:rPr lang="ru-RU"/>
              <a:pPr>
                <a:defRPr/>
              </a:pPr>
              <a:t>16.05.2014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567DF5B-A22B-475E-AF1F-C195E83E8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Дата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4CA7FB-7560-4A85-949A-ECD08128E284}" type="datetime1">
              <a:rPr lang="ru-RU" altLang="ru-RU" smtClean="0"/>
              <a:pPr eaLnBrk="1" hangingPunct="1"/>
              <a:t>16.05.2014</a:t>
            </a:fld>
            <a:endParaRPr lang="ru-RU" altLang="ru-RU" smtClean="0"/>
          </a:p>
        </p:txBody>
      </p:sp>
      <p:sp>
        <p:nvSpPr>
          <p:cNvPr id="2053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055AA2-DEAE-4720-B42F-F3FBF69F1144}" type="slidenum">
              <a:rPr lang="ru-RU" altLang="ru-RU" smtClean="0"/>
              <a:pPr eaLnBrk="1" hangingPunct="1"/>
              <a:t>1</a:t>
            </a:fld>
            <a:endParaRPr lang="ru-RU" altLang="ru-RU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84372" y="341040"/>
            <a:ext cx="91120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Второй Всероссийский фестиваль передового педагогического опыта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«Современные методы и приемы обучения»</a:t>
            </a:r>
            <a:endParaRPr lang="ru-RU" sz="1400" b="1" dirty="0" smtClean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февраль - май 2014 года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6837" y="6334780"/>
            <a:ext cx="8992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Электронное периодическое издание НАУКОГРАД</a:t>
            </a:r>
            <a:endParaRPr lang="ru-RU" sz="1400" b="1" dirty="0" smtClean="0">
              <a:solidFill>
                <a:srgbClr val="0070C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февраль - май 2014 года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62392" y="4725144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err="1"/>
              <a:t>Богер</a:t>
            </a:r>
            <a:r>
              <a:rPr lang="ru-RU" dirty="0"/>
              <a:t> Наталья </a:t>
            </a:r>
            <a:r>
              <a:rPr lang="ru-RU" dirty="0" smtClean="0"/>
              <a:t>Владимировна</a:t>
            </a:r>
            <a:endParaRPr lang="en-US" dirty="0" smtClean="0"/>
          </a:p>
          <a:p>
            <a:pPr algn="r"/>
            <a:r>
              <a:rPr lang="ru-RU" dirty="0"/>
              <a:t>у</a:t>
            </a:r>
            <a:r>
              <a:rPr lang="ru-RU" dirty="0" smtClean="0"/>
              <a:t>читель химии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258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i="1" smtClean="0"/>
              <a:t>Виды стекла:</a:t>
            </a:r>
            <a:endParaRPr lang="ru-RU" alt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5329237"/>
          </a:xfrm>
        </p:spPr>
        <p:txBody>
          <a:bodyPr/>
          <a:lstStyle/>
          <a:p>
            <a:r>
              <a:rPr lang="ru-RU" altLang="ru-RU" sz="2800" smtClean="0"/>
              <a:t>Хрустальное стекло</a:t>
            </a:r>
          </a:p>
          <a:p>
            <a:pPr>
              <a:buFontTx/>
              <a:buNone/>
            </a:pPr>
            <a:r>
              <a:rPr lang="ru-RU" altLang="ru-RU" sz="2800" smtClean="0"/>
              <a:t>  Сырье :</a:t>
            </a:r>
          </a:p>
          <a:p>
            <a:r>
              <a:rPr lang="ru-RU" altLang="ru-RU" sz="2800" smtClean="0"/>
              <a:t>Поташ (</a:t>
            </a:r>
            <a:r>
              <a:rPr lang="en-US" altLang="ru-RU" sz="2800" smtClean="0"/>
              <a:t>K</a:t>
            </a:r>
            <a:r>
              <a:rPr lang="en-US" altLang="ru-RU" sz="2800" baseline="-25000" smtClean="0"/>
              <a:t>2</a:t>
            </a:r>
            <a:r>
              <a:rPr lang="en-US" altLang="ru-RU" sz="2800" smtClean="0"/>
              <a:t>CO</a:t>
            </a:r>
            <a:r>
              <a:rPr lang="en-US" altLang="ru-RU" sz="2800" baseline="-25000" smtClean="0"/>
              <a:t>3</a:t>
            </a:r>
            <a:r>
              <a:rPr lang="en-US" altLang="ru-RU" sz="2800" smtClean="0"/>
              <a:t> </a:t>
            </a:r>
            <a:r>
              <a:rPr lang="ru-RU" altLang="ru-RU" sz="2800" smtClean="0"/>
              <a:t>)</a:t>
            </a:r>
          </a:p>
          <a:p>
            <a:r>
              <a:rPr lang="ru-RU" altLang="ru-RU" sz="2800" smtClean="0"/>
              <a:t>Оксид свинца ( </a:t>
            </a:r>
            <a:r>
              <a:rPr lang="en-US" altLang="ru-RU" sz="2800" smtClean="0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en-US" altLang="ru-RU" sz="28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800" baseline="-25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ru-RU" altLang="ru-RU" sz="2800" smtClean="0"/>
          </a:p>
          <a:p>
            <a:r>
              <a:rPr lang="ru-RU" altLang="ru-RU" sz="2800" smtClean="0"/>
              <a:t>Песок</a:t>
            </a:r>
          </a:p>
          <a:p>
            <a:endParaRPr lang="ru-RU" altLang="ru-RU" sz="2800" smtClean="0"/>
          </a:p>
          <a:p>
            <a:r>
              <a:rPr lang="ru-RU" altLang="ru-RU" sz="2800" smtClean="0"/>
              <a:t>Применяется в оптике для изготовления линз и призм. Также из него изготавливают хрустальную посуду.</a:t>
            </a:r>
          </a:p>
        </p:txBody>
      </p:sp>
      <p:pic>
        <p:nvPicPr>
          <p:cNvPr id="10244" name="Picture 2" descr="C:\Users\Митяй\Desktop\laurus_24583020006_bljudo_ovalnoe_na_nozhke__e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00213"/>
            <a:ext cx="3889375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Дата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CC14FB-E20A-4CC5-B4B0-C7F762ED1FC3}" type="datetime1">
              <a:rPr lang="ru-RU" altLang="ru-RU" smtClean="0"/>
              <a:pPr eaLnBrk="1" hangingPunct="1"/>
              <a:t>16.05.2014</a:t>
            </a:fld>
            <a:endParaRPr lang="ru-RU" altLang="ru-RU" smtClean="0"/>
          </a:p>
        </p:txBody>
      </p:sp>
      <p:sp>
        <p:nvSpPr>
          <p:cNvPr id="1024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C89E4C-271F-4618-A1E5-8C13B0A6FC2B}" type="slidenum">
              <a:rPr lang="ru-RU" altLang="ru-RU" smtClean="0"/>
              <a:pPr eaLnBrk="1" hangingPunct="1"/>
              <a:t>10</a:t>
            </a:fld>
            <a:endParaRPr lang="ru-RU" altLang="ru-RU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i="1" smtClean="0"/>
              <a:t>Цветное стекло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539750" y="2060575"/>
            <a:ext cx="8229600" cy="4537075"/>
          </a:xfrm>
        </p:spPr>
        <p:txBody>
          <a:bodyPr/>
          <a:lstStyle/>
          <a:p>
            <a:endParaRPr lang="ru-RU" altLang="ru-RU" sz="3600" smtClean="0"/>
          </a:p>
        </p:txBody>
      </p:sp>
      <p:pic>
        <p:nvPicPr>
          <p:cNvPr id="11268" name="Picture 2" descr="C:\Users\Митяй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05038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 descr="C:\Users\Митяй\Desktop\1-Glass-Accessor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125538"/>
            <a:ext cx="2754313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C:\Users\Митяй\Desktop\0_7231c_174de819_-1-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628775"/>
            <a:ext cx="237648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5" descr="C:\Users\Митяй\Desktop\Chudogestvennoe_stekl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292600"/>
            <a:ext cx="3732212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Дата 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FA5317-B82B-4F2A-BEB3-B77524C634C7}" type="datetime1">
              <a:rPr lang="ru-RU" altLang="ru-RU" smtClean="0"/>
              <a:pPr eaLnBrk="1" hangingPunct="1"/>
              <a:t>16.05.2014</a:t>
            </a:fld>
            <a:endParaRPr lang="ru-RU" altLang="ru-RU" smtClean="0"/>
          </a:p>
        </p:txBody>
      </p:sp>
      <p:sp>
        <p:nvSpPr>
          <p:cNvPr id="11273" name="Номер слайда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CF4C4B-FDE6-40BB-B977-470B035301F8}" type="slidenum">
              <a:rPr lang="ru-RU" altLang="ru-RU" smtClean="0"/>
              <a:pPr eaLnBrk="1" hangingPunct="1"/>
              <a:t>11</a:t>
            </a:fld>
            <a:endParaRPr lang="ru-RU" altLang="ru-RU" smtClean="0"/>
          </a:p>
        </p:txBody>
      </p:sp>
      <p:sp>
        <p:nvSpPr>
          <p:cNvPr id="11274" name="Нижний колонтитул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altLang="ru-RU" smtClean="0"/>
              <a:t>  </a:t>
            </a:r>
            <a:r>
              <a:rPr lang="ru-RU" altLang="ru-RU" i="1" smtClean="0"/>
              <a:t>Окраска стекла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8313" y="1557338"/>
          <a:ext cx="82296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52F7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ОКРАСКА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52F7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ДОБАВКИ</a:t>
                      </a: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КРАСНО-РУБИНОВАЯ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(в коллоидном состоянии), микрокристаллы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CdS·CdSe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ЖЕЛТАЯ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(в коллоидном состоянии)</a:t>
                      </a: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РОЗОВАЯ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 коллоидном состоянии)</a:t>
                      </a: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ЖЕЛТАЯ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</a:t>
                      </a:r>
                      <a:r>
                        <a:rPr kumimoji="0" lang="ru-RU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NiO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r>
                        <a:rPr kumimoji="0" lang="ru-RU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ru-RU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</a:t>
                      </a:r>
                      <a:r>
                        <a:rPr kumimoji="0" lang="ru-RU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ru-RU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ЗЕЛЕНАЯ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CuO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Fe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СИНЯЯ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CuO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CoO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ФИОЛЕТОВАЯ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NiO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Mn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Nd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РОЗОВАЯ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oO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MnO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 Er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КОРИЧНЕВАЯ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Ti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Bi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12326" name="Прямоугольник 4"/>
          <p:cNvSpPr>
            <a:spLocks noChangeArrowheads="1"/>
          </p:cNvSpPr>
          <p:nvPr/>
        </p:nvSpPr>
        <p:spPr bwMode="auto">
          <a:xfrm>
            <a:off x="539750" y="6021388"/>
            <a:ext cx="8135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cs typeface="Arial" charset="0"/>
              </a:rPr>
              <a:t>Окраска стекла обусловлена введением в него оксидов металлов или образованием коллоидных частиц определенных элементов</a:t>
            </a:r>
            <a:endParaRPr lang="ru-RU" altLang="ru-RU"/>
          </a:p>
        </p:txBody>
      </p:sp>
      <p:sp>
        <p:nvSpPr>
          <p:cNvPr id="12327" name="Дата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D76CFC-F411-45E0-8E68-8BC63985509E}" type="datetime1">
              <a:rPr lang="ru-RU" altLang="ru-RU" smtClean="0"/>
              <a:pPr eaLnBrk="1" hangingPunct="1"/>
              <a:t>16.05.2014</a:t>
            </a:fld>
            <a:endParaRPr lang="ru-RU" altLang="ru-RU" smtClean="0"/>
          </a:p>
        </p:txBody>
      </p:sp>
      <p:sp>
        <p:nvSpPr>
          <p:cNvPr id="1232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EE3634-FF33-4AEC-BC94-3576B0495178}" type="slidenum">
              <a:rPr lang="ru-RU" altLang="ru-RU" smtClean="0"/>
              <a:pPr eaLnBrk="1" hangingPunct="1"/>
              <a:t>12</a:t>
            </a:fld>
            <a:endParaRPr lang="ru-RU" altLang="ru-RU" smtClean="0"/>
          </a:p>
        </p:txBody>
      </p:sp>
      <p:sp>
        <p:nvSpPr>
          <p:cNvPr id="12329" name="Нижний колонтитул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i="1" smtClean="0"/>
              <a:t>Стекловолокно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Из стекловолокна и пластмасс изготовляют  стеклопластики, которые по прочности не уступают стали.</a:t>
            </a:r>
          </a:p>
        </p:txBody>
      </p:sp>
      <p:pic>
        <p:nvPicPr>
          <p:cNvPr id="13316" name="Picture 2" descr="C:\Users\Митяй\Desktop\uteplenie_sten_iznutri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279775"/>
            <a:ext cx="2735262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C:\Users\Митяй\Desktop\steklovolokno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73463"/>
            <a:ext cx="4916487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Дата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C8B50C-0EE7-44F5-94F5-5ABC52C172A7}" type="datetime1">
              <a:rPr lang="ru-RU" altLang="ru-RU" smtClean="0"/>
              <a:pPr eaLnBrk="1" hangingPunct="1"/>
              <a:t>16.05.2014</a:t>
            </a:fld>
            <a:endParaRPr lang="ru-RU" altLang="ru-RU" smtClean="0"/>
          </a:p>
        </p:txBody>
      </p:sp>
      <p:sp>
        <p:nvSpPr>
          <p:cNvPr id="13319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2F00A7-5317-4853-86B8-DC59F7AD7F78}" type="slidenum">
              <a:rPr lang="ru-RU" altLang="ru-RU" smtClean="0"/>
              <a:pPr eaLnBrk="1" hangingPunct="1"/>
              <a:t>13</a:t>
            </a:fld>
            <a:endParaRPr lang="ru-RU" altLang="ru-RU" smtClean="0"/>
          </a:p>
        </p:txBody>
      </p:sp>
      <p:sp>
        <p:nvSpPr>
          <p:cNvPr id="13320" name="Нижний колонтитул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i="1" smtClean="0"/>
              <a:t>Стеклонити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smtClean="0"/>
              <a:t>Стеклянные нити используют для производства стекловолокна и тканей</a:t>
            </a:r>
            <a:r>
              <a:rPr lang="ru-RU" altLang="ru-RU" smtClean="0"/>
              <a:t>.</a:t>
            </a:r>
          </a:p>
        </p:txBody>
      </p:sp>
      <p:pic>
        <p:nvPicPr>
          <p:cNvPr id="14340" name="Picture 2" descr="C:\Users\Митяй\Desktop\GF-03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81300"/>
            <a:ext cx="3863975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 descr="C:\Users\Митяй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292600"/>
            <a:ext cx="30861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C:\Users\Митяй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24175"/>
            <a:ext cx="2859088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Дата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09A076-B505-46FC-8874-3E3D3B34AF6F}" type="datetime1">
              <a:rPr lang="ru-RU" altLang="ru-RU" smtClean="0"/>
              <a:pPr eaLnBrk="1" hangingPunct="1"/>
              <a:t>16.05.2014</a:t>
            </a:fld>
            <a:endParaRPr lang="ru-RU" altLang="ru-RU" smtClean="0"/>
          </a:p>
        </p:txBody>
      </p:sp>
      <p:sp>
        <p:nvSpPr>
          <p:cNvPr id="14344" name="Номер слайда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CC65F8-0379-4CD4-9A92-EF2098FBF83E}" type="slidenum">
              <a:rPr lang="ru-RU" altLang="ru-RU" smtClean="0"/>
              <a:pPr eaLnBrk="1" hangingPunct="1"/>
              <a:t>14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smtClean="0">
                <a:latin typeface="Comic Sans MS" pitchFamily="66" charset="0"/>
              </a:rPr>
              <a:t>Декоративный хрусталь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       </a:t>
            </a:r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pPr>
              <a:buFontTx/>
              <a:buNone/>
            </a:pPr>
            <a:endParaRPr lang="ru-RU" altLang="ru-RU" smtClean="0"/>
          </a:p>
          <a:p>
            <a:pPr>
              <a:buFontTx/>
              <a:buNone/>
            </a:pPr>
            <a:r>
              <a:rPr lang="ru-RU" altLang="ru-RU" smtClean="0"/>
              <a:t> </a:t>
            </a:r>
            <a:r>
              <a:rPr lang="ru-RU" altLang="ru-RU" sz="2800" smtClean="0"/>
              <a:t>Блюдо «Журавли»</a:t>
            </a:r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15364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025884-5EC3-4D9B-9673-256C11E29FFB}" type="datetime1">
              <a:rPr lang="ru-RU" altLang="ru-RU" smtClean="0"/>
              <a:pPr eaLnBrk="1" hangingPunct="1"/>
              <a:t>16.05.2014</a:t>
            </a:fld>
            <a:endParaRPr lang="ru-RU" altLang="ru-RU" smtClean="0"/>
          </a:p>
        </p:txBody>
      </p:sp>
      <p:sp>
        <p:nvSpPr>
          <p:cNvPr id="15365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0EFEC8-6734-432C-A59A-682FED8F2A99}" type="slidenum">
              <a:rPr lang="ru-RU" altLang="ru-RU" smtClean="0"/>
              <a:pPr eaLnBrk="1" hangingPunct="1"/>
              <a:t>15</a:t>
            </a:fld>
            <a:endParaRPr lang="ru-RU" altLang="ru-RU" smtClean="0"/>
          </a:p>
        </p:txBody>
      </p:sp>
      <p:pic>
        <p:nvPicPr>
          <p:cNvPr id="15366" name="Picture 6" descr="C:\Documents and Settings\User\Рабочий стол\открытый урок\L13_04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46213"/>
            <a:ext cx="3559175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" descr="C:\Documents and Settings\User\Рабочий стол\открытый урок\L13_0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68413"/>
            <a:ext cx="305435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179388" y="1752600"/>
            <a:ext cx="8659812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3200" kern="0" dirty="0">
                <a:latin typeface="+mn-lt"/>
              </a:rPr>
              <a:t>                                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ru-RU" sz="32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ru-RU" sz="32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ru-RU" sz="32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ru-RU" sz="32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ru-RU" sz="32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ru-RU" sz="32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>
                <a:latin typeface="Comic Sans MS" pitchFamily="66" charset="0"/>
              </a:rPr>
              <a:t>                                     </a:t>
            </a:r>
            <a:r>
              <a:rPr lang="ru-RU" sz="3200" kern="0" dirty="0">
                <a:latin typeface="+mn-lt"/>
              </a:rPr>
              <a:t>        </a:t>
            </a:r>
            <a:r>
              <a:rPr lang="ru-RU" sz="2400" kern="0" dirty="0">
                <a:latin typeface="Comic Sans MS" pitchFamily="66" charset="0"/>
              </a:rPr>
              <a:t>ваза для цветов </a:t>
            </a:r>
          </a:p>
        </p:txBody>
      </p:sp>
      <p:sp>
        <p:nvSpPr>
          <p:cNvPr id="15369" name="Нижний колонтитул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>
                <a:latin typeface="Comic Sans MS" pitchFamily="66" charset="0"/>
              </a:rPr>
              <a:t>Сувенирные изделия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6388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B298B7-8689-4ABF-BE7F-6305CF98AABD}" type="datetime1">
              <a:rPr lang="ru-RU" altLang="ru-RU" smtClean="0"/>
              <a:pPr eaLnBrk="1" hangingPunct="1"/>
              <a:t>16.05.2014</a:t>
            </a:fld>
            <a:endParaRPr lang="ru-RU" altLang="ru-RU" smtClean="0"/>
          </a:p>
        </p:txBody>
      </p:sp>
      <p:sp>
        <p:nvSpPr>
          <p:cNvPr id="16389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D165FF-6E84-41D8-B1EE-B4517F97633E}" type="slidenum">
              <a:rPr lang="ru-RU" altLang="ru-RU" smtClean="0"/>
              <a:pPr eaLnBrk="1" hangingPunct="1"/>
              <a:t>16</a:t>
            </a:fld>
            <a:endParaRPr lang="ru-RU" altLang="ru-RU" smtClean="0"/>
          </a:p>
        </p:txBody>
      </p:sp>
      <p:pic>
        <p:nvPicPr>
          <p:cNvPr id="16390" name="Picture 7" descr="C:\Documents and Settings\User\Рабочий стол\открытый урок\L13_03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4402137" cy="41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4" descr="C:\Documents and Settings\User\Рабочий стол\открытый урок\L13_03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492375"/>
            <a:ext cx="3667125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Нижний колонтитул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>
                <a:latin typeface="Comic Sans MS" pitchFamily="66" charset="0"/>
              </a:rPr>
              <a:t>Декоративная композиция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7412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67B0F1-4DC6-4FB1-95EE-A791E30F3072}" type="datetime1">
              <a:rPr lang="ru-RU" altLang="ru-RU" smtClean="0"/>
              <a:pPr eaLnBrk="1" hangingPunct="1"/>
              <a:t>16.05.2014</a:t>
            </a:fld>
            <a:endParaRPr lang="ru-RU" altLang="ru-RU" smtClean="0"/>
          </a:p>
        </p:txBody>
      </p:sp>
      <p:sp>
        <p:nvSpPr>
          <p:cNvPr id="17413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8F9624-3924-4B93-9830-EAB144E2313A}" type="slidenum">
              <a:rPr lang="ru-RU" altLang="ru-RU" smtClean="0"/>
              <a:pPr eaLnBrk="1" hangingPunct="1"/>
              <a:t>17</a:t>
            </a:fld>
            <a:endParaRPr lang="ru-RU" altLang="ru-RU" smtClean="0"/>
          </a:p>
        </p:txBody>
      </p:sp>
      <p:pic>
        <p:nvPicPr>
          <p:cNvPr id="17414" name="Picture 5" descr="C:\Documents and Settings\User\Рабочий стол\открытый урок\L13_03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700213"/>
            <a:ext cx="4025900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Нижний колонтитул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>
                <a:latin typeface="Comic Sans MS" pitchFamily="66" charset="0"/>
              </a:rPr>
              <a:t>«Дятьковский хрусталь»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r>
              <a:rPr lang="ru-RU" altLang="ru-RU" sz="2800" smtClean="0">
                <a:latin typeface="Comic Sans MS" pitchFamily="66" charset="0"/>
              </a:rPr>
              <a:t>Сувенир «Шутиха»</a:t>
            </a:r>
          </a:p>
        </p:txBody>
      </p:sp>
      <p:sp>
        <p:nvSpPr>
          <p:cNvPr id="18436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6CF862-8F3C-4682-A72C-B909101C360C}" type="datetime1">
              <a:rPr lang="ru-RU" altLang="ru-RU" smtClean="0"/>
              <a:pPr eaLnBrk="1" hangingPunct="1"/>
              <a:t>16.05.2014</a:t>
            </a:fld>
            <a:endParaRPr lang="ru-RU" altLang="ru-RU" smtClean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F58DE8-D839-4C90-B1EF-84C2CD79597A}" type="slidenum">
              <a:rPr lang="ru-RU" altLang="ru-RU" smtClean="0"/>
              <a:pPr eaLnBrk="1" hangingPunct="1"/>
              <a:t>18</a:t>
            </a:fld>
            <a:endParaRPr lang="ru-RU" altLang="ru-RU" smtClean="0"/>
          </a:p>
        </p:txBody>
      </p:sp>
      <p:pic>
        <p:nvPicPr>
          <p:cNvPr id="18438" name="Picture 3" descr="C:\Documents and Settings\User\Рабочий стол\открытый урок\L13_02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773238"/>
            <a:ext cx="5862637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296988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Керамика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459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ru-RU" sz="2400" b="1" smtClean="0">
                <a:latin typeface="Comic Sans MS" pitchFamily="66" charset="0"/>
              </a:rPr>
              <a:t>Фарфор</a:t>
            </a:r>
            <a:r>
              <a:rPr lang="ru-RU" altLang="ru-RU" sz="2400" smtClean="0">
                <a:latin typeface="Comic Sans MS" pitchFamily="66" charset="0"/>
              </a:rPr>
              <a:t> = </a:t>
            </a:r>
            <a:r>
              <a:rPr lang="ru-RU" altLang="ru-RU" sz="2000" smtClean="0">
                <a:latin typeface="Comic Sans MS" pitchFamily="66" charset="0"/>
              </a:rPr>
              <a:t>каолин + глина + кварц + полевой шпат.</a:t>
            </a:r>
          </a:p>
          <a:p>
            <a:pPr>
              <a:buFontTx/>
              <a:buNone/>
            </a:pPr>
            <a:endParaRPr lang="ru-RU" altLang="ru-RU" sz="2400" smtClean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altLang="ru-RU" sz="2000" smtClean="0">
                <a:latin typeface="Comic Sans MS" pitchFamily="66" charset="0"/>
              </a:rPr>
              <a:t>Родина фарфора – Китай, где фарфор известен уже в 220г.</a:t>
            </a:r>
          </a:p>
          <a:p>
            <a:pPr>
              <a:buFontTx/>
              <a:buNone/>
            </a:pPr>
            <a:r>
              <a:rPr lang="ru-RU" altLang="ru-RU" sz="2000" smtClean="0">
                <a:latin typeface="Comic Sans MS" pitchFamily="66" charset="0"/>
              </a:rPr>
              <a:t>В 1746 г – налажено производство фарфора в России</a:t>
            </a:r>
          </a:p>
        </p:txBody>
      </p:sp>
      <p:sp>
        <p:nvSpPr>
          <p:cNvPr id="19460" name="Дата 9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E6E117-7AD0-475D-BC14-38432710BFD4}" type="datetime1">
              <a:rPr lang="ru-RU" altLang="ru-RU" smtClean="0"/>
              <a:pPr eaLnBrk="1" hangingPunct="1"/>
              <a:t>16.05.2014</a:t>
            </a:fld>
            <a:endParaRPr lang="ru-RU" altLang="ru-RU" smtClean="0"/>
          </a:p>
        </p:txBody>
      </p:sp>
      <p:sp>
        <p:nvSpPr>
          <p:cNvPr id="19461" name="Номер слайда 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4A9858-9DA2-4068-B7B6-64852E150C88}" type="slidenum">
              <a:rPr lang="ru-RU" altLang="ru-RU" smtClean="0"/>
              <a:pPr eaLnBrk="1" hangingPunct="1"/>
              <a:t>19</a:t>
            </a:fld>
            <a:endParaRPr lang="ru-RU" altLang="ru-RU" smtClean="0"/>
          </a:p>
        </p:txBody>
      </p:sp>
      <p:pic>
        <p:nvPicPr>
          <p:cNvPr id="19462" name="Picture 6" descr="https://encrypted-tbn0.gstatic.com/images?q=tbn:ANd9GcQLk3WaOMSOXzzIi0FNJFUpGRbKl8MQZIMBMZQjMreneyYjSGsOP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254952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2" descr="https://sites.google.com/site/himulacom/_/rsrc/1315460264308/zvonok-na-urok/9-klass---vtoroj-god-obucenia/urok-no42-kremnij-i-ego-soedinenia-steklo-cement/%D1%84%D0%B0%D1%80%D1%84%D0%BE%D1%80.jpg?height=200&amp;width=1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500438"/>
            <a:ext cx="19716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http://ddfoto.ru/wp-content/uploads/%D0%B3%D0%B6%D0%B5%D0%BB%D1%8C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149725"/>
            <a:ext cx="285908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Нижний колонтитул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8688" y="549275"/>
            <a:ext cx="7000875" cy="1223963"/>
          </a:xfrm>
        </p:spPr>
        <p:txBody>
          <a:bodyPr/>
          <a:lstStyle/>
          <a:p>
            <a:pPr eaLnBrk="1" hangingPunct="1"/>
            <a:r>
              <a:rPr lang="ru-RU" altLang="ru-RU" sz="4000" b="1" i="1" smtClean="0">
                <a:solidFill>
                  <a:srgbClr val="003366"/>
                </a:solidFill>
                <a:latin typeface="Comic Sans MS" pitchFamily="66" charset="0"/>
              </a:rPr>
              <a:t>Тема урока:</a:t>
            </a:r>
            <a:br>
              <a:rPr lang="ru-RU" altLang="ru-RU" sz="4000" b="1" i="1" smtClean="0">
                <a:solidFill>
                  <a:srgbClr val="003366"/>
                </a:solidFill>
                <a:latin typeface="Comic Sans MS" pitchFamily="66" charset="0"/>
              </a:rPr>
            </a:br>
            <a:r>
              <a:rPr lang="ru-RU" altLang="ru-RU" sz="4000" b="1" i="1" smtClean="0">
                <a:solidFill>
                  <a:srgbClr val="003366"/>
                </a:solidFill>
                <a:latin typeface="Comic Sans MS" pitchFamily="66" charset="0"/>
              </a:rPr>
              <a:t>Строительные материалы  в нашей жизни.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4797425"/>
            <a:ext cx="6265863" cy="1727200"/>
          </a:xfrm>
        </p:spPr>
        <p:txBody>
          <a:bodyPr/>
          <a:lstStyle/>
          <a:p>
            <a:pPr eaLnBrk="1" hangingPunct="1"/>
            <a:r>
              <a:rPr lang="ru-RU" altLang="ru-RU" sz="1800" smtClean="0">
                <a:latin typeface="Comic Sans MS" pitchFamily="66" charset="0"/>
              </a:rPr>
              <a:t>Цель урока: научить связывать знания с человеческой практикой и культурой, дать почувствовать практичность химических знаний.</a:t>
            </a:r>
          </a:p>
        </p:txBody>
      </p:sp>
      <p:sp>
        <p:nvSpPr>
          <p:cNvPr id="2052" name="Дата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4CA7FB-7560-4A85-949A-ECD08128E284}" type="datetime1">
              <a:rPr lang="ru-RU" altLang="ru-RU" smtClean="0"/>
              <a:pPr eaLnBrk="1" hangingPunct="1"/>
              <a:t>16.05.2014</a:t>
            </a:fld>
            <a:endParaRPr lang="ru-RU" altLang="ru-RU" smtClean="0"/>
          </a:p>
        </p:txBody>
      </p:sp>
      <p:sp>
        <p:nvSpPr>
          <p:cNvPr id="2053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055AA2-DEAE-4720-B42F-F3FBF69F1144}" type="slidenum">
              <a:rPr lang="ru-RU" altLang="ru-RU" smtClean="0"/>
              <a:pPr eaLnBrk="1" hangingPunct="1"/>
              <a:t>2</a:t>
            </a:fld>
            <a:endParaRPr lang="ru-RU" alt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atin typeface="Comic Sans MS" pitchFamily="66" charset="0"/>
              </a:rPr>
              <a:t>Керамика.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b="1" smtClean="0"/>
              <a:t> </a:t>
            </a:r>
            <a:r>
              <a:rPr lang="ru-RU" altLang="ru-RU" sz="2400" b="1" smtClean="0">
                <a:latin typeface="Comic Sans MS" pitchFamily="66" charset="0"/>
              </a:rPr>
              <a:t>Фаянс - </a:t>
            </a:r>
            <a:r>
              <a:rPr lang="ru-RU" altLang="ru-RU" sz="2400" smtClean="0">
                <a:latin typeface="Comic Sans MS" pitchFamily="66" charset="0"/>
              </a:rPr>
              <a:t>от названия итальянского города Фаэнца. Где в 14-15веках было развито керамическое ремесленничество. Фаянс – отличается от фарфора большим содержанием глины (85%), более низкой температурой обжига. </a:t>
            </a:r>
          </a:p>
        </p:txBody>
      </p:sp>
      <p:sp>
        <p:nvSpPr>
          <p:cNvPr id="20484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AC54EA-5E0D-4399-96FB-D38FFB6EA697}" type="datetime1">
              <a:rPr lang="ru-RU" altLang="ru-RU" smtClean="0"/>
              <a:pPr eaLnBrk="1" hangingPunct="1"/>
              <a:t>16.05.2014</a:t>
            </a:fld>
            <a:endParaRPr lang="ru-RU" altLang="ru-RU" smtClean="0"/>
          </a:p>
        </p:txBody>
      </p:sp>
      <p:sp>
        <p:nvSpPr>
          <p:cNvPr id="20485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A2D7A0-A756-4386-9185-E7B9A9C1BCE0}" type="slidenum">
              <a:rPr lang="ru-RU" altLang="ru-RU" smtClean="0"/>
              <a:pPr eaLnBrk="1" hangingPunct="1"/>
              <a:t>20</a:t>
            </a:fld>
            <a:endParaRPr lang="ru-RU" altLang="ru-RU" smtClean="0"/>
          </a:p>
        </p:txBody>
      </p:sp>
      <p:pic>
        <p:nvPicPr>
          <p:cNvPr id="20486" name="Picture 2" descr="https://sites.google.com/site/himulacom/_/rsrc/1315460264308/zvonok-na-urok/9-klass---vtoroj-god-obucenia/urok-no42-kremnij-i-ego-soedinenia-steklo-cement/%D1%84%D0%B0%D1%8F%D0%BD%D1%81.jpg?height=200&amp;width=1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2663825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Антонина\Documents\15710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72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smtClean="0">
                <a:latin typeface="Comic Sans MS" pitchFamily="66" charset="0"/>
              </a:rPr>
              <a:t>Цемент по латыни означает "раздробленный камень". </a:t>
            </a:r>
          </a:p>
        </p:txBody>
      </p:sp>
      <p:sp>
        <p:nvSpPr>
          <p:cNvPr id="21508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1509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altLang="ru-RU" sz="2000" smtClean="0">
                <a:latin typeface="Comic Sans MS" pitchFamily="66" charset="0"/>
              </a:rPr>
              <a:t>Тонко измельченный порошок, смешанный с водой, образует пластичную массу, которая затем превращается в твердый камень.</a:t>
            </a:r>
          </a:p>
          <a:p>
            <a:r>
              <a:rPr lang="ru-RU" altLang="ru-RU" sz="2000" b="1" i="1" smtClean="0">
                <a:latin typeface="Comic Sans MS" pitchFamily="66" charset="0"/>
              </a:rPr>
              <a:t>Сырье:</a:t>
            </a:r>
          </a:p>
          <a:p>
            <a:r>
              <a:rPr lang="ru-RU" altLang="ru-RU" sz="2000" smtClean="0">
                <a:latin typeface="Comic Sans MS" pitchFamily="66" charset="0"/>
              </a:rPr>
              <a:t>Каолинит (глина)</a:t>
            </a:r>
          </a:p>
          <a:p>
            <a:r>
              <a:rPr lang="ru-RU" altLang="ru-RU" sz="2000" smtClean="0">
                <a:latin typeface="Comic Sans MS" pitchFamily="66" charset="0"/>
              </a:rPr>
              <a:t>Известняк.</a:t>
            </a:r>
          </a:p>
        </p:txBody>
      </p:sp>
      <p:pic>
        <p:nvPicPr>
          <p:cNvPr id="21510" name="Picture 2" descr="C:\Users\Антонина\Pictures\1049.ce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408463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Дата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F4E0F1-5B78-4BA8-8A48-EBAE8A9EB85B}" type="datetime1">
              <a:rPr lang="ru-RU" altLang="ru-RU" smtClean="0"/>
              <a:pPr eaLnBrk="1" hangingPunct="1"/>
              <a:t>16.05.2014</a:t>
            </a:fld>
            <a:endParaRPr lang="ru-RU" altLang="ru-RU" smtClean="0"/>
          </a:p>
        </p:txBody>
      </p:sp>
      <p:sp>
        <p:nvSpPr>
          <p:cNvPr id="21512" name="Номер слайда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2E2FF6-6DAB-4D6B-BAAC-A6195A02A9F3}" type="slidenum">
              <a:rPr lang="ru-RU" altLang="ru-RU" smtClean="0"/>
              <a:pPr eaLnBrk="1" hangingPunct="1"/>
              <a:t>21</a:t>
            </a:fld>
            <a:endParaRPr lang="ru-RU" altLang="ru-RU" smtClean="0"/>
          </a:p>
        </p:txBody>
      </p:sp>
      <p:sp>
        <p:nvSpPr>
          <p:cNvPr id="21513" name="Нижний колонтитул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atin typeface="Comic Sans MS" pitchFamily="66" charset="0"/>
              </a:rPr>
              <a:t>Производство цемента</a:t>
            </a:r>
            <a:endParaRPr lang="ru-RU" altLang="ru-RU" smtClean="0"/>
          </a:p>
        </p:txBody>
      </p:sp>
      <p:sp>
        <p:nvSpPr>
          <p:cNvPr id="22531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BC90A9-01B8-4162-B362-742B862596A3}" type="datetime1">
              <a:rPr lang="ru-RU" altLang="ru-RU" smtClean="0"/>
              <a:pPr eaLnBrk="1" hangingPunct="1"/>
              <a:t>16.05.2014</a:t>
            </a:fld>
            <a:endParaRPr lang="ru-RU" altLang="ru-RU" smtClean="0"/>
          </a:p>
        </p:txBody>
      </p:sp>
      <p:sp>
        <p:nvSpPr>
          <p:cNvPr id="2253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20BD6D-EF77-472F-88AB-AC565BCE7C03}" type="slidenum">
              <a:rPr lang="ru-RU" altLang="ru-RU" smtClean="0"/>
              <a:pPr eaLnBrk="1" hangingPunct="1"/>
              <a:t>22</a:t>
            </a:fld>
            <a:endParaRPr lang="ru-RU" altLang="ru-RU" smtClean="0"/>
          </a:p>
        </p:txBody>
      </p:sp>
      <p:pic>
        <p:nvPicPr>
          <p:cNvPr id="22533" name="Picture 2" descr="C:\Users\Антонина\Pictures\image00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557338"/>
            <a:ext cx="8229600" cy="3967162"/>
          </a:xfrm>
        </p:spPr>
      </p:pic>
      <p:sp>
        <p:nvSpPr>
          <p:cNvPr id="22534" name="Прямоугольник 6"/>
          <p:cNvSpPr>
            <a:spLocks noChangeArrowheads="1"/>
          </p:cNvSpPr>
          <p:nvPr/>
        </p:nvSpPr>
        <p:spPr bwMode="auto">
          <a:xfrm>
            <a:off x="827088" y="5516563"/>
            <a:ext cx="7273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i="1"/>
              <a:t>Смесь  обжигают, обезвоживают, подвергают разложению и размалывают до порошка</a:t>
            </a:r>
            <a:r>
              <a:rPr lang="ru-RU" altLang="ru-RU" sz="1400"/>
              <a:t>.</a:t>
            </a:r>
          </a:p>
        </p:txBody>
      </p:sp>
      <p:sp>
        <p:nvSpPr>
          <p:cNvPr id="22535" name="Нижний колонтитул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atin typeface="Comic Sans MS" pitchFamily="66" charset="0"/>
              </a:rPr>
              <a:t>Сорта цемента</a:t>
            </a:r>
            <a:endParaRPr lang="ru-RU" altLang="ru-RU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b="1" smtClean="0">
                <a:latin typeface="Comic Sans MS" pitchFamily="66" charset="0"/>
              </a:rPr>
              <a:t>1.Бетон</a:t>
            </a:r>
            <a:r>
              <a:rPr lang="ru-RU" altLang="ru-RU" sz="2400" smtClean="0">
                <a:latin typeface="Comic Sans MS" pitchFamily="66" charset="0"/>
              </a:rPr>
              <a:t>- смесь щебня и песка с цементом.</a:t>
            </a:r>
          </a:p>
          <a:p>
            <a:r>
              <a:rPr lang="ru-RU" altLang="ru-RU" sz="2400" b="1" smtClean="0">
                <a:latin typeface="Comic Sans MS" pitchFamily="66" charset="0"/>
              </a:rPr>
              <a:t>2.Шлакобетон</a:t>
            </a:r>
            <a:r>
              <a:rPr lang="ru-RU" altLang="ru-RU" sz="2400" smtClean="0">
                <a:latin typeface="Comic Sans MS" pitchFamily="66" charset="0"/>
              </a:rPr>
              <a:t>- смешивание цемента со шлаком.</a:t>
            </a:r>
          </a:p>
          <a:p>
            <a:r>
              <a:rPr lang="ru-RU" altLang="ru-RU" sz="2400" b="1" smtClean="0">
                <a:latin typeface="Comic Sans MS" pitchFamily="66" charset="0"/>
              </a:rPr>
              <a:t>3.Железобетон </a:t>
            </a:r>
            <a:r>
              <a:rPr lang="ru-RU" altLang="ru-RU" sz="2400" smtClean="0">
                <a:latin typeface="Comic Sans MS" pitchFamily="66" charset="0"/>
              </a:rPr>
              <a:t>– в цемент закладывают каркас железных стержней.</a:t>
            </a:r>
          </a:p>
          <a:p>
            <a:r>
              <a:rPr lang="ru-RU" altLang="ru-RU" sz="2400" b="1" i="1" smtClean="0">
                <a:latin typeface="Comic Sans MS" pitchFamily="66" charset="0"/>
              </a:rPr>
              <a:t>4.Пластобетоны </a:t>
            </a:r>
            <a:r>
              <a:rPr lang="ru-RU" altLang="ru-RU" sz="2400" smtClean="0">
                <a:latin typeface="Comic Sans MS" pitchFamily="66" charset="0"/>
              </a:rPr>
              <a:t>– цемент и органические полимеры.</a:t>
            </a:r>
          </a:p>
          <a:p>
            <a:r>
              <a:rPr lang="ru-RU" altLang="ru-RU" sz="2400" smtClean="0">
                <a:latin typeface="Comic Sans MS" pitchFamily="66" charset="0"/>
              </a:rPr>
              <a:t>5. </a:t>
            </a:r>
            <a:r>
              <a:rPr lang="ru-RU" altLang="ru-RU" sz="2400" b="1" i="1" smtClean="0">
                <a:latin typeface="Comic Sans MS" pitchFamily="66" charset="0"/>
              </a:rPr>
              <a:t>Шифер</a:t>
            </a:r>
            <a:r>
              <a:rPr lang="ru-RU" altLang="ru-RU" sz="2400" smtClean="0">
                <a:latin typeface="Comic Sans MS" pitchFamily="66" charset="0"/>
              </a:rPr>
              <a:t> – цемент с асбестом</a:t>
            </a:r>
          </a:p>
          <a:p>
            <a:r>
              <a:rPr lang="ru-RU" altLang="ru-RU" smtClean="0"/>
              <a:t>                                       </a:t>
            </a:r>
            <a:r>
              <a:rPr lang="ru-RU" altLang="ru-RU" sz="2400" smtClean="0">
                <a:latin typeface="Comic Sans MS" pitchFamily="66" charset="0"/>
              </a:rPr>
              <a:t>Колизей.</a:t>
            </a:r>
          </a:p>
        </p:txBody>
      </p:sp>
      <p:sp>
        <p:nvSpPr>
          <p:cNvPr id="23556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28E193-9A84-49B9-97BB-0C5F2ED84FC5}" type="datetime1">
              <a:rPr lang="ru-RU" altLang="ru-RU" smtClean="0"/>
              <a:pPr eaLnBrk="1" hangingPunct="1"/>
              <a:t>16.05.2014</a:t>
            </a:fld>
            <a:endParaRPr lang="ru-RU" altLang="ru-RU" smtClean="0"/>
          </a:p>
        </p:txBody>
      </p:sp>
      <p:sp>
        <p:nvSpPr>
          <p:cNvPr id="2355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EE05DA-7191-43C3-A29E-101B3037D356}" type="slidenum">
              <a:rPr lang="ru-RU" altLang="ru-RU" smtClean="0"/>
              <a:pPr eaLnBrk="1" hangingPunct="1"/>
              <a:t>23</a:t>
            </a:fld>
            <a:endParaRPr lang="ru-RU" altLang="ru-RU" smtClean="0"/>
          </a:p>
        </p:txBody>
      </p:sp>
      <p:pic>
        <p:nvPicPr>
          <p:cNvPr id="23558" name="Picture 2" descr="C:\Users\Антонина\Pictures\82f0b9e5-46e8-4fec-8ac2-5858f43e4b3e_2b455669-4d6b-43a0-abac-4d6af62140a0_20120113174817_colosseu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508500"/>
            <a:ext cx="30924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Нижний колонтитул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Интеллект -карта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4580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F40F78-B39E-4EF7-A201-B6242467EEF0}" type="datetime1">
              <a:rPr lang="ru-RU" altLang="ru-RU" smtClean="0"/>
              <a:pPr eaLnBrk="1" hangingPunct="1"/>
              <a:t>16.05.2014</a:t>
            </a:fld>
            <a:endParaRPr lang="ru-RU" altLang="ru-RU" smtClean="0"/>
          </a:p>
        </p:txBody>
      </p:sp>
      <p:sp>
        <p:nvSpPr>
          <p:cNvPr id="2458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09B14E-D588-49B5-9F3D-299C47E5533A}" type="slidenum">
              <a:rPr lang="ru-RU" altLang="ru-RU" smtClean="0"/>
              <a:pPr eaLnBrk="1" hangingPunct="1"/>
              <a:t>24</a:t>
            </a:fld>
            <a:endParaRPr lang="ru-RU" altLang="ru-RU" smtClean="0"/>
          </a:p>
        </p:txBody>
      </p:sp>
      <p:pic>
        <p:nvPicPr>
          <p:cNvPr id="24582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57338"/>
            <a:ext cx="656748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Интеллект -карта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5604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D33835-9A6D-4210-AE68-F7AB508AF759}" type="datetime1">
              <a:rPr lang="ru-RU" altLang="ru-RU" smtClean="0"/>
              <a:pPr eaLnBrk="1" hangingPunct="1"/>
              <a:t>16.05.2014</a:t>
            </a:fld>
            <a:endParaRPr lang="ru-RU" altLang="ru-RU" smtClean="0"/>
          </a:p>
        </p:txBody>
      </p:sp>
      <p:sp>
        <p:nvSpPr>
          <p:cNvPr id="2560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398F20-0350-4957-B6D3-988E02DE37CB}" type="slidenum">
              <a:rPr lang="ru-RU" altLang="ru-RU" smtClean="0"/>
              <a:pPr eaLnBrk="1" hangingPunct="1"/>
              <a:t>25</a:t>
            </a:fld>
            <a:endParaRPr lang="ru-RU" altLang="ru-RU" smtClean="0"/>
          </a:p>
        </p:txBody>
      </p:sp>
      <p:pic>
        <p:nvPicPr>
          <p:cNvPr id="25606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341438"/>
            <a:ext cx="700087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6628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E08E9A-3DD4-45E5-B768-5D95B7BC73FB}" type="datetime1">
              <a:rPr lang="ru-RU" altLang="ru-RU" smtClean="0"/>
              <a:pPr eaLnBrk="1" hangingPunct="1"/>
              <a:t>16.05.2014</a:t>
            </a:fld>
            <a:endParaRPr lang="ru-RU" altLang="ru-RU" smtClean="0"/>
          </a:p>
        </p:txBody>
      </p:sp>
      <p:sp>
        <p:nvSpPr>
          <p:cNvPr id="2662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A65FCA-F661-4ECC-9D16-79512D3DCB9F}" type="slidenum">
              <a:rPr lang="ru-RU" altLang="ru-RU" smtClean="0"/>
              <a:pPr eaLnBrk="1" hangingPunct="1"/>
              <a:t>26</a:t>
            </a:fld>
            <a:endParaRPr lang="ru-RU" altLang="ru-RU" smtClean="0"/>
          </a:p>
        </p:txBody>
      </p:sp>
      <p:pic>
        <p:nvPicPr>
          <p:cNvPr id="26630" name="Picture 6" descr="DSCN46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84169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Нижний колонтитул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smtClean="0">
                <a:solidFill>
                  <a:srgbClr val="003366"/>
                </a:solidFill>
                <a:latin typeface="Comic Sans MS" pitchFamily="66" charset="0"/>
              </a:rPr>
              <a:t>Силикаты в нашей жизни</a:t>
            </a:r>
            <a:endParaRPr lang="ru-RU" altLang="ru-RU" smtClean="0"/>
          </a:p>
        </p:txBody>
      </p:sp>
      <p:sp>
        <p:nvSpPr>
          <p:cNvPr id="3075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99B87D-5154-4F0F-89EE-9739137BA8F5}" type="datetime1">
              <a:rPr lang="ru-RU" altLang="ru-RU" smtClean="0"/>
              <a:pPr eaLnBrk="1" hangingPunct="1"/>
              <a:t>16.05.2014</a:t>
            </a:fld>
            <a:endParaRPr lang="ru-RU" altLang="ru-RU" smtClean="0"/>
          </a:p>
        </p:txBody>
      </p:sp>
      <p:sp>
        <p:nvSpPr>
          <p:cNvPr id="3076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42B509-A8A3-49D8-9FE2-4481CF4827E0}" type="slidenum">
              <a:rPr lang="ru-RU" altLang="ru-RU" smtClean="0"/>
              <a:pPr eaLnBrk="1" hangingPunct="1"/>
              <a:t>3</a:t>
            </a:fld>
            <a:endParaRPr lang="ru-RU" altLang="ru-RU" smtClean="0"/>
          </a:p>
        </p:txBody>
      </p:sp>
      <p:pic>
        <p:nvPicPr>
          <p:cNvPr id="36866" name="Picture 2" descr="F:\открытый урок\L05_21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1041400"/>
            <a:ext cx="4006850" cy="5816600"/>
          </a:xfrm>
          <a:noFill/>
        </p:spPr>
      </p:pic>
      <p:pic>
        <p:nvPicPr>
          <p:cNvPr id="36867" name="Picture 3" descr="F:\открытый урок\L05_21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268413"/>
            <a:ext cx="338455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F:\открытый урок\L05_04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25538"/>
            <a:ext cx="6048375" cy="538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F:\открытый урок\L13_02_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074738"/>
            <a:ext cx="4343400" cy="578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F:\открытый урок\L05_06_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8280400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atin typeface="Comic Sans MS" pitchFamily="66" charset="0"/>
              </a:rPr>
              <a:t>Создание интеллект- карты.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100" name="Picture 4" descr="http://bershadskiy.ru/CDMap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831373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Дата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36A048-3100-4C54-B2C7-7B381578BE5E}" type="datetime1">
              <a:rPr lang="ru-RU" altLang="ru-RU" smtClean="0"/>
              <a:pPr eaLnBrk="1" hangingPunct="1"/>
              <a:t>16.05.2014</a:t>
            </a:fld>
            <a:endParaRPr lang="ru-RU" altLang="ru-RU" smtClean="0"/>
          </a:p>
        </p:txBody>
      </p:sp>
      <p:sp>
        <p:nvSpPr>
          <p:cNvPr id="4102" name="Номер слайда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B5F458-D97D-416F-B2B2-C9747FB5170F}" type="slidenum">
              <a:rPr lang="ru-RU" altLang="ru-RU" smtClean="0"/>
              <a:pPr eaLnBrk="1" hangingPunct="1"/>
              <a:t>4</a:t>
            </a:fld>
            <a:endParaRPr lang="ru-RU" altLang="ru-RU" smtClean="0"/>
          </a:p>
        </p:txBody>
      </p:sp>
      <p:sp>
        <p:nvSpPr>
          <p:cNvPr id="4103" name="Нижний колонтитул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chemeClr val="tx1"/>
                </a:solidFill>
                <a:latin typeface="Comic Sans MS" pitchFamily="66" charset="0"/>
              </a:rPr>
              <a:t>Силикатная промышленность</a:t>
            </a:r>
            <a:endParaRPr lang="ru-RU" alt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5124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FE48F5-6588-4627-B485-9E90ECC886D7}" type="datetime1">
              <a:rPr lang="ru-RU" altLang="ru-RU" smtClean="0"/>
              <a:pPr eaLnBrk="1" hangingPunct="1"/>
              <a:t>16.05.2014</a:t>
            </a:fld>
            <a:endParaRPr lang="ru-RU" altLang="ru-RU" smtClean="0"/>
          </a:p>
        </p:txBody>
      </p:sp>
      <p:sp>
        <p:nvSpPr>
          <p:cNvPr id="5125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295185-22CA-4D3F-9B5E-0496AEA54C9C}" type="slidenum">
              <a:rPr lang="ru-RU" altLang="ru-RU" smtClean="0"/>
              <a:pPr eaLnBrk="1" hangingPunct="1"/>
              <a:t>5</a:t>
            </a:fld>
            <a:endParaRPr lang="ru-RU" altLang="ru-RU" smtClean="0"/>
          </a:p>
        </p:txBody>
      </p:sp>
      <p:pic>
        <p:nvPicPr>
          <p:cNvPr id="5126" name="Picture 2" descr="DSCN46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877252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Нижний колонтитул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26841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10000"/>
                  </a:schemeClr>
                </a:solidFill>
                <a:latin typeface="Comic Sans MS" pitchFamily="66" charset="0"/>
              </a:rPr>
              <a:t>Сырье</a:t>
            </a:r>
            <a:endParaRPr lang="ru-RU" dirty="0">
              <a:solidFill>
                <a:schemeClr val="accent1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147" name="Дата 2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0EB0D7-5D7C-44DC-9F34-E85941D21199}" type="datetime1">
              <a:rPr lang="ru-RU" altLang="ru-RU" smtClean="0"/>
              <a:pPr eaLnBrk="1" hangingPunct="1"/>
              <a:t>16.05.2014</a:t>
            </a:fld>
            <a:r>
              <a:rPr lang="ru-RU" altLang="ru-RU" smtClean="0"/>
              <a:t>.</a:t>
            </a:r>
          </a:p>
        </p:txBody>
      </p:sp>
      <p:sp>
        <p:nvSpPr>
          <p:cNvPr id="6148" name="Номер слайда 2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2F6CE5-1103-4795-9B85-EDDEFA7A73B5}" type="slidenum">
              <a:rPr lang="ru-RU" altLang="ru-RU" smtClean="0"/>
              <a:pPr eaLnBrk="1" hangingPunct="1"/>
              <a:t>6</a:t>
            </a:fld>
            <a:endParaRPr lang="ru-RU" altLang="ru-RU" smtClean="0"/>
          </a:p>
        </p:txBody>
      </p:sp>
      <p:pic>
        <p:nvPicPr>
          <p:cNvPr id="6149" name="Picture 2" descr="https://encrypted-tbn2.gstatic.com/images?q=tbn:ANd9GcQ5mW3nBcfkeaXEc9eeRQixyXaI6OfM2AVqtQcrVp1Dm8vEpwh9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3798888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2" descr="https://encrypted-tbn0.gstatic.com/images?q=tbn:ANd9GcRbpVH0Ag8YIKSu3Ra3GXXvYc2d4xaCRyjT7iO80080AE1jm9rdS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611563"/>
            <a:ext cx="3743325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4" descr="https://encrypted-tbn1.gstatic.com/images?q=tbn:ANd9GcRUJ8mxs3HaQuRmX8n2E6BZ1rPT5VCOgORAMlvyu6jlsgv9yr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12875"/>
            <a:ext cx="3889375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Нижний колонтитул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Стекло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>
                <a:latin typeface="Comic Sans MS" pitchFamily="66" charset="0"/>
              </a:rPr>
              <a:t>Твердое?                        Жидкое?</a:t>
            </a:r>
          </a:p>
          <a:p>
            <a:r>
              <a:rPr lang="ru-RU" altLang="ru-RU" smtClean="0">
                <a:latin typeface="Comic Sans MS" pitchFamily="66" charset="0"/>
              </a:rPr>
              <a:t>Хрупкое?                      Очень твердое?</a:t>
            </a:r>
          </a:p>
        </p:txBody>
      </p:sp>
      <p:sp>
        <p:nvSpPr>
          <p:cNvPr id="7172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52A04D-7C5D-4D1F-9772-B951055E89F8}" type="datetime1">
              <a:rPr lang="ru-RU" altLang="ru-RU" smtClean="0"/>
              <a:pPr eaLnBrk="1" hangingPunct="1"/>
              <a:t>16.05.2014</a:t>
            </a:fld>
            <a:endParaRPr lang="ru-RU" altLang="ru-RU" smtClean="0"/>
          </a:p>
        </p:txBody>
      </p:sp>
      <p:sp>
        <p:nvSpPr>
          <p:cNvPr id="717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C2FE30-5499-40FF-ACAF-60A446E44422}" type="slidenum">
              <a:rPr lang="ru-RU" altLang="ru-RU" smtClean="0"/>
              <a:pPr eaLnBrk="1" hangingPunct="1"/>
              <a:t>7</a:t>
            </a:fld>
            <a:endParaRPr lang="ru-RU" altLang="ru-RU" smtClean="0"/>
          </a:p>
        </p:txBody>
      </p:sp>
      <p:pic>
        <p:nvPicPr>
          <p:cNvPr id="7174" name="Picture 13" descr="https://encrypted-tbn2.gstatic.com/images?q=tbn:ANd9GcQPnuA2FUVuNObZVIa-sG2Rkxil2l0LdVUnRhWchwrE5F-rqe2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997200"/>
            <a:ext cx="3313112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https://encrypted-tbn3.gstatic.com/images?q=tbn:ANd9GcSfRjxtFb1RNMLtKgzCx6LIWnmH7RKZUk6SQC9Fw9GLp2BjfLwzF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97200"/>
            <a:ext cx="20161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i="1" smtClean="0"/>
              <a:t>Стекло.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2400" dirty="0" smtClean="0"/>
              <a:t>Стекло- это материал, который представляет собой сплав нескольких веществ. </a:t>
            </a:r>
          </a:p>
          <a:p>
            <a:pPr>
              <a:buFontTx/>
              <a:buNone/>
              <a:defRPr/>
            </a:pPr>
            <a:r>
              <a:rPr lang="ru-RU" sz="2400" dirty="0" smtClean="0"/>
              <a:t>   Сырьё  для производства обычного стекла: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400" dirty="0" smtClean="0"/>
              <a:t>Кварцевый песок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400" dirty="0" smtClean="0"/>
              <a:t>Сода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400" dirty="0" smtClean="0"/>
              <a:t>Известняк     </a:t>
            </a:r>
          </a:p>
          <a:p>
            <a:pPr>
              <a:buFontTx/>
              <a:buNone/>
              <a:defRPr/>
            </a:pPr>
            <a:endParaRPr lang="ru-RU" dirty="0" smtClean="0"/>
          </a:p>
          <a:p>
            <a:pPr>
              <a:buFontTx/>
              <a:buNone/>
              <a:defRPr/>
            </a:pPr>
            <a:endParaRPr lang="ru-RU" dirty="0" smtClean="0"/>
          </a:p>
          <a:p>
            <a:pPr>
              <a:buFontTx/>
              <a:buNone/>
              <a:defRPr/>
            </a:pPr>
            <a:r>
              <a:rPr lang="ru-RU" dirty="0" smtClean="0"/>
              <a:t>      </a:t>
            </a:r>
          </a:p>
          <a:p>
            <a:pPr>
              <a:buFontTx/>
              <a:buNone/>
              <a:defRPr/>
            </a:pPr>
            <a:r>
              <a:rPr lang="ru-RU" dirty="0" smtClean="0"/>
              <a:t>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8196" name="Picture 2" descr="C:\Users\Митяй\Desktop\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14512">
            <a:off x="169863" y="4427538"/>
            <a:ext cx="1962150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 descr="C:\Users\Митяй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2266">
            <a:off x="2459038" y="4673600"/>
            <a:ext cx="2546350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 descr="C:\Users\Митяй\Desktop\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2919">
            <a:off x="2384425" y="3201988"/>
            <a:ext cx="27686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5" descr="C:\Users\Митяй\Desktop\8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516563"/>
            <a:ext cx="8953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7" descr="C:\Users\Митяй\Desktop\1379816877-e5d69f5ad12673675fe4784f7829456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437063"/>
            <a:ext cx="2600325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Дата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9F0905-85B4-47C6-97F5-459369715BDF}" type="datetime1">
              <a:rPr lang="ru-RU" altLang="ru-RU" smtClean="0"/>
              <a:pPr eaLnBrk="1" hangingPunct="1"/>
              <a:t>16.05.2014</a:t>
            </a:fld>
            <a:endParaRPr lang="ru-RU" altLang="ru-RU" smtClean="0"/>
          </a:p>
        </p:txBody>
      </p:sp>
      <p:sp>
        <p:nvSpPr>
          <p:cNvPr id="8202" name="Номер слайда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93AD-DFF9-45FE-AFDF-20A7515558EA}" type="slidenum">
              <a:rPr lang="ru-RU" altLang="ru-RU" smtClean="0"/>
              <a:pPr eaLnBrk="1" hangingPunct="1"/>
              <a:t>8</a:t>
            </a:fld>
            <a:endParaRPr lang="ru-RU" altLang="ru-RU" smtClean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i="1" smtClean="0"/>
              <a:t>Виды стекла:</a:t>
            </a:r>
          </a:p>
        </p:txBody>
      </p:sp>
      <p:sp>
        <p:nvSpPr>
          <p:cNvPr id="9219" name="Содержимое 1"/>
          <p:cNvSpPr>
            <a:spLocks noGrp="1"/>
          </p:cNvSpPr>
          <p:nvPr>
            <p:ph idx="1"/>
          </p:nvPr>
        </p:nvSpPr>
        <p:spPr>
          <a:xfrm>
            <a:off x="0" y="1773238"/>
            <a:ext cx="9144000" cy="4460875"/>
          </a:xfrm>
        </p:spPr>
        <p:txBody>
          <a:bodyPr/>
          <a:lstStyle/>
          <a:p>
            <a:r>
              <a:rPr lang="ru-RU" altLang="ru-RU" smtClean="0"/>
              <a:t>Оконное стекло</a:t>
            </a:r>
          </a:p>
          <a:p>
            <a:pPr>
              <a:buFontTx/>
              <a:buNone/>
            </a:pPr>
            <a:r>
              <a:rPr lang="ru-RU" altLang="ru-RU" smtClean="0"/>
              <a:t>    Формула: </a:t>
            </a:r>
            <a:r>
              <a:rPr lang="en-US" altLang="ru-RU" smtClean="0"/>
              <a:t>Na</a:t>
            </a:r>
            <a:r>
              <a:rPr lang="en-US" altLang="ru-RU" baseline="-25000" smtClean="0"/>
              <a:t>2</a:t>
            </a:r>
            <a:r>
              <a:rPr lang="en-US" altLang="ru-RU" smtClean="0"/>
              <a:t>O* CaO* 6SiO</a:t>
            </a:r>
            <a:r>
              <a:rPr lang="en-US" altLang="ru-RU" baseline="-25000" smtClean="0"/>
              <a:t>2</a:t>
            </a:r>
            <a:endParaRPr lang="ru-RU" altLang="ru-RU" baseline="-25000" smtClean="0"/>
          </a:p>
          <a:p>
            <a:endParaRPr lang="ru-RU" altLang="ru-RU" baseline="-25000" smtClean="0"/>
          </a:p>
          <a:p>
            <a:endParaRPr lang="ru-RU" altLang="ru-RU" baseline="-25000" smtClean="0"/>
          </a:p>
          <a:p>
            <a:r>
              <a:rPr lang="ru-RU" altLang="ru-RU" sz="2800" smtClean="0"/>
              <a:t>Тугоплавкое</a:t>
            </a:r>
            <a:endParaRPr lang="ru-RU" altLang="ru-RU" sz="2800" baseline="-25000" smtClean="0"/>
          </a:p>
          <a:p>
            <a:pPr>
              <a:buFontTx/>
              <a:buNone/>
            </a:pPr>
            <a:r>
              <a:rPr lang="ru-RU" altLang="ru-RU" sz="2400" smtClean="0"/>
              <a:t>      </a:t>
            </a:r>
            <a:r>
              <a:rPr lang="ru-RU" altLang="ru-RU" sz="2800" smtClean="0"/>
              <a:t>Формула: </a:t>
            </a:r>
            <a:r>
              <a:rPr lang="en-US" altLang="ru-RU" sz="2800" smtClean="0"/>
              <a:t>K</a:t>
            </a:r>
            <a:r>
              <a:rPr lang="en-US" altLang="ru-RU" sz="2800" baseline="-25000" smtClean="0"/>
              <a:t>2</a:t>
            </a:r>
            <a:r>
              <a:rPr lang="en-US" altLang="ru-RU" sz="2800" smtClean="0"/>
              <a:t>O* CaO* 6SiO</a:t>
            </a:r>
            <a:r>
              <a:rPr lang="en-US" altLang="ru-RU" sz="2800" baseline="-25000" smtClean="0"/>
              <a:t>2</a:t>
            </a:r>
            <a:endParaRPr lang="ru-RU" altLang="ru-RU" sz="2800" smtClean="0"/>
          </a:p>
          <a:p>
            <a:endParaRPr lang="ru-RU" altLang="ru-RU" sz="2400" smtClean="0"/>
          </a:p>
          <a:p>
            <a:pPr>
              <a:buFontTx/>
              <a:buNone/>
            </a:pPr>
            <a:endParaRPr lang="ru-RU" altLang="ru-RU" smtClean="0"/>
          </a:p>
        </p:txBody>
      </p:sp>
      <p:pic>
        <p:nvPicPr>
          <p:cNvPr id="9220" name="Picture 2" descr="C:\Users\Митяй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052513"/>
            <a:ext cx="17272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C:\Users\Митяй\Desktop\vybor_gla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557338"/>
            <a:ext cx="1873250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868863"/>
            <a:ext cx="2992438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 descr="E:\Разные предметы\L01p4p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652963"/>
            <a:ext cx="279717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Дата 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8BE593-08BF-4D58-843C-0A864E0E83C4}" type="datetime1">
              <a:rPr lang="ru-RU" altLang="ru-RU" smtClean="0"/>
              <a:pPr eaLnBrk="1" hangingPunct="1"/>
              <a:t>16.05.2014</a:t>
            </a:fld>
            <a:endParaRPr lang="ru-RU" altLang="ru-RU" smtClean="0"/>
          </a:p>
        </p:txBody>
      </p:sp>
      <p:sp>
        <p:nvSpPr>
          <p:cNvPr id="9225" name="Номер слайда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DFF366-370B-4F8B-8484-6CFF94FE8836}" type="slidenum">
              <a:rPr lang="ru-RU" altLang="ru-RU" smtClean="0"/>
              <a:pPr eaLnBrk="1" hangingPunct="1"/>
              <a:t>9</a:t>
            </a:fld>
            <a:endParaRPr lang="ru-RU" altLang="ru-RU" smtClean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иохимия">
  <a:themeElements>
    <a:clrScheme name="Химия белый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Химия бел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Химия белы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белы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белы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белы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белы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белы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белы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белы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белы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белы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белы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белы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Биохимия</Template>
  <TotalTime>887</TotalTime>
  <Words>414</Words>
  <Application>Microsoft Office PowerPoint</Application>
  <PresentationFormat>Экран (4:3)</PresentationFormat>
  <Paragraphs>177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Comic Sans MS</vt:lpstr>
      <vt:lpstr>Wingdings</vt:lpstr>
      <vt:lpstr>Times New Roman</vt:lpstr>
      <vt:lpstr>Биохимия</vt:lpstr>
      <vt:lpstr>Презентация PowerPoint</vt:lpstr>
      <vt:lpstr>Тема урока: Строительные материалы  в нашей жизни.</vt:lpstr>
      <vt:lpstr>Силикаты в нашей жизни</vt:lpstr>
      <vt:lpstr>Создание интеллект- карты.</vt:lpstr>
      <vt:lpstr>Силикатная промышленность</vt:lpstr>
      <vt:lpstr>Сырье</vt:lpstr>
      <vt:lpstr>Стекло</vt:lpstr>
      <vt:lpstr>Стекло.</vt:lpstr>
      <vt:lpstr>Виды стекла:</vt:lpstr>
      <vt:lpstr>Виды стекла:</vt:lpstr>
      <vt:lpstr>Цветное стекло</vt:lpstr>
      <vt:lpstr>  Окраска стекла</vt:lpstr>
      <vt:lpstr>Стекловолокно</vt:lpstr>
      <vt:lpstr>Стеклонити</vt:lpstr>
      <vt:lpstr>Декоративный хрусталь</vt:lpstr>
      <vt:lpstr>Сувенирные изделия</vt:lpstr>
      <vt:lpstr>Декоративная композиция</vt:lpstr>
      <vt:lpstr>«Дятьковский хрусталь»</vt:lpstr>
      <vt:lpstr>Керамика</vt:lpstr>
      <vt:lpstr>Керамика.</vt:lpstr>
      <vt:lpstr>Цемент по латыни означает "раздробленный камень". </vt:lpstr>
      <vt:lpstr>Производство цемента</vt:lpstr>
      <vt:lpstr>Сорта цемента</vt:lpstr>
      <vt:lpstr>Интеллект -карта</vt:lpstr>
      <vt:lpstr>Интеллект -карта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Витамины</dc:title>
  <dc:creator>Игорь</dc:creator>
  <cp:lastModifiedBy>ринат</cp:lastModifiedBy>
  <cp:revision>85</cp:revision>
  <dcterms:created xsi:type="dcterms:W3CDTF">2010-05-03T16:02:02Z</dcterms:created>
  <dcterms:modified xsi:type="dcterms:W3CDTF">2014-05-16T11:39:34Z</dcterms:modified>
</cp:coreProperties>
</file>