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2" r:id="rId6"/>
    <p:sldId id="261" r:id="rId7"/>
    <p:sldId id="268" r:id="rId8"/>
    <p:sldId id="267" r:id="rId9"/>
    <p:sldId id="269" r:id="rId10"/>
    <p:sldId id="264" r:id="rId11"/>
    <p:sldId id="265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accent2"/>
        </a:solidFill>
        <a:latin typeface="Bookman Old Styl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669900"/>
    <a:srgbClr val="336600"/>
    <a:srgbClr val="CCFF99"/>
    <a:srgbClr val="CCFFCC"/>
    <a:srgbClr val="CC66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2884" autoAdjust="0"/>
  </p:normalViewPr>
  <p:slideViewPr>
    <p:cSldViewPr>
      <p:cViewPr>
        <p:scale>
          <a:sx n="60" d="100"/>
          <a:sy n="60" d="100"/>
        </p:scale>
        <p:origin x="-1656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975199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17D4B-F690-46A4-9363-D44E847103AA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97BA7-EEE0-4017-9B93-89E164C0C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85A1-9D96-490C-B007-6FA94F3C5CA1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468F-1F1B-431E-8AC0-D0E6EB657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2372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3568" y="274638"/>
            <a:ext cx="558775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2E77-BFAD-4801-9AEF-5ACC9DD4B879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39B58-B8D4-4671-8FAC-F5005EE8C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1BDAF-5A38-47C8-98E9-DFBEB9437AB3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59BCA-B8F5-4555-9665-42870B9C67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9B09-F5FB-4C03-A1C1-A328DC05761D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67936-E720-4562-BE7E-9E409F6AA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91472" y="1600200"/>
            <a:ext cx="3859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3240" y="1600200"/>
            <a:ext cx="3859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B9EDC-C636-4C3E-B5C3-70A20D55E1DB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C70F1-5443-40E1-A1D1-2715FDB623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535113"/>
            <a:ext cx="385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568" y="2174875"/>
            <a:ext cx="385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1535113"/>
            <a:ext cx="385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4008" y="2174875"/>
            <a:ext cx="385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F9D1E-6C63-4BCC-B333-C4CC8523B270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6677-ABB0-47A4-8418-D2902E1028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B37D5-A2C5-40EF-BEBA-DBEE3DEB743A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AF67-C769-46E4-B442-5D20660D97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29209-66CB-4680-8EC5-93C20270E7EE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28C44-4B5A-4138-88F9-F8BF29AD05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73050"/>
            <a:ext cx="28800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7584" y="273050"/>
            <a:ext cx="47520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3568" y="1435100"/>
            <a:ext cx="28800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57FE-951C-4395-9145-03E0EBE6486B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57A6-0887-42C8-BC97-BD5C7A396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1904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1904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B0BDD-095D-470C-8EFB-4849A895D98C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0A0AC-6C3D-4074-B5D7-1738233B8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274638"/>
            <a:ext cx="7775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84213" y="1600200"/>
            <a:ext cx="7775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4213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F6D7B8-3132-4D45-920D-D2DC12E4355E}" type="datetimeFigureOut">
              <a:rPr lang="ru-RU"/>
              <a:pPr>
                <a:defRPr/>
              </a:pPr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32138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3468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94768F-C36D-43C6-A538-DBF0FE2C1C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4F622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4F6228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Users\&#1052;&#1072;&#1088;&#1080;&#1085;&#1072;\Desktop\&#1091;&#1088;&#1086;&#1082;_6_&#1085;&#1077;&#1089;&#1082;&#1083;&#1086;&#1085;&#1103;&#1077;&#1084;&#1099;&#1077;\&#1054;&#1090;%20&#1059;&#1083;&#1099;&#1073;&#1082;&#1080;.mp3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3975100"/>
            <a:ext cx="7772400" cy="1470025"/>
          </a:xfrm>
        </p:spPr>
        <p:txBody>
          <a:bodyPr/>
          <a:lstStyle/>
          <a:p>
            <a:pPr eaLnBrk="1" hangingPunct="1"/>
            <a:r>
              <a:rPr lang="ru-RU" smtClean="0"/>
              <a:t>Темный зеленый чай 2 1302100234</a:t>
            </a:r>
          </a:p>
        </p:txBody>
      </p:sp>
      <p:pic>
        <p:nvPicPr>
          <p:cNvPr id="13314" name="Picture 5" descr="zoop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779206"/>
            <a:ext cx="7559675" cy="5242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25472" y="116632"/>
            <a:ext cx="8064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научно-методическая конференция </a:t>
            </a:r>
            <a:endParaRPr lang="ru-RU" sz="1600" i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2013 - 30 января 2014 "Педагогическая технология и мастерство учителя"</a:t>
            </a:r>
            <a:endParaRPr lang="ru-RU" sz="16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57612" y="6228601"/>
            <a:ext cx="72728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Электронное периодическое издание НАУКОГРАД</a:t>
            </a:r>
            <a:endParaRPr lang="ru-RU" sz="16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hangingPunct="0"/>
            <a:r>
              <a:rPr lang="ru-RU" sz="1600" i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Ноябрь 2013 – февраль 2014</a:t>
            </a:r>
            <a:endParaRPr lang="ru-RU" sz="1600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  <a:latin typeface="Bookman Old Style" pitchFamily="18" charset="0"/>
              </a:rPr>
              <a:t>Физкультминутка</a:t>
            </a:r>
          </a:p>
        </p:txBody>
      </p:sp>
      <p:pic>
        <p:nvPicPr>
          <p:cNvPr id="22530" name="Picture 6" descr="i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771775" y="1844675"/>
            <a:ext cx="3816350" cy="3384550"/>
          </a:xfrm>
        </p:spPr>
      </p:pic>
      <p:pic>
        <p:nvPicPr>
          <p:cNvPr id="24583" name="От Улыбки.mp3">
            <a:hlinkClick r:id="" action="ppaction://media"/>
            <a:hlinkHover r:id="" action="ppaction://ole?verb=0"/>
          </p:cNvPr>
          <p:cNvPicPr>
            <a:picLocks noGrp="1" noRot="1" noChangeAspect="1" noChangeArrowheads="1"/>
          </p:cNvPicPr>
          <p:nvPr>
            <p:ph idx="1"/>
            <a:audioFile r:link="rId1"/>
          </p:nvPr>
        </p:nvPicPr>
        <p:blipFill>
          <a:blip r:embed="rId4"/>
          <a:srcRect/>
          <a:stretch>
            <a:fillRect/>
          </a:stretch>
        </p:blipFill>
        <p:spPr>
          <a:xfrm>
            <a:off x="7308850" y="5691188"/>
            <a:ext cx="503238" cy="5032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45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583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  <a:latin typeface="Bookman Old Style" pitchFamily="18" charset="0"/>
              </a:rPr>
              <a:t>Полминутки для шутки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684213" y="1628775"/>
            <a:ext cx="3887787" cy="4497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Как-то рано поутру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С другом сели мы в метру.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И поехали в метре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Фильм смотреть о кенгуре.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Кенгуру в кафу зашёл,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Занял там свободный стол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И сидит за доминой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smtClean="0">
                <a:solidFill>
                  <a:srgbClr val="336600"/>
                </a:solidFill>
                <a:latin typeface="Bookman Old Style" pitchFamily="18" charset="0"/>
              </a:rPr>
              <a:t>С шимпанзой и какадой.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ru-RU" sz="2400" smtClean="0">
              <a:solidFill>
                <a:srgbClr val="336600"/>
              </a:solidFill>
            </a:endParaRPr>
          </a:p>
        </p:txBody>
      </p:sp>
      <p:pic>
        <p:nvPicPr>
          <p:cNvPr id="23555" name="Picture 9" descr="9709237641654908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484313"/>
            <a:ext cx="3455987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  <a:latin typeface="Bookman Old Style" pitchFamily="18" charset="0"/>
              </a:rPr>
              <a:t>Задания</a:t>
            </a:r>
          </a:p>
        </p:txBody>
      </p:sp>
      <p:sp>
        <p:nvSpPr>
          <p:cNvPr id="24578" name="Rectangle 4"/>
          <p:cNvSpPr>
            <a:spLocks noGrp="1"/>
          </p:cNvSpPr>
          <p:nvPr>
            <p:ph type="body" idx="1"/>
          </p:nvPr>
        </p:nvSpPr>
        <p:spPr>
          <a:xfrm>
            <a:off x="611188" y="1412875"/>
            <a:ext cx="3313112" cy="28082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b="1" smtClean="0">
                <a:solidFill>
                  <a:srgbClr val="CC6600"/>
                </a:solidFill>
                <a:latin typeface="Bookman Old Style" pitchFamily="18" charset="0"/>
              </a:rPr>
              <a:t>1. Творческая работа.</a:t>
            </a:r>
            <a:endParaRPr lang="ru-RU" sz="2000" smtClean="0">
              <a:solidFill>
                <a:srgbClr val="CC6600"/>
              </a:solidFill>
              <a:latin typeface="Bookman Old Style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Bookman Old Style" pitchFamily="18" charset="0"/>
              </a:rPr>
              <a:t>Составьте небольшой текст (5-6 предложений) на тему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Bookman Old Style" pitchFamily="18" charset="0"/>
              </a:rPr>
              <a:t>«Правила поведения в зоопарке», используя как можно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000" smtClean="0">
                <a:latin typeface="Bookman Old Style" pitchFamily="18" charset="0"/>
              </a:rPr>
              <a:t>больше несклоняемых имен существительных.</a:t>
            </a:r>
            <a:r>
              <a:rPr lang="ru-RU" sz="2400" smtClean="0">
                <a:latin typeface="Bookman Old Style" pitchFamily="18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ru-RU" sz="2400" smtClean="0">
              <a:solidFill>
                <a:schemeClr val="tx2"/>
              </a:solidFill>
              <a:latin typeface="Bookman Old Style" pitchFamily="18" charset="0"/>
            </a:endParaRPr>
          </a:p>
        </p:txBody>
      </p:sp>
      <p:pic>
        <p:nvPicPr>
          <p:cNvPr id="24579" name="Picture 7" descr="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4292600"/>
            <a:ext cx="13287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3" descr="sJpa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2275" y="5157788"/>
            <a:ext cx="11398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11" descr="i?id=176034970-4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27313" y="5843588"/>
            <a:ext cx="1223962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9"/>
          <p:cNvSpPr>
            <a:spLocks noChangeArrowheads="1"/>
          </p:cNvSpPr>
          <p:nvPr/>
        </p:nvSpPr>
        <p:spPr bwMode="auto">
          <a:xfrm>
            <a:off x="4356100" y="1341438"/>
            <a:ext cx="424815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0">
                <a:solidFill>
                  <a:srgbClr val="CC6600"/>
                </a:solidFill>
              </a:rPr>
              <a:t>2. Тест.</a:t>
            </a:r>
          </a:p>
          <a:p>
            <a:r>
              <a:rPr lang="ru-RU" i="0">
                <a:solidFill>
                  <a:srgbClr val="336600"/>
                </a:solidFill>
              </a:rPr>
              <a:t>1.Выберите несклоняемые существительные.</a:t>
            </a:r>
            <a:endParaRPr lang="ru-RU" b="0" i="0">
              <a:solidFill>
                <a:srgbClr val="336600"/>
              </a:solidFill>
            </a:endParaRPr>
          </a:p>
          <a:p>
            <a:r>
              <a:rPr lang="ru-RU" b="0" i="0">
                <a:solidFill>
                  <a:srgbClr val="336600"/>
                </a:solidFill>
              </a:rPr>
              <a:t>А) такси;       Б) река;         </a:t>
            </a:r>
          </a:p>
          <a:p>
            <a:r>
              <a:rPr lang="ru-RU" b="0" i="0">
                <a:solidFill>
                  <a:srgbClr val="336600"/>
                </a:solidFill>
              </a:rPr>
              <a:t>В) Сочи;       Г) Жюль Верн.</a:t>
            </a:r>
            <a:endParaRPr lang="ru-RU" i="0">
              <a:solidFill>
                <a:srgbClr val="336600"/>
              </a:solidFill>
            </a:endParaRPr>
          </a:p>
          <a:p>
            <a:r>
              <a:rPr lang="ru-RU" i="0">
                <a:solidFill>
                  <a:srgbClr val="336600"/>
                </a:solidFill>
              </a:rPr>
              <a:t>2.В каком слове нет и не может быть окончания?</a:t>
            </a:r>
            <a:endParaRPr lang="ru-RU" b="0" i="0">
              <a:solidFill>
                <a:srgbClr val="336600"/>
              </a:solidFill>
            </a:endParaRPr>
          </a:p>
          <a:p>
            <a:r>
              <a:rPr lang="ru-RU" b="0" i="0">
                <a:solidFill>
                  <a:srgbClr val="336600"/>
                </a:solidFill>
              </a:rPr>
              <a:t>А) мор..       Б) гор..       </a:t>
            </a:r>
          </a:p>
          <a:p>
            <a:r>
              <a:rPr lang="ru-RU" b="0" i="0">
                <a:solidFill>
                  <a:srgbClr val="336600"/>
                </a:solidFill>
              </a:rPr>
              <a:t>В) коф…      Г) озер…</a:t>
            </a:r>
            <a:endParaRPr lang="ru-RU" i="0">
              <a:solidFill>
                <a:srgbClr val="336600"/>
              </a:solidFill>
            </a:endParaRPr>
          </a:p>
          <a:p>
            <a:r>
              <a:rPr lang="ru-RU" i="0">
                <a:solidFill>
                  <a:srgbClr val="336600"/>
                </a:solidFill>
              </a:rPr>
              <a:t>3. В каком предложении допущена ошибка?</a:t>
            </a:r>
            <a:endParaRPr lang="ru-RU" b="0" i="0">
              <a:solidFill>
                <a:srgbClr val="336600"/>
              </a:solidFill>
            </a:endParaRPr>
          </a:p>
          <a:p>
            <a:r>
              <a:rPr lang="ru-RU" b="0" i="0">
                <a:solidFill>
                  <a:srgbClr val="336600"/>
                </a:solidFill>
              </a:rPr>
              <a:t>А) Мы с удовольствием читали    роман Виктора Гюго.</a:t>
            </a:r>
          </a:p>
          <a:p>
            <a:r>
              <a:rPr lang="ru-RU" b="0" i="0">
                <a:solidFill>
                  <a:srgbClr val="336600"/>
                </a:solidFill>
              </a:rPr>
              <a:t>Б) Подруги пригласили Катю Бондаренко в кафе. </a:t>
            </a:r>
          </a:p>
          <a:p>
            <a:r>
              <a:rPr lang="ru-RU" b="0" i="0">
                <a:solidFill>
                  <a:srgbClr val="336600"/>
                </a:solidFill>
              </a:rPr>
              <a:t>В) Мальчик был в черной шапочке и сером пальте.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  <a:latin typeface="Bookman Old Style" pitchFamily="18" charset="0"/>
              </a:rPr>
              <a:t>Ответы на тест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1331913" y="1916113"/>
            <a:ext cx="3095625" cy="316865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ru-RU" sz="4400" b="1" i="1" smtClean="0"/>
              <a:t>1.  А, В.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ru-RU" sz="4400" b="1" i="1" smtClean="0"/>
              <a:t>2.  В.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ru-RU" sz="4400" b="1" i="1" smtClean="0"/>
              <a:t>3.  В</a:t>
            </a:r>
          </a:p>
          <a:p>
            <a:pPr marL="609600" indent="-609600" eaLnBrk="1" hangingPunct="1"/>
            <a:endParaRPr lang="ru-RU" sz="4400" b="1" i="1" smtClean="0"/>
          </a:p>
          <a:p>
            <a:pPr marL="609600" indent="-609600" eaLnBrk="1" hangingPunct="1">
              <a:buFont typeface="Arial" charset="0"/>
              <a:buAutoNum type="arabicPeriod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CC6600"/>
                </a:solidFill>
                <a:latin typeface="Bookman Old Style" pitchFamily="18" charset="0"/>
              </a:rPr>
              <a:t>Домашнее задание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en-US" b="1" smtClean="0">
                <a:solidFill>
                  <a:srgbClr val="336600"/>
                </a:solidFill>
                <a:latin typeface="Bookman Old Style" pitchFamily="18" charset="0"/>
                <a:cs typeface="Vrinda" pitchFamily="2" charset="0"/>
              </a:rPr>
              <a:t>§</a:t>
            </a:r>
            <a:r>
              <a:rPr lang="ru-RU" b="1" smtClean="0">
                <a:solidFill>
                  <a:srgbClr val="336600"/>
                </a:solidFill>
                <a:latin typeface="Bookman Old Style" pitchFamily="18" charset="0"/>
                <a:cs typeface="Vrinda" pitchFamily="2" charset="0"/>
              </a:rPr>
              <a:t> 39, упр. 220</a:t>
            </a:r>
            <a:endParaRPr lang="ru-RU" b="1" smtClean="0">
              <a:solidFill>
                <a:srgbClr val="336600"/>
              </a:solidFill>
              <a:latin typeface="Arial" charset="0"/>
              <a:cs typeface="Vrinda" pitchFamily="2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ru-RU" b="1" smtClean="0">
              <a:solidFill>
                <a:srgbClr val="336600"/>
              </a:solidFill>
              <a:latin typeface="Arial" charset="0"/>
              <a:cs typeface="Vrinda" pitchFamily="2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ru-RU" b="1" smtClean="0">
                <a:solidFill>
                  <a:srgbClr val="CC3300"/>
                </a:solidFill>
                <a:latin typeface="Bookman Old Style" pitchFamily="18" charset="0"/>
              </a:rPr>
              <a:t>2.</a:t>
            </a:r>
            <a:r>
              <a:rPr lang="ru-RU" smtClean="0">
                <a:solidFill>
                  <a:srgbClr val="CC3300"/>
                </a:solidFill>
                <a:latin typeface="Bookman Old Style" pitchFamily="18" charset="0"/>
              </a:rPr>
              <a:t> </a:t>
            </a:r>
            <a:r>
              <a:rPr lang="ru-RU" b="1" smtClean="0">
                <a:solidFill>
                  <a:srgbClr val="CC3300"/>
                </a:solidFill>
                <a:latin typeface="Bookman Old Style" pitchFamily="18" charset="0"/>
              </a:rPr>
              <a:t>Найдите в словаре 5 несклоняемых имён существительных, не прозвучавших на уроке. Составьте с каждым из них предложение.</a:t>
            </a:r>
            <a:endParaRPr lang="en-US" b="1" smtClean="0">
              <a:solidFill>
                <a:srgbClr val="CC3300"/>
              </a:solidFill>
              <a:latin typeface="Bookman Old Style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endParaRPr lang="ru-RU" b="1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1116013" y="765175"/>
            <a:ext cx="7056437" cy="4679950"/>
          </a:xfrm>
        </p:spPr>
        <p:txBody>
          <a:bodyPr/>
          <a:lstStyle/>
          <a:p>
            <a:pPr eaLnBrk="1" hangingPunct="1"/>
            <a:r>
              <a:rPr lang="ru-RU" sz="6000" b="1" i="1" smtClean="0">
                <a:solidFill>
                  <a:srgbClr val="CC6600"/>
                </a:solidFill>
                <a:latin typeface="Bookman Old Style" pitchFamily="18" charset="0"/>
              </a:rPr>
              <a:t>Желаю </a:t>
            </a:r>
            <a:br>
              <a:rPr lang="ru-RU" sz="6000" b="1" i="1" smtClean="0">
                <a:solidFill>
                  <a:srgbClr val="CC6600"/>
                </a:solidFill>
                <a:latin typeface="Bookman Old Style" pitchFamily="18" charset="0"/>
              </a:rPr>
            </a:br>
            <a:r>
              <a:rPr lang="ru-RU" sz="6000" b="1" i="1" smtClean="0">
                <a:solidFill>
                  <a:srgbClr val="CC6600"/>
                </a:solidFill>
                <a:latin typeface="Bookman Old Style" pitchFamily="18" charset="0"/>
              </a:rPr>
              <a:t>всем </a:t>
            </a:r>
            <a:br>
              <a:rPr lang="ru-RU" sz="6000" b="1" i="1" smtClean="0">
                <a:solidFill>
                  <a:srgbClr val="CC6600"/>
                </a:solidFill>
                <a:latin typeface="Bookman Old Style" pitchFamily="18" charset="0"/>
              </a:rPr>
            </a:br>
            <a:r>
              <a:rPr lang="ru-RU" sz="6000" b="1" i="1" smtClean="0">
                <a:solidFill>
                  <a:srgbClr val="CC6600"/>
                </a:solidFill>
                <a:latin typeface="Bookman Old Style" pitchFamily="18" charset="0"/>
              </a:rPr>
              <a:t>успеха!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0a3220b0ceeb1ecadd7a73d31830bd4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3975"/>
            <a:ext cx="4500563" cy="333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5" descr="1266900351_animals_beasts_kangaroo_019483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0"/>
            <a:ext cx="4716462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6" descr="679367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3317875"/>
            <a:ext cx="471646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 descr="105024362_large_4267534_0_7d482_38a39e1b_X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273425"/>
            <a:ext cx="4500563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13"/>
          <p:cNvSpPr>
            <a:spLocks noChangeArrowheads="1"/>
          </p:cNvSpPr>
          <p:nvPr/>
        </p:nvSpPr>
        <p:spPr bwMode="auto">
          <a:xfrm>
            <a:off x="2916238" y="2781300"/>
            <a:ext cx="1512887" cy="503238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50000">
                <a:srgbClr val="CCFF99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336600"/>
                </a:solidFill>
              </a:rPr>
              <a:t>фламинго</a:t>
            </a: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7559675" y="6281738"/>
            <a:ext cx="1584325" cy="576262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50000">
                <a:srgbClr val="CCFF99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336600"/>
                </a:solidFill>
              </a:rPr>
              <a:t>колибри</a:t>
            </a:r>
          </a:p>
        </p:txBody>
      </p:sp>
      <p:sp>
        <p:nvSpPr>
          <p:cNvPr id="14343" name="Rectangle 15"/>
          <p:cNvSpPr>
            <a:spLocks noChangeArrowheads="1"/>
          </p:cNvSpPr>
          <p:nvPr/>
        </p:nvSpPr>
        <p:spPr bwMode="auto">
          <a:xfrm>
            <a:off x="2700338" y="6281738"/>
            <a:ext cx="1871662" cy="576262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50000">
                <a:srgbClr val="CCFF99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336600"/>
                </a:solidFill>
              </a:rPr>
              <a:t>лев</a:t>
            </a:r>
          </a:p>
        </p:txBody>
      </p:sp>
      <p:sp>
        <p:nvSpPr>
          <p:cNvPr id="14344" name="Rectangle 17"/>
          <p:cNvSpPr>
            <a:spLocks noChangeArrowheads="1"/>
          </p:cNvSpPr>
          <p:nvPr/>
        </p:nvSpPr>
        <p:spPr bwMode="auto">
          <a:xfrm>
            <a:off x="7486650" y="2781300"/>
            <a:ext cx="1657350" cy="549275"/>
          </a:xfrm>
          <a:prstGeom prst="rect">
            <a:avLst/>
          </a:prstGeom>
          <a:gradFill rotWithShape="1">
            <a:gsLst>
              <a:gs pos="0">
                <a:srgbClr val="669900"/>
              </a:gs>
              <a:gs pos="50000">
                <a:srgbClr val="CCFF99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>
                <a:solidFill>
                  <a:srgbClr val="336600"/>
                </a:solidFill>
              </a:rPr>
              <a:t>кенгуру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755650" y="0"/>
            <a:ext cx="7775575" cy="1143000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CC6600"/>
                </a:solidFill>
                <a:latin typeface="Bookman Old Style" pitchFamily="18" charset="0"/>
              </a:rPr>
              <a:t>Склонение существительных</a:t>
            </a:r>
          </a:p>
        </p:txBody>
      </p:sp>
      <p:graphicFrame>
        <p:nvGraphicFramePr>
          <p:cNvPr id="15447" name="Group 87"/>
          <p:cNvGraphicFramePr>
            <a:graphicFrameLocks noGrp="1"/>
          </p:cNvGraphicFramePr>
          <p:nvPr>
            <p:ph idx="1"/>
          </p:nvPr>
        </p:nvGraphicFramePr>
        <p:xfrm>
          <a:off x="539750" y="1190625"/>
          <a:ext cx="8208963" cy="5669280"/>
        </p:xfrm>
        <a:graphic>
          <a:graphicData uri="http://schemas.openxmlformats.org/drawingml/2006/table">
            <a:tbl>
              <a:tblPr/>
              <a:tblGrid>
                <a:gridCol w="1162050"/>
                <a:gridCol w="1695450"/>
                <a:gridCol w="1679575"/>
                <a:gridCol w="1943100"/>
                <a:gridCol w="1728788"/>
              </a:tblGrid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И.п.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лев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Р.п.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льва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Д.п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льву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В.п.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льва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Т.п.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львом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П.п.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О льве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кенгуру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фламинго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колибри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5406" name="Дуга 8"/>
          <p:cNvSpPr>
            <a:spLocks/>
          </p:cNvSpPr>
          <p:nvPr/>
        </p:nvSpPr>
        <p:spPr bwMode="auto">
          <a:xfrm rot="-2438121">
            <a:off x="3059113" y="1196975"/>
            <a:ext cx="1873250" cy="1743075"/>
          </a:xfrm>
          <a:custGeom>
            <a:avLst/>
            <a:gdLst>
              <a:gd name="T0" fmla="*/ 837648 w 2014538"/>
              <a:gd name="T1" fmla="*/ 359 h 2084388"/>
              <a:gd name="T2" fmla="*/ 809854 w 2014538"/>
              <a:gd name="T3" fmla="*/ 609483 h 2084388"/>
              <a:gd name="T4" fmla="*/ 1608462 w 2014538"/>
              <a:gd name="T5" fmla="*/ 508279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3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07" name="Дуга 8"/>
          <p:cNvSpPr>
            <a:spLocks/>
          </p:cNvSpPr>
          <p:nvPr/>
        </p:nvSpPr>
        <p:spPr bwMode="auto">
          <a:xfrm rot="-2438121">
            <a:off x="3132138" y="2060575"/>
            <a:ext cx="2014537" cy="2084388"/>
          </a:xfrm>
          <a:custGeom>
            <a:avLst/>
            <a:gdLst>
              <a:gd name="T0" fmla="*/ 1041838 w 2014538"/>
              <a:gd name="T1" fmla="*/ 614 h 2084388"/>
              <a:gd name="T2" fmla="*/ 1007269 w 2014538"/>
              <a:gd name="T3" fmla="*/ 1042194 h 2084388"/>
              <a:gd name="T4" fmla="*/ 2000551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08" name="Дуга 8"/>
          <p:cNvSpPr>
            <a:spLocks/>
          </p:cNvSpPr>
          <p:nvPr/>
        </p:nvSpPr>
        <p:spPr bwMode="auto">
          <a:xfrm rot="-2438121">
            <a:off x="3132138" y="2924175"/>
            <a:ext cx="2014537" cy="2084388"/>
          </a:xfrm>
          <a:custGeom>
            <a:avLst/>
            <a:gdLst>
              <a:gd name="T0" fmla="*/ 1041838 w 2014538"/>
              <a:gd name="T1" fmla="*/ 614 h 2084388"/>
              <a:gd name="T2" fmla="*/ 1007269 w 2014538"/>
              <a:gd name="T3" fmla="*/ 1042194 h 2084388"/>
              <a:gd name="T4" fmla="*/ 2000551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09" name="Дуга 8"/>
          <p:cNvSpPr>
            <a:spLocks/>
          </p:cNvSpPr>
          <p:nvPr/>
        </p:nvSpPr>
        <p:spPr bwMode="auto">
          <a:xfrm rot="-2438121">
            <a:off x="3132138" y="3860800"/>
            <a:ext cx="2014537" cy="2084388"/>
          </a:xfrm>
          <a:custGeom>
            <a:avLst/>
            <a:gdLst>
              <a:gd name="T0" fmla="*/ 1041838 w 2014538"/>
              <a:gd name="T1" fmla="*/ 614 h 2084388"/>
              <a:gd name="T2" fmla="*/ 1007269 w 2014538"/>
              <a:gd name="T3" fmla="*/ 1042194 h 2084388"/>
              <a:gd name="T4" fmla="*/ 2000551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0" name="Дуга 8"/>
          <p:cNvSpPr>
            <a:spLocks/>
          </p:cNvSpPr>
          <p:nvPr/>
        </p:nvSpPr>
        <p:spPr bwMode="auto">
          <a:xfrm rot="-2438121">
            <a:off x="3132138" y="4773613"/>
            <a:ext cx="2014537" cy="2084387"/>
          </a:xfrm>
          <a:custGeom>
            <a:avLst/>
            <a:gdLst>
              <a:gd name="T0" fmla="*/ 1041838 w 2014538"/>
              <a:gd name="T1" fmla="*/ 614 h 2084388"/>
              <a:gd name="T2" fmla="*/ 1007269 w 2014538"/>
              <a:gd name="T3" fmla="*/ 1042194 h 2084388"/>
              <a:gd name="T4" fmla="*/ 2000551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1" name="Дуга 8"/>
          <p:cNvSpPr>
            <a:spLocks/>
          </p:cNvSpPr>
          <p:nvPr/>
        </p:nvSpPr>
        <p:spPr bwMode="auto">
          <a:xfrm rot="-2438121">
            <a:off x="3132138" y="5815013"/>
            <a:ext cx="2014537" cy="2084387"/>
          </a:xfrm>
          <a:custGeom>
            <a:avLst/>
            <a:gdLst>
              <a:gd name="T0" fmla="*/ 1041837 w 2014538"/>
              <a:gd name="T1" fmla="*/ 614 h 2084388"/>
              <a:gd name="T2" fmla="*/ 1007269 w 2014538"/>
              <a:gd name="T3" fmla="*/ 1042194 h 2084388"/>
              <a:gd name="T4" fmla="*/ 2000550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2" name="Дуга 8"/>
          <p:cNvSpPr>
            <a:spLocks/>
          </p:cNvSpPr>
          <p:nvPr/>
        </p:nvSpPr>
        <p:spPr bwMode="auto">
          <a:xfrm rot="-2438121">
            <a:off x="5003800" y="1052513"/>
            <a:ext cx="2014538" cy="2084387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3" name="Дуга 8"/>
          <p:cNvSpPr>
            <a:spLocks/>
          </p:cNvSpPr>
          <p:nvPr/>
        </p:nvSpPr>
        <p:spPr bwMode="auto">
          <a:xfrm rot="-2438121">
            <a:off x="5003800" y="1989138"/>
            <a:ext cx="2014538" cy="2084387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4" name="Дуга 8"/>
          <p:cNvSpPr>
            <a:spLocks/>
          </p:cNvSpPr>
          <p:nvPr/>
        </p:nvSpPr>
        <p:spPr bwMode="auto">
          <a:xfrm rot="-2438121">
            <a:off x="5003800" y="2997200"/>
            <a:ext cx="2014538" cy="2084388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5" name="Дуга 8"/>
          <p:cNvSpPr>
            <a:spLocks/>
          </p:cNvSpPr>
          <p:nvPr/>
        </p:nvSpPr>
        <p:spPr bwMode="auto">
          <a:xfrm rot="-2438121">
            <a:off x="5003800" y="3933825"/>
            <a:ext cx="2014538" cy="2084388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6" name="Дуга 8"/>
          <p:cNvSpPr>
            <a:spLocks/>
          </p:cNvSpPr>
          <p:nvPr/>
        </p:nvSpPr>
        <p:spPr bwMode="auto">
          <a:xfrm rot="-2438121">
            <a:off x="5003800" y="4773613"/>
            <a:ext cx="2014538" cy="2084387"/>
          </a:xfrm>
          <a:custGeom>
            <a:avLst/>
            <a:gdLst>
              <a:gd name="T0" fmla="*/ 1041839 w 2014538"/>
              <a:gd name="T1" fmla="*/ 614 h 2084388"/>
              <a:gd name="T2" fmla="*/ 1007269 w 2014538"/>
              <a:gd name="T3" fmla="*/ 1042194 h 2084388"/>
              <a:gd name="T4" fmla="*/ 2000552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7" name="Дуга 8"/>
          <p:cNvSpPr>
            <a:spLocks/>
          </p:cNvSpPr>
          <p:nvPr/>
        </p:nvSpPr>
        <p:spPr bwMode="auto">
          <a:xfrm rot="-2438121">
            <a:off x="5003800" y="5815013"/>
            <a:ext cx="2014538" cy="2084387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8" name="Дуга 8"/>
          <p:cNvSpPr>
            <a:spLocks/>
          </p:cNvSpPr>
          <p:nvPr/>
        </p:nvSpPr>
        <p:spPr bwMode="auto">
          <a:xfrm rot="-2438121">
            <a:off x="6877050" y="1052513"/>
            <a:ext cx="2014538" cy="2084387"/>
          </a:xfrm>
          <a:custGeom>
            <a:avLst/>
            <a:gdLst>
              <a:gd name="T0" fmla="*/ 1041839 w 2014538"/>
              <a:gd name="T1" fmla="*/ 614 h 2084388"/>
              <a:gd name="T2" fmla="*/ 1007269 w 2014538"/>
              <a:gd name="T3" fmla="*/ 1042194 h 2084388"/>
              <a:gd name="T4" fmla="*/ 2000552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19" name="Дуга 8"/>
          <p:cNvSpPr>
            <a:spLocks/>
          </p:cNvSpPr>
          <p:nvPr/>
        </p:nvSpPr>
        <p:spPr bwMode="auto">
          <a:xfrm rot="-2438121">
            <a:off x="6804025" y="2060575"/>
            <a:ext cx="2014538" cy="2084388"/>
          </a:xfrm>
          <a:custGeom>
            <a:avLst/>
            <a:gdLst>
              <a:gd name="T0" fmla="*/ 1041839 w 2014538"/>
              <a:gd name="T1" fmla="*/ 614 h 2084388"/>
              <a:gd name="T2" fmla="*/ 1007269 w 2014538"/>
              <a:gd name="T3" fmla="*/ 1042194 h 2084388"/>
              <a:gd name="T4" fmla="*/ 2000552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20" name="Дуга 8"/>
          <p:cNvSpPr>
            <a:spLocks/>
          </p:cNvSpPr>
          <p:nvPr/>
        </p:nvSpPr>
        <p:spPr bwMode="auto">
          <a:xfrm rot="-2438121">
            <a:off x="6804025" y="2997200"/>
            <a:ext cx="2014538" cy="2084388"/>
          </a:xfrm>
          <a:custGeom>
            <a:avLst/>
            <a:gdLst>
              <a:gd name="T0" fmla="*/ 1041838 w 2014538"/>
              <a:gd name="T1" fmla="*/ 614 h 2084388"/>
              <a:gd name="T2" fmla="*/ 1007269 w 2014538"/>
              <a:gd name="T3" fmla="*/ 1042194 h 2084388"/>
              <a:gd name="T4" fmla="*/ 2000551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21" name="Дуга 8"/>
          <p:cNvSpPr>
            <a:spLocks/>
          </p:cNvSpPr>
          <p:nvPr/>
        </p:nvSpPr>
        <p:spPr bwMode="auto">
          <a:xfrm rot="-2438121">
            <a:off x="6804025" y="3933825"/>
            <a:ext cx="2014538" cy="2084388"/>
          </a:xfrm>
          <a:custGeom>
            <a:avLst/>
            <a:gdLst>
              <a:gd name="T0" fmla="*/ 1041839 w 2014538"/>
              <a:gd name="T1" fmla="*/ 614 h 2084388"/>
              <a:gd name="T2" fmla="*/ 1007269 w 2014538"/>
              <a:gd name="T3" fmla="*/ 1042194 h 2084388"/>
              <a:gd name="T4" fmla="*/ 2000552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22" name="Дуга 8"/>
          <p:cNvSpPr>
            <a:spLocks/>
          </p:cNvSpPr>
          <p:nvPr/>
        </p:nvSpPr>
        <p:spPr bwMode="auto">
          <a:xfrm rot="-2438121">
            <a:off x="6804025" y="4773613"/>
            <a:ext cx="2014538" cy="2084387"/>
          </a:xfrm>
          <a:custGeom>
            <a:avLst/>
            <a:gdLst>
              <a:gd name="T0" fmla="*/ 1041840 w 2014538"/>
              <a:gd name="T1" fmla="*/ 614 h 2084388"/>
              <a:gd name="T2" fmla="*/ 1007269 w 2014538"/>
              <a:gd name="T3" fmla="*/ 1042194 h 2084388"/>
              <a:gd name="T4" fmla="*/ 2000553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23" name="Дуга 8"/>
          <p:cNvSpPr>
            <a:spLocks/>
          </p:cNvSpPr>
          <p:nvPr/>
        </p:nvSpPr>
        <p:spPr bwMode="auto">
          <a:xfrm rot="-2438121">
            <a:off x="6804025" y="5815013"/>
            <a:ext cx="2014538" cy="2084387"/>
          </a:xfrm>
          <a:custGeom>
            <a:avLst/>
            <a:gdLst>
              <a:gd name="T0" fmla="*/ 1041839 w 2014538"/>
              <a:gd name="T1" fmla="*/ 614 h 2084388"/>
              <a:gd name="T2" fmla="*/ 1007269 w 2014538"/>
              <a:gd name="T3" fmla="*/ 1042194 h 2084388"/>
              <a:gd name="T4" fmla="*/ 2000552 w 2014538"/>
              <a:gd name="T5" fmla="*/ 869140 h 2084388"/>
              <a:gd name="T6" fmla="*/ 11796480 60000 65536"/>
              <a:gd name="T7" fmla="*/ 17694720 60000 65536"/>
              <a:gd name="T8" fmla="*/ 5898240 60000 65536"/>
              <a:gd name="T9" fmla="*/ 1041842 w 2014538"/>
              <a:gd name="T10" fmla="*/ 614 h 2084388"/>
              <a:gd name="T11" fmla="*/ 2000555 w 2014538"/>
              <a:gd name="T12" fmla="*/ 869140 h 20843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4538" h="2084388" stroke="0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  <a:lnTo>
                  <a:pt x="1007269" y="1042194"/>
                </a:lnTo>
                <a:close/>
              </a:path>
              <a:path w="2014538" h="2084388" fill="none">
                <a:moveTo>
                  <a:pt x="1041842" y="614"/>
                </a:moveTo>
                <a:lnTo>
                  <a:pt x="1041841" y="614"/>
                </a:lnTo>
                <a:cubicBezTo>
                  <a:pt x="1520284" y="17615"/>
                  <a:pt x="1921063" y="380692"/>
                  <a:pt x="2000554" y="869139"/>
                </a:cubicBezTo>
              </a:path>
            </a:pathLst>
          </a:custGeom>
          <a:noFill/>
          <a:ln w="38100" cap="flat" cmpd="sng" algn="ctr">
            <a:solidFill>
              <a:srgbClr val="333399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424" name="Rectangle 336"/>
          <p:cNvSpPr>
            <a:spLocks noChangeArrowheads="1"/>
          </p:cNvSpPr>
          <p:nvPr/>
        </p:nvSpPr>
        <p:spPr bwMode="auto">
          <a:xfrm>
            <a:off x="2771775" y="6021388"/>
            <a:ext cx="287338" cy="287337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425" name="Rectangle 337"/>
          <p:cNvSpPr>
            <a:spLocks noChangeArrowheads="1"/>
          </p:cNvSpPr>
          <p:nvPr/>
        </p:nvSpPr>
        <p:spPr bwMode="auto">
          <a:xfrm>
            <a:off x="2339975" y="4149725"/>
            <a:ext cx="288925" cy="360363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426" name="Rectangle 339"/>
          <p:cNvSpPr>
            <a:spLocks noChangeArrowheads="1"/>
          </p:cNvSpPr>
          <p:nvPr/>
        </p:nvSpPr>
        <p:spPr bwMode="auto">
          <a:xfrm>
            <a:off x="2411413" y="1341438"/>
            <a:ext cx="358775" cy="287337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427" name="Rectangle 340"/>
          <p:cNvSpPr>
            <a:spLocks noChangeArrowheads="1"/>
          </p:cNvSpPr>
          <p:nvPr/>
        </p:nvSpPr>
        <p:spPr bwMode="auto">
          <a:xfrm>
            <a:off x="2339975" y="3213100"/>
            <a:ext cx="287338" cy="433388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428" name="Rectangle 341"/>
          <p:cNvSpPr>
            <a:spLocks noChangeArrowheads="1"/>
          </p:cNvSpPr>
          <p:nvPr/>
        </p:nvSpPr>
        <p:spPr bwMode="auto">
          <a:xfrm rot="10800000" flipH="1" flipV="1">
            <a:off x="2339975" y="5084763"/>
            <a:ext cx="576263" cy="360362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429" name="Rectangle 342"/>
          <p:cNvSpPr>
            <a:spLocks noChangeArrowheads="1"/>
          </p:cNvSpPr>
          <p:nvPr/>
        </p:nvSpPr>
        <p:spPr bwMode="auto">
          <a:xfrm>
            <a:off x="2339975" y="2276475"/>
            <a:ext cx="358775" cy="287338"/>
          </a:xfrm>
          <a:prstGeom prst="rect">
            <a:avLst/>
          </a:prstGeom>
          <a:noFill/>
          <a:ln w="25400">
            <a:solidFill>
              <a:srgbClr val="CC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b="0" i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500" b="1" u="sng" smtClean="0">
                <a:solidFill>
                  <a:srgbClr val="CC6600"/>
                </a:solidFill>
                <a:latin typeface="Bookman Old Style" pitchFamily="18" charset="0"/>
              </a:rPr>
              <a:t>Тема урока: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68313" y="1600200"/>
            <a:ext cx="8207375" cy="4525963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5500" b="1" i="1" smtClean="0">
                <a:solidFill>
                  <a:srgbClr val="336600"/>
                </a:solidFill>
                <a:latin typeface="Bookman Old Style" pitchFamily="18" charset="0"/>
              </a:rPr>
              <a:t>Несклоняемые </a:t>
            </a:r>
            <a:br>
              <a:rPr lang="ru-RU" sz="5500" b="1" i="1" smtClean="0">
                <a:solidFill>
                  <a:srgbClr val="336600"/>
                </a:solidFill>
                <a:latin typeface="Bookman Old Style" pitchFamily="18" charset="0"/>
              </a:rPr>
            </a:br>
            <a:r>
              <a:rPr lang="ru-RU" sz="5500" b="1" i="1" smtClean="0">
                <a:solidFill>
                  <a:srgbClr val="336600"/>
                </a:solidFill>
                <a:latin typeface="Bookman Old Style" pitchFamily="18" charset="0"/>
              </a:rPr>
              <a:t>имена</a:t>
            </a:r>
            <a:br>
              <a:rPr lang="ru-RU" sz="5500" b="1" i="1" smtClean="0">
                <a:solidFill>
                  <a:srgbClr val="336600"/>
                </a:solidFill>
                <a:latin typeface="Bookman Old Style" pitchFamily="18" charset="0"/>
              </a:rPr>
            </a:br>
            <a:r>
              <a:rPr lang="ru-RU" sz="5500" b="1" i="1" smtClean="0">
                <a:solidFill>
                  <a:srgbClr val="336600"/>
                </a:solidFill>
                <a:latin typeface="Bookman Old Style" pitchFamily="18" charset="0"/>
              </a:rPr>
              <a:t>существительные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5500" b="1" u="sng" smtClean="0">
                <a:solidFill>
                  <a:srgbClr val="CC6600"/>
                </a:solidFill>
                <a:latin typeface="Bookman Old Style" pitchFamily="18" charset="0"/>
              </a:rPr>
              <a:t>Цель урока: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900" b="1" i="1" smtClean="0">
                <a:solidFill>
                  <a:srgbClr val="336600"/>
                </a:solidFill>
                <a:latin typeface="Arial" charset="0"/>
              </a:rPr>
              <a:t>п</a:t>
            </a:r>
            <a:r>
              <a:rPr lang="ru-RU" sz="4900" b="1" i="1" smtClean="0">
                <a:solidFill>
                  <a:srgbClr val="336600"/>
                </a:solidFill>
                <a:latin typeface="Bookman Old Style" pitchFamily="18" charset="0"/>
              </a:rPr>
              <a:t>ознакомиться с несклоняемы</a:t>
            </a:r>
            <a:r>
              <a:rPr lang="ru-RU" sz="4900" b="1" i="1" smtClean="0">
                <a:solidFill>
                  <a:srgbClr val="336600"/>
                </a:solidFill>
                <a:latin typeface="Arial" charset="0"/>
              </a:rPr>
              <a:t>ми</a:t>
            </a:r>
          </a:p>
          <a:p>
            <a:pPr algn="ctr" eaLnBrk="1" hangingPunct="1">
              <a:buFont typeface="Arial" charset="0"/>
              <a:buNone/>
            </a:pPr>
            <a:r>
              <a:rPr lang="ru-RU" sz="4900" b="1" i="1" smtClean="0">
                <a:solidFill>
                  <a:srgbClr val="336600"/>
                </a:solidFill>
                <a:latin typeface="Bookman Old Style" pitchFamily="18" charset="0"/>
              </a:rPr>
              <a:t>именами существительны</a:t>
            </a:r>
            <a:r>
              <a:rPr lang="ru-RU" sz="4900" b="1" i="1" smtClean="0">
                <a:solidFill>
                  <a:srgbClr val="336600"/>
                </a:solidFill>
                <a:latin typeface="Arial" charset="0"/>
              </a:rPr>
              <a:t>ми</a:t>
            </a:r>
            <a:r>
              <a:rPr lang="ru-RU" sz="4900" b="1" i="1" smtClean="0">
                <a:solidFill>
                  <a:srgbClr val="336600"/>
                </a:solidFill>
                <a:latin typeface="Bookman Old Style" pitchFamily="18" charset="0"/>
              </a:rPr>
              <a:t>.</a:t>
            </a:r>
          </a:p>
          <a:p>
            <a:pPr eaLnBrk="1" hangingPunct="1"/>
            <a:endParaRPr lang="ru-RU" smtClean="0">
              <a:solidFill>
                <a:srgbClr val="33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CC6600"/>
                </a:solidFill>
                <a:latin typeface="Bookman Old Style" pitchFamily="18" charset="0"/>
              </a:rPr>
              <a:t>Несклоняемые существительные</a:t>
            </a:r>
          </a:p>
        </p:txBody>
      </p:sp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572000" y="1700213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827088" y="3933825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4572000" y="3933825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8439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Сущ. иноязычного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происхождения с конечными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гласными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–о, -е, -у, -ю, -и.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шоссе, такси,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Дюма</a:t>
            </a:r>
          </a:p>
          <a:p>
            <a:endParaRPr lang="ru-RU" i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CC6600"/>
                </a:solidFill>
                <a:latin typeface="Bookman Old Style" pitchFamily="18" charset="0"/>
              </a:rPr>
              <a:t>Несклоняемые существительные</a:t>
            </a:r>
          </a:p>
        </p:txBody>
      </p:sp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4572000" y="1700213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II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Русские и украинские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фамилии на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 ,–их (-ых).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Шевченко, Долгих</a:t>
            </a:r>
          </a:p>
          <a:p>
            <a:endParaRPr lang="ru-RU" i="0">
              <a:solidFill>
                <a:srgbClr val="336600"/>
              </a:solidFill>
              <a:latin typeface="Arial" charset="0"/>
            </a:endParaRPr>
          </a:p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827088" y="3933825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4572000" y="3933825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9462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19463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Сущ. иноязычного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происхождения с конечными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гласными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–о, -е, -у, -ю, -и.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шоссе, такси,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Дюма</a:t>
            </a:r>
          </a:p>
          <a:p>
            <a:endParaRPr lang="ru-RU" i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CC6600"/>
                </a:solidFill>
                <a:latin typeface="Bookman Old Style" pitchFamily="18" charset="0"/>
              </a:rPr>
              <a:t>Несклоняемые существительные</a:t>
            </a:r>
          </a:p>
        </p:txBody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572000" y="1700213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CC66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II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Русские и украинские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фамилии на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 ,–их (-ых).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Шевченко, Долгих</a:t>
            </a:r>
          </a:p>
          <a:p>
            <a:endParaRPr lang="ru-RU" i="0">
              <a:solidFill>
                <a:srgbClr val="336600"/>
              </a:solidFill>
              <a:latin typeface="Arial" charset="0"/>
            </a:endParaRPr>
          </a:p>
          <a:p>
            <a:endParaRPr lang="ru-RU" i="0">
              <a:solidFill>
                <a:srgbClr val="FF0000"/>
              </a:solidFill>
              <a:latin typeface="Arial" charset="0"/>
            </a:endParaRPr>
          </a:p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827088" y="3933825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CC6600"/>
              </a:solidFill>
              <a:latin typeface="Arial" charset="0"/>
            </a:endParaRPr>
          </a:p>
          <a:p>
            <a:endParaRPr lang="ru-RU" i="0">
              <a:solidFill>
                <a:srgbClr val="CC66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III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Аббревиатуры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оканчивающиеся на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гласный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, </a:t>
            </a:r>
            <a:endParaRPr lang="en-US" i="0">
              <a:solidFill>
                <a:srgbClr val="0000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аббревиатуры с опорным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словом среднего и женского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рода.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СМИ, ООН</a:t>
            </a:r>
          </a:p>
          <a:p>
            <a:endParaRPr lang="ru-RU" i="0">
              <a:solidFill>
                <a:srgbClr val="FF0000"/>
              </a:solidFill>
              <a:latin typeface="Arial" charset="0"/>
            </a:endParaRPr>
          </a:p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4572000" y="3933825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0486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0487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Сущ. иноязычного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происхождения с конечными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гласными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–о, -е, -у, -ю, -и.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шоссе, такси,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Дюма</a:t>
            </a:r>
          </a:p>
          <a:p>
            <a:endParaRPr lang="ru-RU" i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CC6600"/>
                </a:solidFill>
                <a:latin typeface="Bookman Old Style" pitchFamily="18" charset="0"/>
              </a:rPr>
              <a:t>Несклоняемые существительные</a:t>
            </a:r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572000" y="1700213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II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Русские и украинские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фамилии на</a:t>
            </a:r>
          </a:p>
          <a:p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 ,–их (-ых).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Шевченко, Долгих</a:t>
            </a:r>
          </a:p>
          <a:p>
            <a:endParaRPr lang="ru-RU" i="0">
              <a:solidFill>
                <a:srgbClr val="336600"/>
              </a:solidFill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827088" y="3933825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III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Аббревиатуры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оканчивающиеся на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гласный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, </a:t>
            </a:r>
            <a:endParaRPr lang="en-US" i="0">
              <a:solidFill>
                <a:srgbClr val="0000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аббревиатуры с опорным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словом среднего и женского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рода.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СМИ, ООН</a:t>
            </a:r>
          </a:p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572000" y="3933825"/>
            <a:ext cx="3455988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  <a:latin typeface="Arial" charset="0"/>
            </a:endParaRP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IV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Иноязычные сущ.,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обозначающие лиц женского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пола и оканчивающиеся</a:t>
            </a:r>
            <a:r>
              <a:rPr lang="ru-RU" i="0">
                <a:solidFill>
                  <a:schemeClr val="tx2"/>
                </a:solidFill>
                <a:latin typeface="Arial" charset="0"/>
              </a:rPr>
              <a:t> </a:t>
            </a:r>
            <a:endParaRPr lang="en-US" i="0">
              <a:solidFill>
                <a:schemeClr val="tx2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на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согласный.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знакомая мисс,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писательница Войнич</a:t>
            </a:r>
          </a:p>
          <a:p>
            <a:endParaRPr lang="ru-RU" i="0">
              <a:solidFill>
                <a:srgbClr val="336600"/>
              </a:solidFill>
            </a:endParaRPr>
          </a:p>
        </p:txBody>
      </p:sp>
      <p:sp>
        <p:nvSpPr>
          <p:cNvPr id="21510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i="0">
              <a:solidFill>
                <a:srgbClr val="FF0000"/>
              </a:solidFill>
            </a:endParaRPr>
          </a:p>
        </p:txBody>
      </p:sp>
      <p:sp>
        <p:nvSpPr>
          <p:cNvPr id="21511" name="Rectangle 3"/>
          <p:cNvSpPr>
            <a:spLocks noChangeArrowheads="1"/>
          </p:cNvSpPr>
          <p:nvPr/>
        </p:nvSpPr>
        <p:spPr bwMode="auto">
          <a:xfrm>
            <a:off x="827088" y="1700213"/>
            <a:ext cx="3455987" cy="2016125"/>
          </a:xfrm>
          <a:prstGeom prst="rect">
            <a:avLst/>
          </a:prstGeom>
          <a:gradFill rotWithShape="1">
            <a:gsLst>
              <a:gs pos="0">
                <a:srgbClr val="CCFFCC"/>
              </a:gs>
              <a:gs pos="100000">
                <a:srgbClr val="66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Группа </a:t>
            </a:r>
            <a:r>
              <a:rPr lang="en-US" i="0">
                <a:solidFill>
                  <a:srgbClr val="CC6600"/>
                </a:solidFill>
                <a:latin typeface="Arial" charset="0"/>
              </a:rPr>
              <a:t>I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Сущ. иноязычного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происхождения с конечными </a:t>
            </a:r>
            <a:endParaRPr lang="en-US" i="0">
              <a:solidFill>
                <a:srgbClr val="336600"/>
              </a:solidFill>
              <a:latin typeface="Arial" charset="0"/>
            </a:endParaRP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гласными</a:t>
            </a:r>
            <a:r>
              <a:rPr lang="ru-RU" i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CC6600"/>
                </a:solidFill>
                <a:latin typeface="Arial" charset="0"/>
              </a:rPr>
              <a:t>–о, -е, -у, -ю, -и.</a:t>
            </a:r>
          </a:p>
          <a:p>
            <a:r>
              <a:rPr lang="ru-RU" i="0">
                <a:solidFill>
                  <a:srgbClr val="CC6600"/>
                </a:solidFill>
                <a:latin typeface="Arial" charset="0"/>
              </a:rPr>
              <a:t>Примеры:</a:t>
            </a:r>
            <a:r>
              <a:rPr lang="ru-RU" i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i="0">
                <a:solidFill>
                  <a:srgbClr val="336600"/>
                </a:solidFill>
                <a:latin typeface="Arial" charset="0"/>
              </a:rPr>
              <a:t>шоссе, такси, </a:t>
            </a:r>
          </a:p>
          <a:p>
            <a:r>
              <a:rPr lang="ru-RU" i="0">
                <a:solidFill>
                  <a:srgbClr val="336600"/>
                </a:solidFill>
                <a:latin typeface="Arial" charset="0"/>
              </a:rPr>
              <a:t>Дюма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bc4ba2f98f46881e67245f9ae29fa3c85afab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</TotalTime>
  <Words>550</Words>
  <Application>Microsoft Office PowerPoint</Application>
  <PresentationFormat>Экран (4:3)</PresentationFormat>
  <Paragraphs>150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Темный зеленый чай 2 1302100234</vt:lpstr>
      <vt:lpstr>Презентация PowerPoint</vt:lpstr>
      <vt:lpstr>Склонение существительных</vt:lpstr>
      <vt:lpstr>Тема урока:</vt:lpstr>
      <vt:lpstr>Цель урока:</vt:lpstr>
      <vt:lpstr>Несклоняемые существительные</vt:lpstr>
      <vt:lpstr>Несклоняемые существительные</vt:lpstr>
      <vt:lpstr>Несклоняемые существительные</vt:lpstr>
      <vt:lpstr>Несклоняемые существительные</vt:lpstr>
      <vt:lpstr>Физкультминутка</vt:lpstr>
      <vt:lpstr>Полминутки для шутки</vt:lpstr>
      <vt:lpstr>Задания</vt:lpstr>
      <vt:lpstr>Ответы на тест</vt:lpstr>
      <vt:lpstr>Домашнее задание</vt:lpstr>
      <vt:lpstr>Желаю  всем  успеха!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presen.ru</dc:creator>
  <cp:lastModifiedBy>ринат</cp:lastModifiedBy>
  <cp:revision>28</cp:revision>
  <dcterms:created xsi:type="dcterms:W3CDTF">2013-02-09T21:38:05Z</dcterms:created>
  <dcterms:modified xsi:type="dcterms:W3CDTF">2014-02-03T13:57:22Z</dcterms:modified>
</cp:coreProperties>
</file>