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82B6C-D458-4D6A-994D-744E0BCA08FC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50AD7-5CE6-4299-9070-75D97D8E9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46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50AD7-5CE6-4299-9070-75D97D8E9E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1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092B-379B-4EC4-BCFF-C130178E11C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4D6C-D207-49D9-8CA8-6F973DA67C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учителя"</a:t>
            </a:r>
            <a:r>
              <a:rPr lang="ru-RU" altLang="ru-RU" b="1" i="1" dirty="0" smtClean="0"/>
              <a:t/>
            </a:r>
            <a:br>
              <a:rPr lang="ru-RU" altLang="ru-RU" b="1" i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0700" y="580526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471" y="1803947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казённое общеобразовательное учреждение</a:t>
            </a:r>
          </a:p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Межевская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общеобразовательная школа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село Георгиевское,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Межевской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район, Костромская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</a:t>
            </a:r>
          </a:p>
          <a:p>
            <a:pPr algn="ctr">
              <a:lnSpc>
                <a:spcPct val="2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ШАТИКОВА НАТАЛЬЯ ИВАНОВНА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информатики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 МАТЕМАТИКИ В ПЯТОМ КЛАССЕ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ЦОР ПЛОЩАДЬ ПРЯМОУГОЛЬНИКА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339975" y="2046288"/>
            <a:ext cx="4895850" cy="2808287"/>
          </a:xfrm>
          <a:prstGeom prst="rect">
            <a:avLst/>
          </a:prstGeom>
          <a:solidFill>
            <a:srgbClr val="FBEAC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31913" y="3197225"/>
            <a:ext cx="1079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BEAC1"/>
                </a:solidFill>
              </a:rPr>
              <a:t>1</a:t>
            </a:r>
            <a:r>
              <a:rPr lang="ru-RU" sz="2800" b="1">
                <a:solidFill>
                  <a:srgbClr val="FBEAC1"/>
                </a:solidFill>
              </a:rPr>
              <a:t>3</a:t>
            </a:r>
            <a:r>
              <a:rPr lang="en-US" sz="2800" b="1">
                <a:solidFill>
                  <a:srgbClr val="FBEAC1"/>
                </a:solidFill>
              </a:rPr>
              <a:t> </a:t>
            </a:r>
            <a:r>
              <a:rPr lang="ru-RU" sz="2800" b="1">
                <a:solidFill>
                  <a:srgbClr val="FBEAC1"/>
                </a:solidFill>
              </a:rPr>
              <a:t>м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32138" y="4997450"/>
            <a:ext cx="1081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BEAC1"/>
                </a:solidFill>
              </a:rPr>
              <a:t>10 м</a:t>
            </a:r>
          </a:p>
        </p:txBody>
      </p:sp>
      <p:sp>
        <p:nvSpPr>
          <p:cNvPr id="12294" name="Rectangle 6" descr="Светлый диагональный 2"/>
          <p:cNvSpPr>
            <a:spLocks noChangeArrowheads="1"/>
          </p:cNvSpPr>
          <p:nvPr/>
        </p:nvSpPr>
        <p:spPr bwMode="auto">
          <a:xfrm>
            <a:off x="2339975" y="2046288"/>
            <a:ext cx="2808288" cy="2808287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BEAC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8263" y="3270250"/>
            <a:ext cx="2087562" cy="1584325"/>
          </a:xfrm>
          <a:prstGeom prst="rect">
            <a:avLst/>
          </a:prstGeom>
          <a:solidFill>
            <a:srgbClr val="006699"/>
          </a:solidFill>
          <a:ln w="9525">
            <a:solidFill>
              <a:srgbClr val="FBEAC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356100" y="3557588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7 м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989263" y="3054350"/>
            <a:ext cx="1368425" cy="519113"/>
          </a:xfrm>
          <a:prstGeom prst="rect">
            <a:avLst/>
          </a:prstGeom>
          <a:solidFill>
            <a:srgbClr val="FBEAC1">
              <a:alpha val="5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/>
              <a:t>130 м</a:t>
            </a:r>
            <a:r>
              <a:rPr lang="ru-RU" sz="2800" b="1" baseline="30000"/>
              <a:t>2</a:t>
            </a:r>
            <a:endParaRPr lang="ru-RU" sz="2800" b="1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692275" y="549275"/>
            <a:ext cx="6194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b="1">
                <a:solidFill>
                  <a:srgbClr val="FDF3DB"/>
                </a:solidFill>
              </a:rPr>
              <a:t>Как найти площадь фигуры по таким данным?</a:t>
            </a:r>
          </a:p>
        </p:txBody>
      </p:sp>
      <p:sp>
        <p:nvSpPr>
          <p:cNvPr id="12301" name="Rectangle 13" descr="Светлый диагональный 2"/>
          <p:cNvSpPr>
            <a:spLocks noChangeArrowheads="1"/>
          </p:cNvSpPr>
          <p:nvPr/>
        </p:nvSpPr>
        <p:spPr bwMode="auto">
          <a:xfrm>
            <a:off x="5148263" y="2046288"/>
            <a:ext cx="2089150" cy="1223962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BEAC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237413" y="2333625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DF3DB"/>
                </a:solidFill>
              </a:rPr>
              <a:t>5 м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437188" y="2262188"/>
            <a:ext cx="1511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40 м</a:t>
            </a:r>
            <a:r>
              <a:rPr lang="ru-RU" sz="2800" b="1" baseline="30000"/>
              <a:t>2</a:t>
            </a:r>
            <a:endParaRPr lang="ru-RU" sz="2800" b="1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339975" y="2046288"/>
            <a:ext cx="4897438" cy="2808287"/>
            <a:chOff x="1791" y="845"/>
            <a:chExt cx="3085" cy="1769"/>
          </a:xfrm>
        </p:grpSpPr>
        <p:sp>
          <p:nvSpPr>
            <p:cNvPr id="12303" name="Rectangle 15" descr="Светлый диагональный 2"/>
            <p:cNvSpPr>
              <a:spLocks noChangeArrowheads="1"/>
            </p:cNvSpPr>
            <p:nvPr/>
          </p:nvSpPr>
          <p:spPr bwMode="auto">
            <a:xfrm>
              <a:off x="1791" y="845"/>
              <a:ext cx="1769" cy="1769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rgbClr val="FBEAC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4" name="Rectangle 16" descr="Светлый диагональный 2"/>
            <p:cNvSpPr>
              <a:spLocks noChangeArrowheads="1"/>
            </p:cNvSpPr>
            <p:nvPr/>
          </p:nvSpPr>
          <p:spPr bwMode="auto">
            <a:xfrm>
              <a:off x="3560" y="845"/>
              <a:ext cx="1316" cy="771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rgbClr val="FBEAC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348038" y="2981325"/>
            <a:ext cx="151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170 м</a:t>
            </a:r>
            <a:r>
              <a:rPr lang="ru-RU" sz="2800" b="1" baseline="30000">
                <a:solidFill>
                  <a:schemeClr val="tx2"/>
                </a:solidFill>
              </a:rPr>
              <a:t>2</a:t>
            </a:r>
            <a:endParaRPr lang="ru-RU" sz="2800" b="1">
              <a:solidFill>
                <a:schemeClr val="tx2"/>
              </a:solidFill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797550" y="2822575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8 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/>
      <p:bldP spid="12292" grpId="0"/>
      <p:bldP spid="12294" grpId="0" animBg="1"/>
      <p:bldP spid="12295" grpId="0" animBg="1"/>
      <p:bldP spid="12297" grpId="0"/>
      <p:bldP spid="12299" grpId="0" animBg="1"/>
      <p:bldP spid="12300" grpId="0"/>
      <p:bldP spid="12301" grpId="0" animBg="1"/>
      <p:bldP spid="12302" grpId="0"/>
      <p:bldP spid="12298" grpId="0"/>
      <p:bldP spid="12293" grpId="0"/>
      <p:bldP spid="122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619250" y="549275"/>
            <a:ext cx="6194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b="1">
                <a:solidFill>
                  <a:srgbClr val="FDF3DB"/>
                </a:solidFill>
              </a:rPr>
              <a:t>Как найти площадь фигуры по таким данным?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763713" y="2133600"/>
            <a:ext cx="5113337" cy="3109913"/>
            <a:chOff x="1111" y="1344"/>
            <a:chExt cx="3221" cy="1959"/>
          </a:xfrm>
        </p:grpSpPr>
        <p:sp>
          <p:nvSpPr>
            <p:cNvPr id="13315" name="Text Box 3"/>
            <p:cNvSpPr txBox="1">
              <a:spLocks noChangeArrowheads="1"/>
            </p:cNvSpPr>
            <p:nvPr/>
          </p:nvSpPr>
          <p:spPr bwMode="auto">
            <a:xfrm>
              <a:off x="1111" y="1525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BEAC1"/>
                  </a:solidFill>
                </a:rPr>
                <a:t>6</a:t>
              </a:r>
              <a:r>
                <a:rPr lang="en-US" sz="2800" b="1">
                  <a:solidFill>
                    <a:srgbClr val="FBEAC1"/>
                  </a:solidFill>
                </a:rPr>
                <a:t> </a:t>
              </a:r>
              <a:r>
                <a:rPr lang="ru-RU" sz="2800" b="1">
                  <a:solidFill>
                    <a:srgbClr val="FBEAC1"/>
                  </a:solidFill>
                </a:rPr>
                <a:t>м</a:t>
              </a: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3243" y="2976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DF3DB"/>
                  </a:solidFill>
                </a:rPr>
                <a:t>15 м</a:t>
              </a:r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1565" y="1344"/>
              <a:ext cx="2767" cy="1632"/>
              <a:chOff x="1565" y="1344"/>
              <a:chExt cx="2767" cy="1632"/>
            </a:xfrm>
          </p:grpSpPr>
          <p:sp>
            <p:nvSpPr>
              <p:cNvPr id="13330" name="Rectangle 18"/>
              <p:cNvSpPr>
                <a:spLocks noChangeArrowheads="1"/>
              </p:cNvSpPr>
              <p:nvPr/>
            </p:nvSpPr>
            <p:spPr bwMode="auto">
              <a:xfrm>
                <a:off x="1565" y="1344"/>
                <a:ext cx="2767" cy="1587"/>
              </a:xfrm>
              <a:prstGeom prst="rect">
                <a:avLst/>
              </a:prstGeom>
              <a:gradFill rotWithShape="1">
                <a:gsLst>
                  <a:gs pos="0">
                    <a:srgbClr val="FFCCFF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1" name="Rectangle 19"/>
              <p:cNvSpPr>
                <a:spLocks noChangeArrowheads="1"/>
              </p:cNvSpPr>
              <p:nvPr/>
            </p:nvSpPr>
            <p:spPr bwMode="auto">
              <a:xfrm>
                <a:off x="1565" y="2115"/>
                <a:ext cx="1088" cy="861"/>
              </a:xfrm>
              <a:prstGeom prst="rect">
                <a:avLst/>
              </a:prstGeom>
              <a:solidFill>
                <a:srgbClr val="00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2154" y="2387"/>
              <a:ext cx="68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BEAC1"/>
                  </a:solidFill>
                </a:rPr>
                <a:t>8 м</a:t>
              </a: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1837" y="1752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tx2"/>
                  </a:solidFill>
                </a:rPr>
                <a:t>10 м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1671638" y="384175"/>
            <a:ext cx="5513387" cy="5349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Математический диктант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25438" y="1054100"/>
            <a:ext cx="7704137" cy="2016125"/>
            <a:chOff x="205" y="664"/>
            <a:chExt cx="4853" cy="1270"/>
          </a:xfrm>
        </p:grpSpPr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884" y="709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периметр прямоугольника</a:t>
              </a: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1474" y="1344"/>
              <a:ext cx="2631" cy="59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2517" y="1071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18 мм</a:t>
              </a: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930" y="1525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5 мм</a:t>
              </a:r>
            </a:p>
          </p:txBody>
        </p: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205" y="664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1.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96875" y="4005263"/>
            <a:ext cx="7704138" cy="2016125"/>
            <a:chOff x="250" y="2523"/>
            <a:chExt cx="4853" cy="1270"/>
          </a:xfrm>
        </p:grpSpPr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929" y="2568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площадь прямоугольника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1519" y="3203"/>
              <a:ext cx="2631" cy="59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562" y="2930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23 см</a:t>
              </a: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975" y="3384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9 см</a:t>
              </a:r>
            </a:p>
          </p:txBody>
        </p:sp>
        <p:sp>
          <p:nvSpPr>
            <p:cNvPr id="2068" name="AutoShape 20"/>
            <p:cNvSpPr>
              <a:spLocks noChangeArrowheads="1"/>
            </p:cNvSpPr>
            <p:nvPr/>
          </p:nvSpPr>
          <p:spPr bwMode="auto">
            <a:xfrm>
              <a:off x="250" y="2523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2.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671638" y="384175"/>
            <a:ext cx="5513387" cy="5349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Математический диктант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5438" y="1054100"/>
            <a:ext cx="7704137" cy="2016125"/>
            <a:chOff x="205" y="664"/>
            <a:chExt cx="4853" cy="1270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884" y="709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периметр прямоугольника</a:t>
              </a: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1474" y="1344"/>
              <a:ext cx="2631" cy="59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2517" y="1071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57 мм</a:t>
              </a: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930" y="1525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2 см</a:t>
              </a:r>
            </a:p>
          </p:txBody>
        </p: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205" y="664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3.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6875" y="4005263"/>
            <a:ext cx="7704138" cy="2016125"/>
            <a:chOff x="250" y="2523"/>
            <a:chExt cx="4853" cy="1270"/>
          </a:xfrm>
        </p:grpSpPr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929" y="2568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площадь прямоугольника</a:t>
              </a: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1519" y="3203"/>
              <a:ext cx="2631" cy="59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2562" y="2930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690 см</a:t>
              </a: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975" y="3384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2 дм</a:t>
              </a:r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250" y="2523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4.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671638" y="384175"/>
            <a:ext cx="5513387" cy="5349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Математический диктант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5438" y="1054100"/>
            <a:ext cx="7704137" cy="2016125"/>
            <a:chOff x="205" y="664"/>
            <a:chExt cx="4853" cy="1270"/>
          </a:xfrm>
        </p:grpSpPr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884" y="709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периметр прямоугольника</a:t>
              </a: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1474" y="1344"/>
              <a:ext cx="2631" cy="59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2517" y="1071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18 мм</a:t>
              </a:r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930" y="1525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5 мм</a:t>
              </a:r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205" y="664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1.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6875" y="4005263"/>
            <a:ext cx="7704138" cy="2016125"/>
            <a:chOff x="250" y="2523"/>
            <a:chExt cx="4853" cy="1270"/>
          </a:xfrm>
        </p:grpSpPr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929" y="2568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площадь прямоугольника</a:t>
              </a: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519" y="3203"/>
              <a:ext cx="2631" cy="59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2562" y="2930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23 см</a:t>
              </a:r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975" y="3384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9 см</a:t>
              </a:r>
            </a:p>
          </p:txBody>
        </p:sp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>
              <a:off x="250" y="2523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2.</a:t>
              </a:r>
            </a:p>
          </p:txBody>
        </p:sp>
      </p:grp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1692275" y="404813"/>
            <a:ext cx="5513388" cy="53498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Проверьте себя:</a:t>
            </a:r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2190750" y="3284538"/>
            <a:ext cx="4397375" cy="53498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(5 + 18) · 2 = 23 · 2 = 46 (мм)</a:t>
            </a:r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3132138" y="6181725"/>
            <a:ext cx="2808287" cy="5365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9 · 23 = 207(см</a:t>
            </a:r>
            <a:r>
              <a:rPr lang="ru-RU" sz="2400" b="1" baseline="30000">
                <a:solidFill>
                  <a:schemeClr val="accent2"/>
                </a:solidFill>
              </a:rPr>
              <a:t>2</a:t>
            </a:r>
            <a:r>
              <a:rPr lang="ru-RU" sz="2400" b="1">
                <a:solidFill>
                  <a:schemeClr val="accent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 animBg="1"/>
      <p:bldP spid="4112" grpId="0" animBg="1"/>
      <p:bldP spid="41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671638" y="384175"/>
            <a:ext cx="5513387" cy="5349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Математический диктант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5438" y="1054100"/>
            <a:ext cx="7704137" cy="2016125"/>
            <a:chOff x="205" y="664"/>
            <a:chExt cx="4853" cy="1270"/>
          </a:xfrm>
        </p:grpSpPr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884" y="709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периметр прямоугольника</a:t>
              </a:r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1474" y="1344"/>
              <a:ext cx="2631" cy="59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2517" y="1071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57 мм</a:t>
              </a:r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930" y="1525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2 см</a:t>
              </a:r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>
              <a:off x="205" y="664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3.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6875" y="4005263"/>
            <a:ext cx="7704138" cy="2016125"/>
            <a:chOff x="250" y="2523"/>
            <a:chExt cx="4853" cy="1270"/>
          </a:xfrm>
        </p:grpSpPr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929" y="2568"/>
              <a:ext cx="4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rgbClr val="FFFFCC"/>
                  </a:solidFill>
                </a:rPr>
                <a:t>Найдите площадь прямоугольника</a:t>
              </a: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519" y="3203"/>
              <a:ext cx="2631" cy="59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2562" y="2930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690 см</a:t>
              </a:r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975" y="3384"/>
              <a:ext cx="9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FFFCC"/>
                  </a:solidFill>
                </a:rPr>
                <a:t>2 дм</a:t>
              </a:r>
            </a:p>
          </p:txBody>
        </p:sp>
        <p:sp>
          <p:nvSpPr>
            <p:cNvPr id="5134" name="AutoShape 14"/>
            <p:cNvSpPr>
              <a:spLocks noChangeArrowheads="1"/>
            </p:cNvSpPr>
            <p:nvPr/>
          </p:nvSpPr>
          <p:spPr bwMode="auto">
            <a:xfrm>
              <a:off x="250" y="2523"/>
              <a:ext cx="419" cy="33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 cmpd="dbl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chemeClr val="accent2"/>
                  </a:solidFill>
                </a:rPr>
                <a:t>4.</a:t>
              </a:r>
            </a:p>
          </p:txBody>
        </p:sp>
      </p:grp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1692275" y="404813"/>
            <a:ext cx="5513388" cy="53498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Проверьте себя:</a:t>
            </a:r>
          </a:p>
        </p:txBody>
      </p:sp>
      <p:sp>
        <p:nvSpPr>
          <p:cNvPr id="5136" name="AutoShape 16"/>
          <p:cNvSpPr>
            <a:spLocks noChangeArrowheads="1"/>
          </p:cNvSpPr>
          <p:nvPr/>
        </p:nvSpPr>
        <p:spPr bwMode="auto">
          <a:xfrm>
            <a:off x="2089150" y="3284538"/>
            <a:ext cx="4787900" cy="53498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(20 + 57) · 2 = 77 · 2 = 154 (мм)</a:t>
            </a: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1476375" y="6092825"/>
            <a:ext cx="3148013" cy="53498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2 · 69 = 138(дм</a:t>
            </a:r>
            <a:r>
              <a:rPr lang="ru-RU" sz="2400" b="1" baseline="30000">
                <a:solidFill>
                  <a:schemeClr val="accent2"/>
                </a:solidFill>
              </a:rPr>
              <a:t>2</a:t>
            </a:r>
            <a:r>
              <a:rPr lang="ru-RU" sz="2400" b="1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4879975" y="6092825"/>
            <a:ext cx="3487738" cy="53498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20 · 690 = 13 800(см</a:t>
            </a:r>
            <a:r>
              <a:rPr lang="ru-RU" sz="2400" b="1" baseline="30000">
                <a:solidFill>
                  <a:schemeClr val="accent2"/>
                </a:solidFill>
              </a:rPr>
              <a:t>2</a:t>
            </a:r>
            <a:r>
              <a:rPr lang="ru-RU" sz="2400" b="1">
                <a:solidFill>
                  <a:schemeClr val="accent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7" grpId="0" animBg="1"/>
      <p:bldP spid="51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395538" y="296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4963" y="2011363"/>
            <a:ext cx="8364537" cy="1854200"/>
            <a:chOff x="211" y="1267"/>
            <a:chExt cx="5269" cy="1168"/>
          </a:xfrm>
        </p:grpSpPr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434" y="1483"/>
              <a:ext cx="434" cy="4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auto">
            <a:xfrm>
              <a:off x="434" y="1468"/>
              <a:ext cx="449" cy="30"/>
            </a:xfrm>
            <a:custGeom>
              <a:avLst/>
              <a:gdLst/>
              <a:ahLst/>
              <a:cxnLst>
                <a:cxn ang="0">
                  <a:pos x="449" y="15"/>
                </a:cxn>
                <a:cxn ang="0">
                  <a:pos x="434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434" y="30"/>
                </a:cxn>
                <a:cxn ang="0">
                  <a:pos x="420" y="15"/>
                </a:cxn>
                <a:cxn ang="0">
                  <a:pos x="449" y="15"/>
                </a:cxn>
                <a:cxn ang="0">
                  <a:pos x="449" y="0"/>
                </a:cxn>
                <a:cxn ang="0">
                  <a:pos x="434" y="0"/>
                </a:cxn>
                <a:cxn ang="0">
                  <a:pos x="449" y="15"/>
                </a:cxn>
              </a:cxnLst>
              <a:rect l="0" t="0" r="r" b="b"/>
              <a:pathLst>
                <a:path w="449" h="30">
                  <a:moveTo>
                    <a:pt x="449" y="15"/>
                  </a:moveTo>
                  <a:lnTo>
                    <a:pt x="434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434" y="30"/>
                  </a:lnTo>
                  <a:lnTo>
                    <a:pt x="420" y="15"/>
                  </a:lnTo>
                  <a:lnTo>
                    <a:pt x="449" y="15"/>
                  </a:lnTo>
                  <a:lnTo>
                    <a:pt x="449" y="0"/>
                  </a:lnTo>
                  <a:lnTo>
                    <a:pt x="434" y="0"/>
                  </a:lnTo>
                  <a:lnTo>
                    <a:pt x="449" y="1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auto">
            <a:xfrm>
              <a:off x="854" y="1483"/>
              <a:ext cx="29" cy="459"/>
            </a:xfrm>
            <a:custGeom>
              <a:avLst/>
              <a:gdLst/>
              <a:ahLst/>
              <a:cxnLst>
                <a:cxn ang="0">
                  <a:pos x="14" y="459"/>
                </a:cxn>
                <a:cxn ang="0">
                  <a:pos x="29" y="444"/>
                </a:cxn>
                <a:cxn ang="0">
                  <a:pos x="29" y="0"/>
                </a:cxn>
                <a:cxn ang="0">
                  <a:pos x="0" y="0"/>
                </a:cxn>
                <a:cxn ang="0">
                  <a:pos x="0" y="444"/>
                </a:cxn>
                <a:cxn ang="0">
                  <a:pos x="14" y="429"/>
                </a:cxn>
                <a:cxn ang="0">
                  <a:pos x="14" y="459"/>
                </a:cxn>
                <a:cxn ang="0">
                  <a:pos x="29" y="459"/>
                </a:cxn>
                <a:cxn ang="0">
                  <a:pos x="29" y="444"/>
                </a:cxn>
                <a:cxn ang="0">
                  <a:pos x="14" y="459"/>
                </a:cxn>
              </a:cxnLst>
              <a:rect l="0" t="0" r="r" b="b"/>
              <a:pathLst>
                <a:path w="29" h="459">
                  <a:moveTo>
                    <a:pt x="14" y="459"/>
                  </a:moveTo>
                  <a:lnTo>
                    <a:pt x="29" y="44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444"/>
                  </a:lnTo>
                  <a:lnTo>
                    <a:pt x="14" y="429"/>
                  </a:lnTo>
                  <a:lnTo>
                    <a:pt x="14" y="459"/>
                  </a:lnTo>
                  <a:lnTo>
                    <a:pt x="29" y="459"/>
                  </a:lnTo>
                  <a:lnTo>
                    <a:pt x="29" y="444"/>
                  </a:lnTo>
                  <a:lnTo>
                    <a:pt x="14" y="45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auto">
            <a:xfrm>
              <a:off x="415" y="1912"/>
              <a:ext cx="453" cy="3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19" y="30"/>
                </a:cxn>
                <a:cxn ang="0">
                  <a:pos x="453" y="30"/>
                </a:cxn>
                <a:cxn ang="0">
                  <a:pos x="453" y="0"/>
                </a:cxn>
                <a:cxn ang="0">
                  <a:pos x="19" y="0"/>
                </a:cxn>
                <a:cxn ang="0">
                  <a:pos x="33" y="15"/>
                </a:cxn>
                <a:cxn ang="0">
                  <a:pos x="0" y="15"/>
                </a:cxn>
                <a:cxn ang="0">
                  <a:pos x="0" y="30"/>
                </a:cxn>
                <a:cxn ang="0">
                  <a:pos x="19" y="30"/>
                </a:cxn>
                <a:cxn ang="0">
                  <a:pos x="0" y="15"/>
                </a:cxn>
              </a:cxnLst>
              <a:rect l="0" t="0" r="r" b="b"/>
              <a:pathLst>
                <a:path w="453" h="30">
                  <a:moveTo>
                    <a:pt x="0" y="15"/>
                  </a:moveTo>
                  <a:lnTo>
                    <a:pt x="19" y="30"/>
                  </a:lnTo>
                  <a:lnTo>
                    <a:pt x="453" y="30"/>
                  </a:lnTo>
                  <a:lnTo>
                    <a:pt x="453" y="0"/>
                  </a:lnTo>
                  <a:lnTo>
                    <a:pt x="19" y="0"/>
                  </a:lnTo>
                  <a:lnTo>
                    <a:pt x="33" y="15"/>
                  </a:lnTo>
                  <a:lnTo>
                    <a:pt x="0" y="15"/>
                  </a:lnTo>
                  <a:lnTo>
                    <a:pt x="0" y="30"/>
                  </a:lnTo>
                  <a:lnTo>
                    <a:pt x="19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auto">
            <a:xfrm>
              <a:off x="415" y="1468"/>
              <a:ext cx="33" cy="45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15"/>
                </a:cxn>
                <a:cxn ang="0">
                  <a:pos x="0" y="459"/>
                </a:cxn>
                <a:cxn ang="0">
                  <a:pos x="33" y="459"/>
                </a:cxn>
                <a:cxn ang="0">
                  <a:pos x="33" y="15"/>
                </a:cxn>
                <a:cxn ang="0">
                  <a:pos x="19" y="30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19" y="0"/>
                </a:cxn>
              </a:cxnLst>
              <a:rect l="0" t="0" r="r" b="b"/>
              <a:pathLst>
                <a:path w="33" h="459">
                  <a:moveTo>
                    <a:pt x="19" y="0"/>
                  </a:moveTo>
                  <a:lnTo>
                    <a:pt x="0" y="15"/>
                  </a:lnTo>
                  <a:lnTo>
                    <a:pt x="0" y="459"/>
                  </a:lnTo>
                  <a:lnTo>
                    <a:pt x="33" y="459"/>
                  </a:lnTo>
                  <a:lnTo>
                    <a:pt x="33" y="15"/>
                  </a:lnTo>
                  <a:lnTo>
                    <a:pt x="19" y="3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auto">
            <a:xfrm>
              <a:off x="3960" y="1483"/>
              <a:ext cx="636" cy="444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636" y="0"/>
                </a:cxn>
                <a:cxn ang="0">
                  <a:pos x="439" y="444"/>
                </a:cxn>
                <a:cxn ang="0">
                  <a:pos x="0" y="444"/>
                </a:cxn>
                <a:cxn ang="0">
                  <a:pos x="201" y="0"/>
                </a:cxn>
              </a:cxnLst>
              <a:rect l="0" t="0" r="r" b="b"/>
              <a:pathLst>
                <a:path w="636" h="444">
                  <a:moveTo>
                    <a:pt x="201" y="0"/>
                  </a:moveTo>
                  <a:lnTo>
                    <a:pt x="636" y="0"/>
                  </a:lnTo>
                  <a:lnTo>
                    <a:pt x="439" y="444"/>
                  </a:lnTo>
                  <a:lnTo>
                    <a:pt x="0" y="444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rgbClr val="74C3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auto">
            <a:xfrm>
              <a:off x="4161" y="1468"/>
              <a:ext cx="461" cy="30"/>
            </a:xfrm>
            <a:custGeom>
              <a:avLst/>
              <a:gdLst/>
              <a:ahLst/>
              <a:cxnLst>
                <a:cxn ang="0">
                  <a:pos x="450" y="23"/>
                </a:cxn>
                <a:cxn ang="0">
                  <a:pos x="435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435" y="30"/>
                </a:cxn>
                <a:cxn ang="0">
                  <a:pos x="420" y="8"/>
                </a:cxn>
                <a:cxn ang="0">
                  <a:pos x="450" y="23"/>
                </a:cxn>
                <a:cxn ang="0">
                  <a:pos x="461" y="0"/>
                </a:cxn>
                <a:cxn ang="0">
                  <a:pos x="435" y="0"/>
                </a:cxn>
                <a:cxn ang="0">
                  <a:pos x="450" y="23"/>
                </a:cxn>
              </a:cxnLst>
              <a:rect l="0" t="0" r="r" b="b"/>
              <a:pathLst>
                <a:path w="461" h="30">
                  <a:moveTo>
                    <a:pt x="450" y="23"/>
                  </a:moveTo>
                  <a:lnTo>
                    <a:pt x="435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435" y="30"/>
                  </a:lnTo>
                  <a:lnTo>
                    <a:pt x="420" y="8"/>
                  </a:lnTo>
                  <a:lnTo>
                    <a:pt x="450" y="23"/>
                  </a:lnTo>
                  <a:lnTo>
                    <a:pt x="461" y="0"/>
                  </a:lnTo>
                  <a:lnTo>
                    <a:pt x="435" y="0"/>
                  </a:lnTo>
                  <a:lnTo>
                    <a:pt x="450" y="23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auto">
            <a:xfrm>
              <a:off x="4384" y="1476"/>
              <a:ext cx="227" cy="466"/>
            </a:xfrm>
            <a:custGeom>
              <a:avLst/>
              <a:gdLst/>
              <a:ahLst/>
              <a:cxnLst>
                <a:cxn ang="0">
                  <a:pos x="15" y="466"/>
                </a:cxn>
                <a:cxn ang="0">
                  <a:pos x="26" y="459"/>
                </a:cxn>
                <a:cxn ang="0">
                  <a:pos x="227" y="15"/>
                </a:cxn>
                <a:cxn ang="0">
                  <a:pos x="197" y="0"/>
                </a:cxn>
                <a:cxn ang="0">
                  <a:pos x="0" y="444"/>
                </a:cxn>
                <a:cxn ang="0">
                  <a:pos x="15" y="436"/>
                </a:cxn>
                <a:cxn ang="0">
                  <a:pos x="15" y="466"/>
                </a:cxn>
                <a:cxn ang="0">
                  <a:pos x="22" y="466"/>
                </a:cxn>
                <a:cxn ang="0">
                  <a:pos x="26" y="459"/>
                </a:cxn>
                <a:cxn ang="0">
                  <a:pos x="15" y="466"/>
                </a:cxn>
              </a:cxnLst>
              <a:rect l="0" t="0" r="r" b="b"/>
              <a:pathLst>
                <a:path w="227" h="466">
                  <a:moveTo>
                    <a:pt x="15" y="466"/>
                  </a:moveTo>
                  <a:lnTo>
                    <a:pt x="26" y="459"/>
                  </a:lnTo>
                  <a:lnTo>
                    <a:pt x="227" y="15"/>
                  </a:lnTo>
                  <a:lnTo>
                    <a:pt x="197" y="0"/>
                  </a:lnTo>
                  <a:lnTo>
                    <a:pt x="0" y="444"/>
                  </a:lnTo>
                  <a:lnTo>
                    <a:pt x="15" y="436"/>
                  </a:lnTo>
                  <a:lnTo>
                    <a:pt x="15" y="466"/>
                  </a:lnTo>
                  <a:lnTo>
                    <a:pt x="22" y="466"/>
                  </a:lnTo>
                  <a:lnTo>
                    <a:pt x="26" y="459"/>
                  </a:lnTo>
                  <a:lnTo>
                    <a:pt x="15" y="466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auto">
            <a:xfrm>
              <a:off x="3938" y="1912"/>
              <a:ext cx="461" cy="30"/>
            </a:xfrm>
            <a:custGeom>
              <a:avLst/>
              <a:gdLst/>
              <a:ahLst/>
              <a:cxnLst>
                <a:cxn ang="0">
                  <a:pos x="11" y="8"/>
                </a:cxn>
                <a:cxn ang="0">
                  <a:pos x="22" y="30"/>
                </a:cxn>
                <a:cxn ang="0">
                  <a:pos x="461" y="30"/>
                </a:cxn>
                <a:cxn ang="0">
                  <a:pos x="461" y="0"/>
                </a:cxn>
                <a:cxn ang="0">
                  <a:pos x="22" y="0"/>
                </a:cxn>
                <a:cxn ang="0">
                  <a:pos x="37" y="23"/>
                </a:cxn>
                <a:cxn ang="0">
                  <a:pos x="11" y="8"/>
                </a:cxn>
                <a:cxn ang="0">
                  <a:pos x="0" y="30"/>
                </a:cxn>
                <a:cxn ang="0">
                  <a:pos x="22" y="30"/>
                </a:cxn>
                <a:cxn ang="0">
                  <a:pos x="11" y="8"/>
                </a:cxn>
              </a:cxnLst>
              <a:rect l="0" t="0" r="r" b="b"/>
              <a:pathLst>
                <a:path w="461" h="30">
                  <a:moveTo>
                    <a:pt x="11" y="8"/>
                  </a:moveTo>
                  <a:lnTo>
                    <a:pt x="22" y="30"/>
                  </a:lnTo>
                  <a:lnTo>
                    <a:pt x="461" y="30"/>
                  </a:lnTo>
                  <a:lnTo>
                    <a:pt x="461" y="0"/>
                  </a:lnTo>
                  <a:lnTo>
                    <a:pt x="22" y="0"/>
                  </a:lnTo>
                  <a:lnTo>
                    <a:pt x="37" y="23"/>
                  </a:lnTo>
                  <a:lnTo>
                    <a:pt x="11" y="8"/>
                  </a:lnTo>
                  <a:lnTo>
                    <a:pt x="0" y="30"/>
                  </a:lnTo>
                  <a:lnTo>
                    <a:pt x="22" y="3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auto">
            <a:xfrm>
              <a:off x="3949" y="1468"/>
              <a:ext cx="227" cy="467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197" y="8"/>
                </a:cxn>
                <a:cxn ang="0">
                  <a:pos x="0" y="452"/>
                </a:cxn>
                <a:cxn ang="0">
                  <a:pos x="26" y="467"/>
                </a:cxn>
                <a:cxn ang="0">
                  <a:pos x="227" y="23"/>
                </a:cxn>
                <a:cxn ang="0">
                  <a:pos x="212" y="30"/>
                </a:cxn>
                <a:cxn ang="0">
                  <a:pos x="212" y="0"/>
                </a:cxn>
                <a:cxn ang="0">
                  <a:pos x="201" y="0"/>
                </a:cxn>
                <a:cxn ang="0">
                  <a:pos x="197" y="8"/>
                </a:cxn>
                <a:cxn ang="0">
                  <a:pos x="212" y="0"/>
                </a:cxn>
              </a:cxnLst>
              <a:rect l="0" t="0" r="r" b="b"/>
              <a:pathLst>
                <a:path w="227" h="467">
                  <a:moveTo>
                    <a:pt x="212" y="0"/>
                  </a:moveTo>
                  <a:lnTo>
                    <a:pt x="197" y="8"/>
                  </a:lnTo>
                  <a:lnTo>
                    <a:pt x="0" y="452"/>
                  </a:lnTo>
                  <a:lnTo>
                    <a:pt x="26" y="467"/>
                  </a:lnTo>
                  <a:lnTo>
                    <a:pt x="227" y="23"/>
                  </a:lnTo>
                  <a:lnTo>
                    <a:pt x="212" y="30"/>
                  </a:lnTo>
                  <a:lnTo>
                    <a:pt x="212" y="0"/>
                  </a:lnTo>
                  <a:lnTo>
                    <a:pt x="201" y="0"/>
                  </a:lnTo>
                  <a:lnTo>
                    <a:pt x="197" y="8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auto">
            <a:xfrm>
              <a:off x="4819" y="1487"/>
              <a:ext cx="442" cy="634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634"/>
                </a:cxn>
                <a:cxn ang="0">
                  <a:pos x="442" y="436"/>
                </a:cxn>
                <a:cxn ang="0">
                  <a:pos x="442" y="0"/>
                </a:cxn>
                <a:cxn ang="0">
                  <a:pos x="0" y="198"/>
                </a:cxn>
              </a:cxnLst>
              <a:rect l="0" t="0" r="r" b="b"/>
              <a:pathLst>
                <a:path w="442" h="634">
                  <a:moveTo>
                    <a:pt x="0" y="198"/>
                  </a:moveTo>
                  <a:lnTo>
                    <a:pt x="0" y="634"/>
                  </a:lnTo>
                  <a:lnTo>
                    <a:pt x="442" y="436"/>
                  </a:lnTo>
                  <a:lnTo>
                    <a:pt x="442" y="0"/>
                  </a:lnTo>
                  <a:lnTo>
                    <a:pt x="0" y="198"/>
                  </a:lnTo>
                  <a:close/>
                </a:path>
              </a:pathLst>
            </a:custGeom>
            <a:solidFill>
              <a:srgbClr val="74C3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auto">
            <a:xfrm>
              <a:off x="4804" y="1685"/>
              <a:ext cx="30" cy="462"/>
            </a:xfrm>
            <a:custGeom>
              <a:avLst/>
              <a:gdLst/>
              <a:ahLst/>
              <a:cxnLst>
                <a:cxn ang="0">
                  <a:pos x="7" y="425"/>
                </a:cxn>
                <a:cxn ang="0">
                  <a:pos x="30" y="436"/>
                </a:cxn>
                <a:cxn ang="0">
                  <a:pos x="30" y="0"/>
                </a:cxn>
                <a:cxn ang="0">
                  <a:pos x="0" y="0"/>
                </a:cxn>
                <a:cxn ang="0">
                  <a:pos x="0" y="436"/>
                </a:cxn>
                <a:cxn ang="0">
                  <a:pos x="22" y="451"/>
                </a:cxn>
                <a:cxn ang="0">
                  <a:pos x="0" y="436"/>
                </a:cxn>
                <a:cxn ang="0">
                  <a:pos x="0" y="462"/>
                </a:cxn>
                <a:cxn ang="0">
                  <a:pos x="22" y="451"/>
                </a:cxn>
                <a:cxn ang="0">
                  <a:pos x="7" y="425"/>
                </a:cxn>
              </a:cxnLst>
              <a:rect l="0" t="0" r="r" b="b"/>
              <a:pathLst>
                <a:path w="30" h="462">
                  <a:moveTo>
                    <a:pt x="7" y="425"/>
                  </a:moveTo>
                  <a:lnTo>
                    <a:pt x="30" y="436"/>
                  </a:lnTo>
                  <a:lnTo>
                    <a:pt x="30" y="0"/>
                  </a:lnTo>
                  <a:lnTo>
                    <a:pt x="0" y="0"/>
                  </a:lnTo>
                  <a:lnTo>
                    <a:pt x="0" y="436"/>
                  </a:lnTo>
                  <a:lnTo>
                    <a:pt x="22" y="451"/>
                  </a:lnTo>
                  <a:lnTo>
                    <a:pt x="0" y="436"/>
                  </a:lnTo>
                  <a:lnTo>
                    <a:pt x="0" y="462"/>
                  </a:lnTo>
                  <a:lnTo>
                    <a:pt x="22" y="451"/>
                  </a:lnTo>
                  <a:lnTo>
                    <a:pt x="7" y="425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4811" y="1908"/>
              <a:ext cx="465" cy="228"/>
            </a:xfrm>
            <a:custGeom>
              <a:avLst/>
              <a:gdLst/>
              <a:ahLst/>
              <a:cxnLst>
                <a:cxn ang="0">
                  <a:pos x="435" y="15"/>
                </a:cxn>
                <a:cxn ang="0">
                  <a:pos x="443" y="0"/>
                </a:cxn>
                <a:cxn ang="0">
                  <a:pos x="0" y="202"/>
                </a:cxn>
                <a:cxn ang="0">
                  <a:pos x="15" y="228"/>
                </a:cxn>
                <a:cxn ang="0">
                  <a:pos x="458" y="30"/>
                </a:cxn>
                <a:cxn ang="0">
                  <a:pos x="465" y="15"/>
                </a:cxn>
                <a:cxn ang="0">
                  <a:pos x="458" y="30"/>
                </a:cxn>
                <a:cxn ang="0">
                  <a:pos x="465" y="23"/>
                </a:cxn>
                <a:cxn ang="0">
                  <a:pos x="465" y="15"/>
                </a:cxn>
                <a:cxn ang="0">
                  <a:pos x="435" y="15"/>
                </a:cxn>
              </a:cxnLst>
              <a:rect l="0" t="0" r="r" b="b"/>
              <a:pathLst>
                <a:path w="465" h="228">
                  <a:moveTo>
                    <a:pt x="435" y="15"/>
                  </a:moveTo>
                  <a:lnTo>
                    <a:pt x="443" y="0"/>
                  </a:lnTo>
                  <a:lnTo>
                    <a:pt x="0" y="202"/>
                  </a:lnTo>
                  <a:lnTo>
                    <a:pt x="15" y="228"/>
                  </a:lnTo>
                  <a:lnTo>
                    <a:pt x="458" y="30"/>
                  </a:lnTo>
                  <a:lnTo>
                    <a:pt x="465" y="15"/>
                  </a:lnTo>
                  <a:lnTo>
                    <a:pt x="458" y="30"/>
                  </a:lnTo>
                  <a:lnTo>
                    <a:pt x="465" y="23"/>
                  </a:lnTo>
                  <a:lnTo>
                    <a:pt x="465" y="15"/>
                  </a:lnTo>
                  <a:lnTo>
                    <a:pt x="435" y="15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5246" y="1461"/>
              <a:ext cx="30" cy="462"/>
            </a:xfrm>
            <a:custGeom>
              <a:avLst/>
              <a:gdLst/>
              <a:ahLst/>
              <a:cxnLst>
                <a:cxn ang="0">
                  <a:pos x="23" y="41"/>
                </a:cxn>
                <a:cxn ang="0">
                  <a:pos x="0" y="26"/>
                </a:cxn>
                <a:cxn ang="0">
                  <a:pos x="0" y="462"/>
                </a:cxn>
                <a:cxn ang="0">
                  <a:pos x="30" y="462"/>
                </a:cxn>
                <a:cxn ang="0">
                  <a:pos x="30" y="26"/>
                </a:cxn>
                <a:cxn ang="0">
                  <a:pos x="8" y="11"/>
                </a:cxn>
                <a:cxn ang="0">
                  <a:pos x="30" y="26"/>
                </a:cxn>
                <a:cxn ang="0">
                  <a:pos x="30" y="0"/>
                </a:cxn>
                <a:cxn ang="0">
                  <a:pos x="8" y="11"/>
                </a:cxn>
                <a:cxn ang="0">
                  <a:pos x="23" y="41"/>
                </a:cxn>
              </a:cxnLst>
              <a:rect l="0" t="0" r="r" b="b"/>
              <a:pathLst>
                <a:path w="30" h="462">
                  <a:moveTo>
                    <a:pt x="23" y="41"/>
                  </a:moveTo>
                  <a:lnTo>
                    <a:pt x="0" y="26"/>
                  </a:lnTo>
                  <a:lnTo>
                    <a:pt x="0" y="462"/>
                  </a:lnTo>
                  <a:lnTo>
                    <a:pt x="30" y="462"/>
                  </a:lnTo>
                  <a:lnTo>
                    <a:pt x="30" y="26"/>
                  </a:lnTo>
                  <a:lnTo>
                    <a:pt x="8" y="11"/>
                  </a:lnTo>
                  <a:lnTo>
                    <a:pt x="30" y="26"/>
                  </a:lnTo>
                  <a:lnTo>
                    <a:pt x="30" y="0"/>
                  </a:lnTo>
                  <a:lnTo>
                    <a:pt x="8" y="11"/>
                  </a:lnTo>
                  <a:lnTo>
                    <a:pt x="23" y="41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4804" y="1472"/>
              <a:ext cx="465" cy="227"/>
            </a:xfrm>
            <a:custGeom>
              <a:avLst/>
              <a:gdLst/>
              <a:ahLst/>
              <a:cxnLst>
                <a:cxn ang="0">
                  <a:pos x="30" y="213"/>
                </a:cxn>
                <a:cxn ang="0">
                  <a:pos x="22" y="227"/>
                </a:cxn>
                <a:cxn ang="0">
                  <a:pos x="465" y="30"/>
                </a:cxn>
                <a:cxn ang="0">
                  <a:pos x="450" y="0"/>
                </a:cxn>
                <a:cxn ang="0">
                  <a:pos x="7" y="201"/>
                </a:cxn>
                <a:cxn ang="0">
                  <a:pos x="0" y="213"/>
                </a:cxn>
                <a:cxn ang="0">
                  <a:pos x="7" y="201"/>
                </a:cxn>
                <a:cxn ang="0">
                  <a:pos x="0" y="205"/>
                </a:cxn>
                <a:cxn ang="0">
                  <a:pos x="0" y="213"/>
                </a:cxn>
                <a:cxn ang="0">
                  <a:pos x="30" y="213"/>
                </a:cxn>
              </a:cxnLst>
              <a:rect l="0" t="0" r="r" b="b"/>
              <a:pathLst>
                <a:path w="465" h="227">
                  <a:moveTo>
                    <a:pt x="30" y="213"/>
                  </a:moveTo>
                  <a:lnTo>
                    <a:pt x="22" y="227"/>
                  </a:lnTo>
                  <a:lnTo>
                    <a:pt x="465" y="30"/>
                  </a:lnTo>
                  <a:lnTo>
                    <a:pt x="450" y="0"/>
                  </a:lnTo>
                  <a:lnTo>
                    <a:pt x="7" y="201"/>
                  </a:lnTo>
                  <a:lnTo>
                    <a:pt x="0" y="213"/>
                  </a:lnTo>
                  <a:lnTo>
                    <a:pt x="7" y="201"/>
                  </a:lnTo>
                  <a:lnTo>
                    <a:pt x="0" y="205"/>
                  </a:lnTo>
                  <a:lnTo>
                    <a:pt x="0" y="213"/>
                  </a:lnTo>
                  <a:lnTo>
                    <a:pt x="30" y="213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3068" y="1483"/>
              <a:ext cx="655" cy="444"/>
            </a:xfrm>
            <a:custGeom>
              <a:avLst/>
              <a:gdLst/>
              <a:ahLst/>
              <a:cxnLst>
                <a:cxn ang="0">
                  <a:pos x="220" y="0"/>
                </a:cxn>
                <a:cxn ang="0">
                  <a:pos x="435" y="0"/>
                </a:cxn>
                <a:cxn ang="0">
                  <a:pos x="655" y="444"/>
                </a:cxn>
                <a:cxn ang="0">
                  <a:pos x="0" y="444"/>
                </a:cxn>
                <a:cxn ang="0">
                  <a:pos x="220" y="0"/>
                </a:cxn>
              </a:cxnLst>
              <a:rect l="0" t="0" r="r" b="b"/>
              <a:pathLst>
                <a:path w="655" h="444">
                  <a:moveTo>
                    <a:pt x="220" y="0"/>
                  </a:moveTo>
                  <a:lnTo>
                    <a:pt x="435" y="0"/>
                  </a:lnTo>
                  <a:lnTo>
                    <a:pt x="655" y="444"/>
                  </a:lnTo>
                  <a:lnTo>
                    <a:pt x="0" y="444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74C3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3288" y="1468"/>
              <a:ext cx="230" cy="30"/>
            </a:xfrm>
            <a:custGeom>
              <a:avLst/>
              <a:gdLst/>
              <a:ahLst/>
              <a:cxnLst>
                <a:cxn ang="0">
                  <a:pos x="230" y="8"/>
                </a:cxn>
                <a:cxn ang="0">
                  <a:pos x="215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15" y="30"/>
                </a:cxn>
                <a:cxn ang="0">
                  <a:pos x="200" y="23"/>
                </a:cxn>
                <a:cxn ang="0">
                  <a:pos x="230" y="8"/>
                </a:cxn>
                <a:cxn ang="0">
                  <a:pos x="226" y="0"/>
                </a:cxn>
                <a:cxn ang="0">
                  <a:pos x="215" y="0"/>
                </a:cxn>
                <a:cxn ang="0">
                  <a:pos x="230" y="8"/>
                </a:cxn>
              </a:cxnLst>
              <a:rect l="0" t="0" r="r" b="b"/>
              <a:pathLst>
                <a:path w="230" h="30">
                  <a:moveTo>
                    <a:pt x="230" y="8"/>
                  </a:moveTo>
                  <a:lnTo>
                    <a:pt x="215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215" y="30"/>
                  </a:lnTo>
                  <a:lnTo>
                    <a:pt x="200" y="23"/>
                  </a:lnTo>
                  <a:lnTo>
                    <a:pt x="230" y="8"/>
                  </a:lnTo>
                  <a:lnTo>
                    <a:pt x="226" y="0"/>
                  </a:lnTo>
                  <a:lnTo>
                    <a:pt x="215" y="0"/>
                  </a:lnTo>
                  <a:lnTo>
                    <a:pt x="230" y="8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488" y="1476"/>
              <a:ext cx="261" cy="466"/>
            </a:xfrm>
            <a:custGeom>
              <a:avLst/>
              <a:gdLst/>
              <a:ahLst/>
              <a:cxnLst>
                <a:cxn ang="0">
                  <a:pos x="235" y="466"/>
                </a:cxn>
                <a:cxn ang="0">
                  <a:pos x="249" y="444"/>
                </a:cxn>
                <a:cxn ang="0">
                  <a:pos x="30" y="0"/>
                </a:cxn>
                <a:cxn ang="0">
                  <a:pos x="0" y="15"/>
                </a:cxn>
                <a:cxn ang="0">
                  <a:pos x="223" y="459"/>
                </a:cxn>
                <a:cxn ang="0">
                  <a:pos x="235" y="436"/>
                </a:cxn>
                <a:cxn ang="0">
                  <a:pos x="235" y="466"/>
                </a:cxn>
                <a:cxn ang="0">
                  <a:pos x="261" y="466"/>
                </a:cxn>
                <a:cxn ang="0">
                  <a:pos x="249" y="444"/>
                </a:cxn>
                <a:cxn ang="0">
                  <a:pos x="235" y="466"/>
                </a:cxn>
              </a:cxnLst>
              <a:rect l="0" t="0" r="r" b="b"/>
              <a:pathLst>
                <a:path w="261" h="466">
                  <a:moveTo>
                    <a:pt x="235" y="466"/>
                  </a:moveTo>
                  <a:lnTo>
                    <a:pt x="249" y="444"/>
                  </a:lnTo>
                  <a:lnTo>
                    <a:pt x="30" y="0"/>
                  </a:lnTo>
                  <a:lnTo>
                    <a:pt x="0" y="15"/>
                  </a:lnTo>
                  <a:lnTo>
                    <a:pt x="223" y="459"/>
                  </a:lnTo>
                  <a:lnTo>
                    <a:pt x="235" y="436"/>
                  </a:lnTo>
                  <a:lnTo>
                    <a:pt x="235" y="466"/>
                  </a:lnTo>
                  <a:lnTo>
                    <a:pt x="261" y="466"/>
                  </a:lnTo>
                  <a:lnTo>
                    <a:pt x="249" y="444"/>
                  </a:lnTo>
                  <a:lnTo>
                    <a:pt x="235" y="466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auto">
            <a:xfrm>
              <a:off x="3042" y="1912"/>
              <a:ext cx="681" cy="30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26" y="30"/>
                </a:cxn>
                <a:cxn ang="0">
                  <a:pos x="681" y="30"/>
                </a:cxn>
                <a:cxn ang="0">
                  <a:pos x="681" y="0"/>
                </a:cxn>
                <a:cxn ang="0">
                  <a:pos x="26" y="0"/>
                </a:cxn>
                <a:cxn ang="0">
                  <a:pos x="41" y="23"/>
                </a:cxn>
                <a:cxn ang="0">
                  <a:pos x="12" y="8"/>
                </a:cxn>
                <a:cxn ang="0">
                  <a:pos x="0" y="30"/>
                </a:cxn>
                <a:cxn ang="0">
                  <a:pos x="26" y="30"/>
                </a:cxn>
                <a:cxn ang="0">
                  <a:pos x="12" y="8"/>
                </a:cxn>
              </a:cxnLst>
              <a:rect l="0" t="0" r="r" b="b"/>
              <a:pathLst>
                <a:path w="681" h="30">
                  <a:moveTo>
                    <a:pt x="12" y="8"/>
                  </a:moveTo>
                  <a:lnTo>
                    <a:pt x="26" y="30"/>
                  </a:lnTo>
                  <a:lnTo>
                    <a:pt x="681" y="30"/>
                  </a:lnTo>
                  <a:lnTo>
                    <a:pt x="681" y="0"/>
                  </a:lnTo>
                  <a:lnTo>
                    <a:pt x="26" y="0"/>
                  </a:lnTo>
                  <a:lnTo>
                    <a:pt x="41" y="23"/>
                  </a:lnTo>
                  <a:lnTo>
                    <a:pt x="12" y="8"/>
                  </a:lnTo>
                  <a:lnTo>
                    <a:pt x="0" y="30"/>
                  </a:lnTo>
                  <a:lnTo>
                    <a:pt x="26" y="3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auto">
            <a:xfrm>
              <a:off x="3054" y="1468"/>
              <a:ext cx="249" cy="467"/>
            </a:xfrm>
            <a:custGeom>
              <a:avLst/>
              <a:gdLst/>
              <a:ahLst/>
              <a:cxnLst>
                <a:cxn ang="0">
                  <a:pos x="234" y="0"/>
                </a:cxn>
                <a:cxn ang="0">
                  <a:pos x="223" y="8"/>
                </a:cxn>
                <a:cxn ang="0">
                  <a:pos x="0" y="452"/>
                </a:cxn>
                <a:cxn ang="0">
                  <a:pos x="29" y="467"/>
                </a:cxn>
                <a:cxn ang="0">
                  <a:pos x="249" y="23"/>
                </a:cxn>
                <a:cxn ang="0">
                  <a:pos x="234" y="30"/>
                </a:cxn>
                <a:cxn ang="0">
                  <a:pos x="234" y="0"/>
                </a:cxn>
                <a:cxn ang="0">
                  <a:pos x="226" y="0"/>
                </a:cxn>
                <a:cxn ang="0">
                  <a:pos x="223" y="8"/>
                </a:cxn>
                <a:cxn ang="0">
                  <a:pos x="234" y="0"/>
                </a:cxn>
              </a:cxnLst>
              <a:rect l="0" t="0" r="r" b="b"/>
              <a:pathLst>
                <a:path w="249" h="467">
                  <a:moveTo>
                    <a:pt x="234" y="0"/>
                  </a:moveTo>
                  <a:lnTo>
                    <a:pt x="223" y="8"/>
                  </a:lnTo>
                  <a:lnTo>
                    <a:pt x="0" y="452"/>
                  </a:lnTo>
                  <a:lnTo>
                    <a:pt x="29" y="467"/>
                  </a:lnTo>
                  <a:lnTo>
                    <a:pt x="249" y="23"/>
                  </a:lnTo>
                  <a:lnTo>
                    <a:pt x="234" y="30"/>
                  </a:lnTo>
                  <a:lnTo>
                    <a:pt x="234" y="0"/>
                  </a:lnTo>
                  <a:lnTo>
                    <a:pt x="226" y="0"/>
                  </a:lnTo>
                  <a:lnTo>
                    <a:pt x="223" y="8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auto">
            <a:xfrm>
              <a:off x="2184" y="1483"/>
              <a:ext cx="669" cy="664"/>
            </a:xfrm>
            <a:custGeom>
              <a:avLst/>
              <a:gdLst/>
              <a:ahLst/>
              <a:cxnLst>
                <a:cxn ang="0">
                  <a:pos x="223" y="0"/>
                </a:cxn>
                <a:cxn ang="0">
                  <a:pos x="442" y="0"/>
                </a:cxn>
                <a:cxn ang="0">
                  <a:pos x="442" y="444"/>
                </a:cxn>
                <a:cxn ang="0">
                  <a:pos x="669" y="664"/>
                </a:cxn>
                <a:cxn ang="0">
                  <a:pos x="0" y="664"/>
                </a:cxn>
                <a:cxn ang="0">
                  <a:pos x="223" y="448"/>
                </a:cxn>
                <a:cxn ang="0">
                  <a:pos x="223" y="0"/>
                </a:cxn>
              </a:cxnLst>
              <a:rect l="0" t="0" r="r" b="b"/>
              <a:pathLst>
                <a:path w="669" h="664">
                  <a:moveTo>
                    <a:pt x="223" y="0"/>
                  </a:moveTo>
                  <a:lnTo>
                    <a:pt x="442" y="0"/>
                  </a:lnTo>
                  <a:lnTo>
                    <a:pt x="442" y="444"/>
                  </a:lnTo>
                  <a:lnTo>
                    <a:pt x="669" y="664"/>
                  </a:lnTo>
                  <a:lnTo>
                    <a:pt x="0" y="664"/>
                  </a:lnTo>
                  <a:lnTo>
                    <a:pt x="223" y="448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74C3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auto">
            <a:xfrm>
              <a:off x="2407" y="1468"/>
              <a:ext cx="234" cy="30"/>
            </a:xfrm>
            <a:custGeom>
              <a:avLst/>
              <a:gdLst/>
              <a:ahLst/>
              <a:cxnLst>
                <a:cxn ang="0">
                  <a:pos x="234" y="15"/>
                </a:cxn>
                <a:cxn ang="0">
                  <a:pos x="219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19" y="30"/>
                </a:cxn>
                <a:cxn ang="0">
                  <a:pos x="204" y="15"/>
                </a:cxn>
                <a:cxn ang="0">
                  <a:pos x="234" y="15"/>
                </a:cxn>
                <a:cxn ang="0">
                  <a:pos x="234" y="0"/>
                </a:cxn>
                <a:cxn ang="0">
                  <a:pos x="219" y="0"/>
                </a:cxn>
                <a:cxn ang="0">
                  <a:pos x="234" y="15"/>
                </a:cxn>
              </a:cxnLst>
              <a:rect l="0" t="0" r="r" b="b"/>
              <a:pathLst>
                <a:path w="234" h="30">
                  <a:moveTo>
                    <a:pt x="234" y="15"/>
                  </a:moveTo>
                  <a:lnTo>
                    <a:pt x="219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219" y="30"/>
                  </a:lnTo>
                  <a:lnTo>
                    <a:pt x="204" y="15"/>
                  </a:lnTo>
                  <a:lnTo>
                    <a:pt x="234" y="15"/>
                  </a:lnTo>
                  <a:lnTo>
                    <a:pt x="234" y="0"/>
                  </a:lnTo>
                  <a:lnTo>
                    <a:pt x="219" y="0"/>
                  </a:lnTo>
                  <a:lnTo>
                    <a:pt x="234" y="15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auto">
            <a:xfrm>
              <a:off x="2611" y="1483"/>
              <a:ext cx="30" cy="455"/>
            </a:xfrm>
            <a:custGeom>
              <a:avLst/>
              <a:gdLst/>
              <a:ahLst/>
              <a:cxnLst>
                <a:cxn ang="0">
                  <a:pos x="26" y="433"/>
                </a:cxn>
                <a:cxn ang="0">
                  <a:pos x="30" y="444"/>
                </a:cxn>
                <a:cxn ang="0">
                  <a:pos x="30" y="0"/>
                </a:cxn>
                <a:cxn ang="0">
                  <a:pos x="0" y="0"/>
                </a:cxn>
                <a:cxn ang="0">
                  <a:pos x="0" y="444"/>
                </a:cxn>
                <a:cxn ang="0">
                  <a:pos x="4" y="455"/>
                </a:cxn>
                <a:cxn ang="0">
                  <a:pos x="0" y="444"/>
                </a:cxn>
                <a:cxn ang="0">
                  <a:pos x="0" y="452"/>
                </a:cxn>
                <a:cxn ang="0">
                  <a:pos x="4" y="455"/>
                </a:cxn>
                <a:cxn ang="0">
                  <a:pos x="26" y="433"/>
                </a:cxn>
              </a:cxnLst>
              <a:rect l="0" t="0" r="r" b="b"/>
              <a:pathLst>
                <a:path w="30" h="455">
                  <a:moveTo>
                    <a:pt x="26" y="433"/>
                  </a:moveTo>
                  <a:lnTo>
                    <a:pt x="30" y="444"/>
                  </a:lnTo>
                  <a:lnTo>
                    <a:pt x="30" y="0"/>
                  </a:lnTo>
                  <a:lnTo>
                    <a:pt x="0" y="0"/>
                  </a:lnTo>
                  <a:lnTo>
                    <a:pt x="0" y="444"/>
                  </a:lnTo>
                  <a:lnTo>
                    <a:pt x="4" y="455"/>
                  </a:lnTo>
                  <a:lnTo>
                    <a:pt x="0" y="444"/>
                  </a:lnTo>
                  <a:lnTo>
                    <a:pt x="0" y="452"/>
                  </a:lnTo>
                  <a:lnTo>
                    <a:pt x="4" y="455"/>
                  </a:lnTo>
                  <a:lnTo>
                    <a:pt x="26" y="433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auto">
            <a:xfrm>
              <a:off x="2615" y="1916"/>
              <a:ext cx="249" cy="246"/>
            </a:xfrm>
            <a:custGeom>
              <a:avLst/>
              <a:gdLst/>
              <a:ahLst/>
              <a:cxnLst>
                <a:cxn ang="0">
                  <a:pos x="238" y="246"/>
                </a:cxn>
                <a:cxn ang="0">
                  <a:pos x="249" y="220"/>
                </a:cxn>
                <a:cxn ang="0">
                  <a:pos x="22" y="0"/>
                </a:cxn>
                <a:cxn ang="0">
                  <a:pos x="0" y="22"/>
                </a:cxn>
                <a:cxn ang="0">
                  <a:pos x="227" y="242"/>
                </a:cxn>
                <a:cxn ang="0">
                  <a:pos x="238" y="216"/>
                </a:cxn>
                <a:cxn ang="0">
                  <a:pos x="238" y="246"/>
                </a:cxn>
              </a:cxnLst>
              <a:rect l="0" t="0" r="r" b="b"/>
              <a:pathLst>
                <a:path w="249" h="246">
                  <a:moveTo>
                    <a:pt x="238" y="246"/>
                  </a:moveTo>
                  <a:lnTo>
                    <a:pt x="249" y="220"/>
                  </a:lnTo>
                  <a:lnTo>
                    <a:pt x="22" y="0"/>
                  </a:lnTo>
                  <a:lnTo>
                    <a:pt x="0" y="22"/>
                  </a:lnTo>
                  <a:lnTo>
                    <a:pt x="227" y="242"/>
                  </a:lnTo>
                  <a:lnTo>
                    <a:pt x="238" y="216"/>
                  </a:lnTo>
                  <a:lnTo>
                    <a:pt x="238" y="246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auto">
            <a:xfrm>
              <a:off x="2177" y="2132"/>
              <a:ext cx="676" cy="3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7" y="30"/>
                </a:cxn>
                <a:cxn ang="0">
                  <a:pos x="676" y="30"/>
                </a:cxn>
                <a:cxn ang="0">
                  <a:pos x="676" y="0"/>
                </a:cxn>
                <a:cxn ang="0">
                  <a:pos x="7" y="0"/>
                </a:cxn>
                <a:cxn ang="0">
                  <a:pos x="18" y="26"/>
                </a:cxn>
                <a:cxn ang="0">
                  <a:pos x="0" y="4"/>
                </a:cxn>
              </a:cxnLst>
              <a:rect l="0" t="0" r="r" b="b"/>
              <a:pathLst>
                <a:path w="676" h="30">
                  <a:moveTo>
                    <a:pt x="0" y="4"/>
                  </a:moveTo>
                  <a:lnTo>
                    <a:pt x="7" y="30"/>
                  </a:lnTo>
                  <a:lnTo>
                    <a:pt x="676" y="30"/>
                  </a:lnTo>
                  <a:lnTo>
                    <a:pt x="676" y="0"/>
                  </a:lnTo>
                  <a:lnTo>
                    <a:pt x="7" y="0"/>
                  </a:lnTo>
                  <a:lnTo>
                    <a:pt x="18" y="2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auto">
            <a:xfrm>
              <a:off x="2177" y="1920"/>
              <a:ext cx="245" cy="238"/>
            </a:xfrm>
            <a:custGeom>
              <a:avLst/>
              <a:gdLst/>
              <a:ahLst/>
              <a:cxnLst>
                <a:cxn ang="0">
                  <a:pos x="215" y="11"/>
                </a:cxn>
                <a:cxn ang="0">
                  <a:pos x="219" y="0"/>
                </a:cxn>
                <a:cxn ang="0">
                  <a:pos x="0" y="216"/>
                </a:cxn>
                <a:cxn ang="0">
                  <a:pos x="18" y="238"/>
                </a:cxn>
                <a:cxn ang="0">
                  <a:pos x="241" y="22"/>
                </a:cxn>
                <a:cxn ang="0">
                  <a:pos x="245" y="11"/>
                </a:cxn>
                <a:cxn ang="0">
                  <a:pos x="241" y="22"/>
                </a:cxn>
                <a:cxn ang="0">
                  <a:pos x="245" y="18"/>
                </a:cxn>
                <a:cxn ang="0">
                  <a:pos x="245" y="11"/>
                </a:cxn>
                <a:cxn ang="0">
                  <a:pos x="215" y="11"/>
                </a:cxn>
              </a:cxnLst>
              <a:rect l="0" t="0" r="r" b="b"/>
              <a:pathLst>
                <a:path w="245" h="238">
                  <a:moveTo>
                    <a:pt x="215" y="11"/>
                  </a:moveTo>
                  <a:lnTo>
                    <a:pt x="219" y="0"/>
                  </a:lnTo>
                  <a:lnTo>
                    <a:pt x="0" y="216"/>
                  </a:lnTo>
                  <a:lnTo>
                    <a:pt x="18" y="238"/>
                  </a:lnTo>
                  <a:lnTo>
                    <a:pt x="241" y="22"/>
                  </a:lnTo>
                  <a:lnTo>
                    <a:pt x="245" y="11"/>
                  </a:lnTo>
                  <a:lnTo>
                    <a:pt x="241" y="22"/>
                  </a:lnTo>
                  <a:lnTo>
                    <a:pt x="245" y="18"/>
                  </a:lnTo>
                  <a:lnTo>
                    <a:pt x="245" y="11"/>
                  </a:lnTo>
                  <a:lnTo>
                    <a:pt x="215" y="11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6" name="Freeform 30"/>
            <p:cNvSpPr>
              <a:spLocks/>
            </p:cNvSpPr>
            <p:nvPr/>
          </p:nvSpPr>
          <p:spPr bwMode="auto">
            <a:xfrm>
              <a:off x="2392" y="1468"/>
              <a:ext cx="30" cy="46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15"/>
                </a:cxn>
                <a:cxn ang="0">
                  <a:pos x="0" y="463"/>
                </a:cxn>
                <a:cxn ang="0">
                  <a:pos x="30" y="463"/>
                </a:cxn>
                <a:cxn ang="0">
                  <a:pos x="30" y="15"/>
                </a:cxn>
                <a:cxn ang="0">
                  <a:pos x="15" y="30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15" y="0"/>
                </a:cxn>
              </a:cxnLst>
              <a:rect l="0" t="0" r="r" b="b"/>
              <a:pathLst>
                <a:path w="30" h="463">
                  <a:moveTo>
                    <a:pt x="15" y="0"/>
                  </a:moveTo>
                  <a:lnTo>
                    <a:pt x="0" y="15"/>
                  </a:lnTo>
                  <a:lnTo>
                    <a:pt x="0" y="463"/>
                  </a:lnTo>
                  <a:lnTo>
                    <a:pt x="30" y="463"/>
                  </a:lnTo>
                  <a:lnTo>
                    <a:pt x="30" y="15"/>
                  </a:lnTo>
                  <a:lnTo>
                    <a:pt x="15" y="3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Freeform 31"/>
            <p:cNvSpPr>
              <a:spLocks/>
            </p:cNvSpPr>
            <p:nvPr/>
          </p:nvSpPr>
          <p:spPr bwMode="auto">
            <a:xfrm>
              <a:off x="1088" y="1483"/>
              <a:ext cx="877" cy="444"/>
            </a:xfrm>
            <a:custGeom>
              <a:avLst/>
              <a:gdLst/>
              <a:ahLst/>
              <a:cxnLst>
                <a:cxn ang="0">
                  <a:pos x="446" y="0"/>
                </a:cxn>
                <a:cxn ang="0">
                  <a:pos x="877" y="444"/>
                </a:cxn>
                <a:cxn ang="0">
                  <a:pos x="0" y="444"/>
                </a:cxn>
                <a:cxn ang="0">
                  <a:pos x="446" y="0"/>
                </a:cxn>
              </a:cxnLst>
              <a:rect l="0" t="0" r="r" b="b"/>
              <a:pathLst>
                <a:path w="877" h="444">
                  <a:moveTo>
                    <a:pt x="446" y="0"/>
                  </a:moveTo>
                  <a:lnTo>
                    <a:pt x="877" y="444"/>
                  </a:lnTo>
                  <a:lnTo>
                    <a:pt x="0" y="444"/>
                  </a:lnTo>
                  <a:lnTo>
                    <a:pt x="446" y="0"/>
                  </a:lnTo>
                  <a:close/>
                </a:path>
              </a:pathLst>
            </a:custGeom>
            <a:solidFill>
              <a:srgbClr val="74C3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auto">
            <a:xfrm>
              <a:off x="1522" y="1472"/>
              <a:ext cx="480" cy="470"/>
            </a:xfrm>
            <a:custGeom>
              <a:avLst/>
              <a:gdLst/>
              <a:ahLst/>
              <a:cxnLst>
                <a:cxn ang="0">
                  <a:pos x="443" y="470"/>
                </a:cxn>
                <a:cxn ang="0">
                  <a:pos x="454" y="444"/>
                </a:cxn>
                <a:cxn ang="0">
                  <a:pos x="23" y="0"/>
                </a:cxn>
                <a:cxn ang="0">
                  <a:pos x="0" y="22"/>
                </a:cxn>
                <a:cxn ang="0">
                  <a:pos x="432" y="466"/>
                </a:cxn>
                <a:cxn ang="0">
                  <a:pos x="443" y="440"/>
                </a:cxn>
                <a:cxn ang="0">
                  <a:pos x="443" y="470"/>
                </a:cxn>
                <a:cxn ang="0">
                  <a:pos x="480" y="470"/>
                </a:cxn>
                <a:cxn ang="0">
                  <a:pos x="454" y="444"/>
                </a:cxn>
                <a:cxn ang="0">
                  <a:pos x="443" y="470"/>
                </a:cxn>
              </a:cxnLst>
              <a:rect l="0" t="0" r="r" b="b"/>
              <a:pathLst>
                <a:path w="480" h="470">
                  <a:moveTo>
                    <a:pt x="443" y="470"/>
                  </a:moveTo>
                  <a:lnTo>
                    <a:pt x="454" y="444"/>
                  </a:lnTo>
                  <a:lnTo>
                    <a:pt x="23" y="0"/>
                  </a:lnTo>
                  <a:lnTo>
                    <a:pt x="0" y="22"/>
                  </a:lnTo>
                  <a:lnTo>
                    <a:pt x="432" y="466"/>
                  </a:lnTo>
                  <a:lnTo>
                    <a:pt x="443" y="440"/>
                  </a:lnTo>
                  <a:lnTo>
                    <a:pt x="443" y="470"/>
                  </a:lnTo>
                  <a:lnTo>
                    <a:pt x="480" y="470"/>
                  </a:lnTo>
                  <a:lnTo>
                    <a:pt x="454" y="444"/>
                  </a:lnTo>
                  <a:lnTo>
                    <a:pt x="443" y="470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auto">
            <a:xfrm>
              <a:off x="1077" y="1912"/>
              <a:ext cx="888" cy="3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1" y="30"/>
                </a:cxn>
                <a:cxn ang="0">
                  <a:pos x="888" y="30"/>
                </a:cxn>
                <a:cxn ang="0">
                  <a:pos x="888" y="0"/>
                </a:cxn>
                <a:cxn ang="0">
                  <a:pos x="11" y="0"/>
                </a:cxn>
                <a:cxn ang="0">
                  <a:pos x="22" y="26"/>
                </a:cxn>
                <a:cxn ang="0">
                  <a:pos x="0" y="4"/>
                </a:cxn>
              </a:cxnLst>
              <a:rect l="0" t="0" r="r" b="b"/>
              <a:pathLst>
                <a:path w="888" h="30">
                  <a:moveTo>
                    <a:pt x="0" y="4"/>
                  </a:moveTo>
                  <a:lnTo>
                    <a:pt x="11" y="30"/>
                  </a:lnTo>
                  <a:lnTo>
                    <a:pt x="888" y="30"/>
                  </a:lnTo>
                  <a:lnTo>
                    <a:pt x="888" y="0"/>
                  </a:lnTo>
                  <a:lnTo>
                    <a:pt x="11" y="0"/>
                  </a:lnTo>
                  <a:lnTo>
                    <a:pt x="22" y="2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auto">
            <a:xfrm>
              <a:off x="1077" y="1461"/>
              <a:ext cx="468" cy="477"/>
            </a:xfrm>
            <a:custGeom>
              <a:avLst/>
              <a:gdLst/>
              <a:ahLst/>
              <a:cxnLst>
                <a:cxn ang="0">
                  <a:pos x="468" y="11"/>
                </a:cxn>
                <a:cxn ang="0">
                  <a:pos x="449" y="11"/>
                </a:cxn>
                <a:cxn ang="0">
                  <a:pos x="0" y="455"/>
                </a:cxn>
                <a:cxn ang="0">
                  <a:pos x="22" y="477"/>
                </a:cxn>
                <a:cxn ang="0">
                  <a:pos x="468" y="33"/>
                </a:cxn>
                <a:cxn ang="0">
                  <a:pos x="445" y="33"/>
                </a:cxn>
                <a:cxn ang="0">
                  <a:pos x="468" y="11"/>
                </a:cxn>
                <a:cxn ang="0">
                  <a:pos x="457" y="0"/>
                </a:cxn>
                <a:cxn ang="0">
                  <a:pos x="449" y="11"/>
                </a:cxn>
                <a:cxn ang="0">
                  <a:pos x="468" y="11"/>
                </a:cxn>
              </a:cxnLst>
              <a:rect l="0" t="0" r="r" b="b"/>
              <a:pathLst>
                <a:path w="468" h="477">
                  <a:moveTo>
                    <a:pt x="468" y="11"/>
                  </a:moveTo>
                  <a:lnTo>
                    <a:pt x="449" y="11"/>
                  </a:lnTo>
                  <a:lnTo>
                    <a:pt x="0" y="455"/>
                  </a:lnTo>
                  <a:lnTo>
                    <a:pt x="22" y="477"/>
                  </a:lnTo>
                  <a:lnTo>
                    <a:pt x="468" y="33"/>
                  </a:lnTo>
                  <a:lnTo>
                    <a:pt x="445" y="33"/>
                  </a:lnTo>
                  <a:lnTo>
                    <a:pt x="468" y="11"/>
                  </a:lnTo>
                  <a:lnTo>
                    <a:pt x="457" y="0"/>
                  </a:lnTo>
                  <a:lnTo>
                    <a:pt x="449" y="11"/>
                  </a:lnTo>
                  <a:lnTo>
                    <a:pt x="468" y="11"/>
                  </a:lnTo>
                  <a:close/>
                </a:path>
              </a:pathLst>
            </a:custGeom>
            <a:solidFill>
              <a:srgbClr val="0079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Rectangle 35"/>
            <p:cNvSpPr>
              <a:spLocks noChangeArrowheads="1"/>
            </p:cNvSpPr>
            <p:nvPr/>
          </p:nvSpPr>
          <p:spPr bwMode="auto">
            <a:xfrm>
              <a:off x="430" y="1946"/>
              <a:ext cx="434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sz="2700">
                  <a:solidFill>
                    <a:srgbClr val="000000"/>
                  </a:solidFill>
                </a:rPr>
                <a:t>1</a:t>
              </a:r>
              <a:r>
                <a:rPr lang="ru-RU" sz="2700">
                  <a:solidFill>
                    <a:srgbClr val="000000"/>
                  </a:solidFill>
                  <a:cs typeface="Times New Roman" pitchFamily="18" charset="0"/>
                </a:rPr>
                <a:t>см</a:t>
              </a:r>
              <a:r>
                <a:rPr lang="ru-RU" sz="2700" baseline="30000">
                  <a:solidFill>
                    <a:srgbClr val="000000"/>
                  </a:solidFill>
                  <a:cs typeface="Times New Roman" pitchFamily="18" charset="0"/>
                </a:rPr>
                <a:t>2</a:t>
              </a:r>
              <a:endParaRPr lang="ru-RU" sz="2700">
                <a:solidFill>
                  <a:srgbClr val="000000"/>
                </a:solidFill>
                <a:cs typeface="Times New Roman" pitchFamily="18" charset="0"/>
              </a:endParaRPr>
            </a:p>
            <a:p>
              <a:endParaRPr lang="ru-RU"/>
            </a:p>
          </p:txBody>
        </p:sp>
        <p:sp>
          <p:nvSpPr>
            <p:cNvPr id="4132" name="Rectangle 36"/>
            <p:cNvSpPr>
              <a:spLocks noChangeArrowheads="1"/>
            </p:cNvSpPr>
            <p:nvPr/>
          </p:nvSpPr>
          <p:spPr bwMode="auto">
            <a:xfrm>
              <a:off x="211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3" name="Rectangle 37"/>
            <p:cNvSpPr>
              <a:spLocks noChangeArrowheads="1"/>
            </p:cNvSpPr>
            <p:nvPr/>
          </p:nvSpPr>
          <p:spPr bwMode="auto">
            <a:xfrm>
              <a:off x="211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4" name="Rectangle 38"/>
            <p:cNvSpPr>
              <a:spLocks noChangeArrowheads="1"/>
            </p:cNvSpPr>
            <p:nvPr/>
          </p:nvSpPr>
          <p:spPr bwMode="auto">
            <a:xfrm>
              <a:off x="211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5" name="Rectangle 39"/>
            <p:cNvSpPr>
              <a:spLocks noChangeArrowheads="1"/>
            </p:cNvSpPr>
            <p:nvPr/>
          </p:nvSpPr>
          <p:spPr bwMode="auto">
            <a:xfrm>
              <a:off x="211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6" name="Rectangle 40"/>
            <p:cNvSpPr>
              <a:spLocks noChangeArrowheads="1"/>
            </p:cNvSpPr>
            <p:nvPr/>
          </p:nvSpPr>
          <p:spPr bwMode="auto">
            <a:xfrm>
              <a:off x="211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7" name="Rectangle 41"/>
            <p:cNvSpPr>
              <a:spLocks noChangeArrowheads="1"/>
            </p:cNvSpPr>
            <p:nvPr/>
          </p:nvSpPr>
          <p:spPr bwMode="auto">
            <a:xfrm>
              <a:off x="3503" y="214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8" name="Rectangle 42"/>
            <p:cNvSpPr>
              <a:spLocks noChangeArrowheads="1"/>
            </p:cNvSpPr>
            <p:nvPr/>
          </p:nvSpPr>
          <p:spPr bwMode="auto">
            <a:xfrm>
              <a:off x="3503" y="126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9" name="Rectangle 43"/>
            <p:cNvSpPr>
              <a:spLocks noChangeArrowheads="1"/>
            </p:cNvSpPr>
            <p:nvPr/>
          </p:nvSpPr>
          <p:spPr bwMode="auto">
            <a:xfrm>
              <a:off x="3503" y="148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0" name="Rectangle 44"/>
            <p:cNvSpPr>
              <a:spLocks noChangeArrowheads="1"/>
            </p:cNvSpPr>
            <p:nvPr/>
          </p:nvSpPr>
          <p:spPr bwMode="auto">
            <a:xfrm>
              <a:off x="3503" y="192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1" name="Rectangle 45"/>
            <p:cNvSpPr>
              <a:spLocks noChangeArrowheads="1"/>
            </p:cNvSpPr>
            <p:nvPr/>
          </p:nvSpPr>
          <p:spPr bwMode="auto">
            <a:xfrm>
              <a:off x="3503" y="170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2" name="Rectangle 46"/>
            <p:cNvSpPr>
              <a:spLocks noChangeArrowheads="1"/>
            </p:cNvSpPr>
            <p:nvPr/>
          </p:nvSpPr>
          <p:spPr bwMode="auto">
            <a:xfrm>
              <a:off x="3723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3" name="Rectangle 47"/>
            <p:cNvSpPr>
              <a:spLocks noChangeArrowheads="1"/>
            </p:cNvSpPr>
            <p:nvPr/>
          </p:nvSpPr>
          <p:spPr bwMode="auto">
            <a:xfrm>
              <a:off x="3723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4" name="Rectangle 48"/>
            <p:cNvSpPr>
              <a:spLocks noChangeArrowheads="1"/>
            </p:cNvSpPr>
            <p:nvPr/>
          </p:nvSpPr>
          <p:spPr bwMode="auto">
            <a:xfrm>
              <a:off x="3723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5" name="Rectangle 49"/>
            <p:cNvSpPr>
              <a:spLocks noChangeArrowheads="1"/>
            </p:cNvSpPr>
            <p:nvPr/>
          </p:nvSpPr>
          <p:spPr bwMode="auto">
            <a:xfrm>
              <a:off x="3723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6" name="Rectangle 50"/>
            <p:cNvSpPr>
              <a:spLocks noChangeArrowheads="1"/>
            </p:cNvSpPr>
            <p:nvPr/>
          </p:nvSpPr>
          <p:spPr bwMode="auto">
            <a:xfrm>
              <a:off x="3723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7" name="Rectangle 51"/>
            <p:cNvSpPr>
              <a:spLocks noChangeArrowheads="1"/>
            </p:cNvSpPr>
            <p:nvPr/>
          </p:nvSpPr>
          <p:spPr bwMode="auto">
            <a:xfrm>
              <a:off x="1749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8" name="Rectangle 52"/>
            <p:cNvSpPr>
              <a:spLocks noChangeArrowheads="1"/>
            </p:cNvSpPr>
            <p:nvPr/>
          </p:nvSpPr>
          <p:spPr bwMode="auto">
            <a:xfrm>
              <a:off x="1749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9" name="Rectangle 53"/>
            <p:cNvSpPr>
              <a:spLocks noChangeArrowheads="1"/>
            </p:cNvSpPr>
            <p:nvPr/>
          </p:nvSpPr>
          <p:spPr bwMode="auto">
            <a:xfrm>
              <a:off x="1749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1749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1" name="Rectangle 55"/>
            <p:cNvSpPr>
              <a:spLocks noChangeArrowheads="1"/>
            </p:cNvSpPr>
            <p:nvPr/>
          </p:nvSpPr>
          <p:spPr bwMode="auto">
            <a:xfrm>
              <a:off x="1749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2" name="Rectangle 56"/>
            <p:cNvSpPr>
              <a:spLocks noChangeArrowheads="1"/>
            </p:cNvSpPr>
            <p:nvPr/>
          </p:nvSpPr>
          <p:spPr bwMode="auto">
            <a:xfrm>
              <a:off x="1968" y="214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3" name="Rectangle 57"/>
            <p:cNvSpPr>
              <a:spLocks noChangeArrowheads="1"/>
            </p:cNvSpPr>
            <p:nvPr/>
          </p:nvSpPr>
          <p:spPr bwMode="auto">
            <a:xfrm>
              <a:off x="1968" y="126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4" name="Rectangle 58"/>
            <p:cNvSpPr>
              <a:spLocks noChangeArrowheads="1"/>
            </p:cNvSpPr>
            <p:nvPr/>
          </p:nvSpPr>
          <p:spPr bwMode="auto">
            <a:xfrm>
              <a:off x="1968" y="148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5" name="Rectangle 59"/>
            <p:cNvSpPr>
              <a:spLocks noChangeArrowheads="1"/>
            </p:cNvSpPr>
            <p:nvPr/>
          </p:nvSpPr>
          <p:spPr bwMode="auto">
            <a:xfrm>
              <a:off x="1968" y="192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6" name="Rectangle 60"/>
            <p:cNvSpPr>
              <a:spLocks noChangeArrowheads="1"/>
            </p:cNvSpPr>
            <p:nvPr/>
          </p:nvSpPr>
          <p:spPr bwMode="auto">
            <a:xfrm>
              <a:off x="1968" y="170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7" name="Rectangle 61"/>
            <p:cNvSpPr>
              <a:spLocks noChangeArrowheads="1"/>
            </p:cNvSpPr>
            <p:nvPr/>
          </p:nvSpPr>
          <p:spPr bwMode="auto">
            <a:xfrm>
              <a:off x="5261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8" name="Rectangle 62"/>
            <p:cNvSpPr>
              <a:spLocks noChangeArrowheads="1"/>
            </p:cNvSpPr>
            <p:nvPr/>
          </p:nvSpPr>
          <p:spPr bwMode="auto">
            <a:xfrm>
              <a:off x="5261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59" name="Rectangle 63"/>
            <p:cNvSpPr>
              <a:spLocks noChangeArrowheads="1"/>
            </p:cNvSpPr>
            <p:nvPr/>
          </p:nvSpPr>
          <p:spPr bwMode="auto">
            <a:xfrm>
              <a:off x="5261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0" name="Rectangle 64"/>
            <p:cNvSpPr>
              <a:spLocks noChangeArrowheads="1"/>
            </p:cNvSpPr>
            <p:nvPr/>
          </p:nvSpPr>
          <p:spPr bwMode="auto">
            <a:xfrm>
              <a:off x="5261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1" name="Rectangle 65"/>
            <p:cNvSpPr>
              <a:spLocks noChangeArrowheads="1"/>
            </p:cNvSpPr>
            <p:nvPr/>
          </p:nvSpPr>
          <p:spPr bwMode="auto">
            <a:xfrm>
              <a:off x="5261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2" name="Rectangle 66"/>
            <p:cNvSpPr>
              <a:spLocks noChangeArrowheads="1"/>
            </p:cNvSpPr>
            <p:nvPr/>
          </p:nvSpPr>
          <p:spPr bwMode="auto">
            <a:xfrm>
              <a:off x="868" y="214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3" name="Rectangle 67"/>
            <p:cNvSpPr>
              <a:spLocks noChangeArrowheads="1"/>
            </p:cNvSpPr>
            <p:nvPr/>
          </p:nvSpPr>
          <p:spPr bwMode="auto">
            <a:xfrm>
              <a:off x="868" y="126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4" name="Rectangle 68"/>
            <p:cNvSpPr>
              <a:spLocks noChangeArrowheads="1"/>
            </p:cNvSpPr>
            <p:nvPr/>
          </p:nvSpPr>
          <p:spPr bwMode="auto">
            <a:xfrm>
              <a:off x="868" y="148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5" name="Rectangle 69"/>
            <p:cNvSpPr>
              <a:spLocks noChangeArrowheads="1"/>
            </p:cNvSpPr>
            <p:nvPr/>
          </p:nvSpPr>
          <p:spPr bwMode="auto">
            <a:xfrm>
              <a:off x="868" y="192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6" name="Rectangle 70"/>
            <p:cNvSpPr>
              <a:spLocks noChangeArrowheads="1"/>
            </p:cNvSpPr>
            <p:nvPr/>
          </p:nvSpPr>
          <p:spPr bwMode="auto">
            <a:xfrm>
              <a:off x="868" y="170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7" name="Rectangle 71"/>
            <p:cNvSpPr>
              <a:spLocks noChangeArrowheads="1"/>
            </p:cNvSpPr>
            <p:nvPr/>
          </p:nvSpPr>
          <p:spPr bwMode="auto">
            <a:xfrm>
              <a:off x="2846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8" name="Rectangle 72"/>
            <p:cNvSpPr>
              <a:spLocks noChangeArrowheads="1"/>
            </p:cNvSpPr>
            <p:nvPr/>
          </p:nvSpPr>
          <p:spPr bwMode="auto">
            <a:xfrm>
              <a:off x="2846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69" name="Rectangle 73"/>
            <p:cNvSpPr>
              <a:spLocks noChangeArrowheads="1"/>
            </p:cNvSpPr>
            <p:nvPr/>
          </p:nvSpPr>
          <p:spPr bwMode="auto">
            <a:xfrm>
              <a:off x="2846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0" name="Rectangle 74"/>
            <p:cNvSpPr>
              <a:spLocks noChangeArrowheads="1"/>
            </p:cNvSpPr>
            <p:nvPr/>
          </p:nvSpPr>
          <p:spPr bwMode="auto">
            <a:xfrm>
              <a:off x="2846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1" name="Rectangle 75"/>
            <p:cNvSpPr>
              <a:spLocks noChangeArrowheads="1"/>
            </p:cNvSpPr>
            <p:nvPr/>
          </p:nvSpPr>
          <p:spPr bwMode="auto">
            <a:xfrm>
              <a:off x="2846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2" name="Rectangle 76"/>
            <p:cNvSpPr>
              <a:spLocks noChangeArrowheads="1"/>
            </p:cNvSpPr>
            <p:nvPr/>
          </p:nvSpPr>
          <p:spPr bwMode="auto">
            <a:xfrm>
              <a:off x="4384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3" name="Rectangle 77"/>
            <p:cNvSpPr>
              <a:spLocks noChangeArrowheads="1"/>
            </p:cNvSpPr>
            <p:nvPr/>
          </p:nvSpPr>
          <p:spPr bwMode="auto">
            <a:xfrm>
              <a:off x="4384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4" name="Rectangle 78"/>
            <p:cNvSpPr>
              <a:spLocks noChangeArrowheads="1"/>
            </p:cNvSpPr>
            <p:nvPr/>
          </p:nvSpPr>
          <p:spPr bwMode="auto">
            <a:xfrm>
              <a:off x="4384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5" name="Rectangle 79"/>
            <p:cNvSpPr>
              <a:spLocks noChangeArrowheads="1"/>
            </p:cNvSpPr>
            <p:nvPr/>
          </p:nvSpPr>
          <p:spPr bwMode="auto">
            <a:xfrm>
              <a:off x="4384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6" name="Rectangle 80"/>
            <p:cNvSpPr>
              <a:spLocks noChangeArrowheads="1"/>
            </p:cNvSpPr>
            <p:nvPr/>
          </p:nvSpPr>
          <p:spPr bwMode="auto">
            <a:xfrm>
              <a:off x="4384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7" name="Rectangle 81"/>
            <p:cNvSpPr>
              <a:spLocks noChangeArrowheads="1"/>
            </p:cNvSpPr>
            <p:nvPr/>
          </p:nvSpPr>
          <p:spPr bwMode="auto">
            <a:xfrm>
              <a:off x="1088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8" name="Rectangle 82"/>
            <p:cNvSpPr>
              <a:spLocks noChangeArrowheads="1"/>
            </p:cNvSpPr>
            <p:nvPr/>
          </p:nvSpPr>
          <p:spPr bwMode="auto">
            <a:xfrm>
              <a:off x="1088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79" name="Rectangle 83"/>
            <p:cNvSpPr>
              <a:spLocks noChangeArrowheads="1"/>
            </p:cNvSpPr>
            <p:nvPr/>
          </p:nvSpPr>
          <p:spPr bwMode="auto">
            <a:xfrm>
              <a:off x="1088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0" name="Rectangle 84"/>
            <p:cNvSpPr>
              <a:spLocks noChangeArrowheads="1"/>
            </p:cNvSpPr>
            <p:nvPr/>
          </p:nvSpPr>
          <p:spPr bwMode="auto">
            <a:xfrm>
              <a:off x="1088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1" name="Rectangle 85"/>
            <p:cNvSpPr>
              <a:spLocks noChangeArrowheads="1"/>
            </p:cNvSpPr>
            <p:nvPr/>
          </p:nvSpPr>
          <p:spPr bwMode="auto">
            <a:xfrm>
              <a:off x="1088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2" name="Rectangle 86"/>
            <p:cNvSpPr>
              <a:spLocks noChangeArrowheads="1"/>
            </p:cNvSpPr>
            <p:nvPr/>
          </p:nvSpPr>
          <p:spPr bwMode="auto">
            <a:xfrm>
              <a:off x="2626" y="214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3" name="Rectangle 87"/>
            <p:cNvSpPr>
              <a:spLocks noChangeArrowheads="1"/>
            </p:cNvSpPr>
            <p:nvPr/>
          </p:nvSpPr>
          <p:spPr bwMode="auto">
            <a:xfrm>
              <a:off x="2626" y="126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4" name="Rectangle 88"/>
            <p:cNvSpPr>
              <a:spLocks noChangeArrowheads="1"/>
            </p:cNvSpPr>
            <p:nvPr/>
          </p:nvSpPr>
          <p:spPr bwMode="auto">
            <a:xfrm>
              <a:off x="2626" y="148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5" name="Rectangle 89"/>
            <p:cNvSpPr>
              <a:spLocks noChangeArrowheads="1"/>
            </p:cNvSpPr>
            <p:nvPr/>
          </p:nvSpPr>
          <p:spPr bwMode="auto">
            <a:xfrm>
              <a:off x="2626" y="192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6" name="Rectangle 90"/>
            <p:cNvSpPr>
              <a:spLocks noChangeArrowheads="1"/>
            </p:cNvSpPr>
            <p:nvPr/>
          </p:nvSpPr>
          <p:spPr bwMode="auto">
            <a:xfrm>
              <a:off x="2626" y="170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7" name="Rectangle 91"/>
            <p:cNvSpPr>
              <a:spLocks noChangeArrowheads="1"/>
            </p:cNvSpPr>
            <p:nvPr/>
          </p:nvSpPr>
          <p:spPr bwMode="auto">
            <a:xfrm>
              <a:off x="4603" y="214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8" name="Rectangle 92"/>
            <p:cNvSpPr>
              <a:spLocks noChangeArrowheads="1"/>
            </p:cNvSpPr>
            <p:nvPr/>
          </p:nvSpPr>
          <p:spPr bwMode="auto">
            <a:xfrm>
              <a:off x="4603" y="126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89" name="Rectangle 93"/>
            <p:cNvSpPr>
              <a:spLocks noChangeArrowheads="1"/>
            </p:cNvSpPr>
            <p:nvPr/>
          </p:nvSpPr>
          <p:spPr bwMode="auto">
            <a:xfrm>
              <a:off x="4603" y="148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0" name="Rectangle 94"/>
            <p:cNvSpPr>
              <a:spLocks noChangeArrowheads="1"/>
            </p:cNvSpPr>
            <p:nvPr/>
          </p:nvSpPr>
          <p:spPr bwMode="auto">
            <a:xfrm>
              <a:off x="4603" y="192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1" name="Rectangle 95"/>
            <p:cNvSpPr>
              <a:spLocks noChangeArrowheads="1"/>
            </p:cNvSpPr>
            <p:nvPr/>
          </p:nvSpPr>
          <p:spPr bwMode="auto">
            <a:xfrm>
              <a:off x="4603" y="1707"/>
              <a:ext cx="220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2" name="Rectangle 96"/>
            <p:cNvSpPr>
              <a:spLocks noChangeArrowheads="1"/>
            </p:cNvSpPr>
            <p:nvPr/>
          </p:nvSpPr>
          <p:spPr bwMode="auto">
            <a:xfrm>
              <a:off x="430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3" name="Rectangle 97"/>
            <p:cNvSpPr>
              <a:spLocks noChangeArrowheads="1"/>
            </p:cNvSpPr>
            <p:nvPr/>
          </p:nvSpPr>
          <p:spPr bwMode="auto">
            <a:xfrm>
              <a:off x="430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4" name="Rectangle 98"/>
            <p:cNvSpPr>
              <a:spLocks noChangeArrowheads="1"/>
            </p:cNvSpPr>
            <p:nvPr/>
          </p:nvSpPr>
          <p:spPr bwMode="auto">
            <a:xfrm>
              <a:off x="430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5" name="Rectangle 99"/>
            <p:cNvSpPr>
              <a:spLocks noChangeArrowheads="1"/>
            </p:cNvSpPr>
            <p:nvPr/>
          </p:nvSpPr>
          <p:spPr bwMode="auto">
            <a:xfrm>
              <a:off x="430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6" name="Rectangle 100"/>
            <p:cNvSpPr>
              <a:spLocks noChangeArrowheads="1"/>
            </p:cNvSpPr>
            <p:nvPr/>
          </p:nvSpPr>
          <p:spPr bwMode="auto">
            <a:xfrm>
              <a:off x="430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7" name="Rectangle 101"/>
            <p:cNvSpPr>
              <a:spLocks noChangeArrowheads="1"/>
            </p:cNvSpPr>
            <p:nvPr/>
          </p:nvSpPr>
          <p:spPr bwMode="auto">
            <a:xfrm>
              <a:off x="3284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8" name="Rectangle 102"/>
            <p:cNvSpPr>
              <a:spLocks noChangeArrowheads="1"/>
            </p:cNvSpPr>
            <p:nvPr/>
          </p:nvSpPr>
          <p:spPr bwMode="auto">
            <a:xfrm>
              <a:off x="3284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" name="Rectangle 103"/>
            <p:cNvSpPr>
              <a:spLocks noChangeArrowheads="1"/>
            </p:cNvSpPr>
            <p:nvPr/>
          </p:nvSpPr>
          <p:spPr bwMode="auto">
            <a:xfrm>
              <a:off x="3284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" name="Rectangle 104"/>
            <p:cNvSpPr>
              <a:spLocks noChangeArrowheads="1"/>
            </p:cNvSpPr>
            <p:nvPr/>
          </p:nvSpPr>
          <p:spPr bwMode="auto">
            <a:xfrm>
              <a:off x="3284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1" name="Rectangle 105"/>
            <p:cNvSpPr>
              <a:spLocks noChangeArrowheads="1"/>
            </p:cNvSpPr>
            <p:nvPr/>
          </p:nvSpPr>
          <p:spPr bwMode="auto">
            <a:xfrm>
              <a:off x="3284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2" name="Rectangle 106"/>
            <p:cNvSpPr>
              <a:spLocks noChangeArrowheads="1"/>
            </p:cNvSpPr>
            <p:nvPr/>
          </p:nvSpPr>
          <p:spPr bwMode="auto">
            <a:xfrm>
              <a:off x="3942" y="214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3" name="Rectangle 107"/>
            <p:cNvSpPr>
              <a:spLocks noChangeArrowheads="1"/>
            </p:cNvSpPr>
            <p:nvPr/>
          </p:nvSpPr>
          <p:spPr bwMode="auto">
            <a:xfrm>
              <a:off x="3942" y="126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4" name="Rectangle 108"/>
            <p:cNvSpPr>
              <a:spLocks noChangeArrowheads="1"/>
            </p:cNvSpPr>
            <p:nvPr/>
          </p:nvSpPr>
          <p:spPr bwMode="auto">
            <a:xfrm>
              <a:off x="3942" y="148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5" name="Rectangle 109"/>
            <p:cNvSpPr>
              <a:spLocks noChangeArrowheads="1"/>
            </p:cNvSpPr>
            <p:nvPr/>
          </p:nvSpPr>
          <p:spPr bwMode="auto">
            <a:xfrm>
              <a:off x="3942" y="192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6" name="Rectangle 110"/>
            <p:cNvSpPr>
              <a:spLocks noChangeArrowheads="1"/>
            </p:cNvSpPr>
            <p:nvPr/>
          </p:nvSpPr>
          <p:spPr bwMode="auto">
            <a:xfrm>
              <a:off x="3942" y="170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7" name="Rectangle 111"/>
            <p:cNvSpPr>
              <a:spLocks noChangeArrowheads="1"/>
            </p:cNvSpPr>
            <p:nvPr/>
          </p:nvSpPr>
          <p:spPr bwMode="auto">
            <a:xfrm>
              <a:off x="1526" y="214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8" name="Rectangle 112"/>
            <p:cNvSpPr>
              <a:spLocks noChangeArrowheads="1"/>
            </p:cNvSpPr>
            <p:nvPr/>
          </p:nvSpPr>
          <p:spPr bwMode="auto">
            <a:xfrm>
              <a:off x="1526" y="126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9" name="Rectangle 113"/>
            <p:cNvSpPr>
              <a:spLocks noChangeArrowheads="1"/>
            </p:cNvSpPr>
            <p:nvPr/>
          </p:nvSpPr>
          <p:spPr bwMode="auto">
            <a:xfrm>
              <a:off x="1526" y="148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0" name="Rectangle 114"/>
            <p:cNvSpPr>
              <a:spLocks noChangeArrowheads="1"/>
            </p:cNvSpPr>
            <p:nvPr/>
          </p:nvSpPr>
          <p:spPr bwMode="auto">
            <a:xfrm>
              <a:off x="1526" y="192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1" name="Rectangle 115"/>
            <p:cNvSpPr>
              <a:spLocks noChangeArrowheads="1"/>
            </p:cNvSpPr>
            <p:nvPr/>
          </p:nvSpPr>
          <p:spPr bwMode="auto">
            <a:xfrm>
              <a:off x="1526" y="1707"/>
              <a:ext cx="223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2" name="Rectangle 116"/>
            <p:cNvSpPr>
              <a:spLocks noChangeArrowheads="1"/>
            </p:cNvSpPr>
            <p:nvPr/>
          </p:nvSpPr>
          <p:spPr bwMode="auto">
            <a:xfrm>
              <a:off x="2188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3" name="Rectangle 117"/>
            <p:cNvSpPr>
              <a:spLocks noChangeArrowheads="1"/>
            </p:cNvSpPr>
            <p:nvPr/>
          </p:nvSpPr>
          <p:spPr bwMode="auto">
            <a:xfrm>
              <a:off x="2188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4" name="Rectangle 118"/>
            <p:cNvSpPr>
              <a:spLocks noChangeArrowheads="1"/>
            </p:cNvSpPr>
            <p:nvPr/>
          </p:nvSpPr>
          <p:spPr bwMode="auto">
            <a:xfrm>
              <a:off x="2188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5" name="Rectangle 119"/>
            <p:cNvSpPr>
              <a:spLocks noChangeArrowheads="1"/>
            </p:cNvSpPr>
            <p:nvPr/>
          </p:nvSpPr>
          <p:spPr bwMode="auto">
            <a:xfrm>
              <a:off x="2188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6" name="Rectangle 120"/>
            <p:cNvSpPr>
              <a:spLocks noChangeArrowheads="1"/>
            </p:cNvSpPr>
            <p:nvPr/>
          </p:nvSpPr>
          <p:spPr bwMode="auto">
            <a:xfrm>
              <a:off x="2188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7" name="Rectangle 121"/>
            <p:cNvSpPr>
              <a:spLocks noChangeArrowheads="1"/>
            </p:cNvSpPr>
            <p:nvPr/>
          </p:nvSpPr>
          <p:spPr bwMode="auto">
            <a:xfrm>
              <a:off x="5042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8" name="Rectangle 122"/>
            <p:cNvSpPr>
              <a:spLocks noChangeArrowheads="1"/>
            </p:cNvSpPr>
            <p:nvPr/>
          </p:nvSpPr>
          <p:spPr bwMode="auto">
            <a:xfrm>
              <a:off x="5042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19" name="Rectangle 123"/>
            <p:cNvSpPr>
              <a:spLocks noChangeArrowheads="1"/>
            </p:cNvSpPr>
            <p:nvPr/>
          </p:nvSpPr>
          <p:spPr bwMode="auto">
            <a:xfrm>
              <a:off x="5042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0" name="Rectangle 124"/>
            <p:cNvSpPr>
              <a:spLocks noChangeArrowheads="1"/>
            </p:cNvSpPr>
            <p:nvPr/>
          </p:nvSpPr>
          <p:spPr bwMode="auto">
            <a:xfrm>
              <a:off x="5042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1" name="Rectangle 125"/>
            <p:cNvSpPr>
              <a:spLocks noChangeArrowheads="1"/>
            </p:cNvSpPr>
            <p:nvPr/>
          </p:nvSpPr>
          <p:spPr bwMode="auto">
            <a:xfrm>
              <a:off x="5042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2" name="Rectangle 126"/>
            <p:cNvSpPr>
              <a:spLocks noChangeArrowheads="1"/>
            </p:cNvSpPr>
            <p:nvPr/>
          </p:nvSpPr>
          <p:spPr bwMode="auto">
            <a:xfrm>
              <a:off x="649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3" name="Rectangle 127"/>
            <p:cNvSpPr>
              <a:spLocks noChangeArrowheads="1"/>
            </p:cNvSpPr>
            <p:nvPr/>
          </p:nvSpPr>
          <p:spPr bwMode="auto">
            <a:xfrm>
              <a:off x="649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4" name="Rectangle 128"/>
            <p:cNvSpPr>
              <a:spLocks noChangeArrowheads="1"/>
            </p:cNvSpPr>
            <p:nvPr/>
          </p:nvSpPr>
          <p:spPr bwMode="auto">
            <a:xfrm>
              <a:off x="649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5" name="Rectangle 129"/>
            <p:cNvSpPr>
              <a:spLocks noChangeArrowheads="1"/>
            </p:cNvSpPr>
            <p:nvPr/>
          </p:nvSpPr>
          <p:spPr bwMode="auto">
            <a:xfrm>
              <a:off x="649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6" name="Rectangle 130"/>
            <p:cNvSpPr>
              <a:spLocks noChangeArrowheads="1"/>
            </p:cNvSpPr>
            <p:nvPr/>
          </p:nvSpPr>
          <p:spPr bwMode="auto">
            <a:xfrm>
              <a:off x="3065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7" name="Rectangle 131"/>
            <p:cNvSpPr>
              <a:spLocks noChangeArrowheads="1"/>
            </p:cNvSpPr>
            <p:nvPr/>
          </p:nvSpPr>
          <p:spPr bwMode="auto">
            <a:xfrm>
              <a:off x="3065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8" name="Rectangle 132"/>
            <p:cNvSpPr>
              <a:spLocks noChangeArrowheads="1"/>
            </p:cNvSpPr>
            <p:nvPr/>
          </p:nvSpPr>
          <p:spPr bwMode="auto">
            <a:xfrm>
              <a:off x="3065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29" name="Rectangle 133"/>
            <p:cNvSpPr>
              <a:spLocks noChangeArrowheads="1"/>
            </p:cNvSpPr>
            <p:nvPr/>
          </p:nvSpPr>
          <p:spPr bwMode="auto">
            <a:xfrm>
              <a:off x="3065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0" name="Rectangle 134"/>
            <p:cNvSpPr>
              <a:spLocks noChangeArrowheads="1"/>
            </p:cNvSpPr>
            <p:nvPr/>
          </p:nvSpPr>
          <p:spPr bwMode="auto">
            <a:xfrm>
              <a:off x="3065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1" name="Rectangle 135"/>
            <p:cNvSpPr>
              <a:spLocks noChangeArrowheads="1"/>
            </p:cNvSpPr>
            <p:nvPr/>
          </p:nvSpPr>
          <p:spPr bwMode="auto">
            <a:xfrm>
              <a:off x="4165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2" name="Rectangle 136"/>
            <p:cNvSpPr>
              <a:spLocks noChangeArrowheads="1"/>
            </p:cNvSpPr>
            <p:nvPr/>
          </p:nvSpPr>
          <p:spPr bwMode="auto">
            <a:xfrm>
              <a:off x="4165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3" name="Rectangle 137"/>
            <p:cNvSpPr>
              <a:spLocks noChangeArrowheads="1"/>
            </p:cNvSpPr>
            <p:nvPr/>
          </p:nvSpPr>
          <p:spPr bwMode="auto">
            <a:xfrm>
              <a:off x="4165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4" name="Rectangle 138"/>
            <p:cNvSpPr>
              <a:spLocks noChangeArrowheads="1"/>
            </p:cNvSpPr>
            <p:nvPr/>
          </p:nvSpPr>
          <p:spPr bwMode="auto">
            <a:xfrm>
              <a:off x="4165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5" name="Rectangle 139"/>
            <p:cNvSpPr>
              <a:spLocks noChangeArrowheads="1"/>
            </p:cNvSpPr>
            <p:nvPr/>
          </p:nvSpPr>
          <p:spPr bwMode="auto">
            <a:xfrm>
              <a:off x="4165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6" name="Rectangle 140"/>
            <p:cNvSpPr>
              <a:spLocks noChangeArrowheads="1"/>
            </p:cNvSpPr>
            <p:nvPr/>
          </p:nvSpPr>
          <p:spPr bwMode="auto">
            <a:xfrm>
              <a:off x="1307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7" name="Rectangle 141"/>
            <p:cNvSpPr>
              <a:spLocks noChangeArrowheads="1"/>
            </p:cNvSpPr>
            <p:nvPr/>
          </p:nvSpPr>
          <p:spPr bwMode="auto">
            <a:xfrm>
              <a:off x="1307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8" name="Rectangle 142"/>
            <p:cNvSpPr>
              <a:spLocks noChangeArrowheads="1"/>
            </p:cNvSpPr>
            <p:nvPr/>
          </p:nvSpPr>
          <p:spPr bwMode="auto">
            <a:xfrm>
              <a:off x="1307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39" name="Rectangle 143"/>
            <p:cNvSpPr>
              <a:spLocks noChangeArrowheads="1"/>
            </p:cNvSpPr>
            <p:nvPr/>
          </p:nvSpPr>
          <p:spPr bwMode="auto">
            <a:xfrm>
              <a:off x="1307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0" name="Rectangle 144"/>
            <p:cNvSpPr>
              <a:spLocks noChangeArrowheads="1"/>
            </p:cNvSpPr>
            <p:nvPr/>
          </p:nvSpPr>
          <p:spPr bwMode="auto">
            <a:xfrm>
              <a:off x="1307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1" name="Rectangle 145"/>
            <p:cNvSpPr>
              <a:spLocks noChangeArrowheads="1"/>
            </p:cNvSpPr>
            <p:nvPr/>
          </p:nvSpPr>
          <p:spPr bwMode="auto">
            <a:xfrm>
              <a:off x="2407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2" name="Rectangle 146"/>
            <p:cNvSpPr>
              <a:spLocks noChangeArrowheads="1"/>
            </p:cNvSpPr>
            <p:nvPr/>
          </p:nvSpPr>
          <p:spPr bwMode="auto">
            <a:xfrm>
              <a:off x="2407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3" name="Rectangle 147"/>
            <p:cNvSpPr>
              <a:spLocks noChangeArrowheads="1"/>
            </p:cNvSpPr>
            <p:nvPr/>
          </p:nvSpPr>
          <p:spPr bwMode="auto">
            <a:xfrm>
              <a:off x="2407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4" name="Rectangle 148"/>
            <p:cNvSpPr>
              <a:spLocks noChangeArrowheads="1"/>
            </p:cNvSpPr>
            <p:nvPr/>
          </p:nvSpPr>
          <p:spPr bwMode="auto">
            <a:xfrm>
              <a:off x="2407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5" name="Rectangle 149"/>
            <p:cNvSpPr>
              <a:spLocks noChangeArrowheads="1"/>
            </p:cNvSpPr>
            <p:nvPr/>
          </p:nvSpPr>
          <p:spPr bwMode="auto">
            <a:xfrm>
              <a:off x="2407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6" name="Rectangle 150"/>
            <p:cNvSpPr>
              <a:spLocks noChangeArrowheads="1"/>
            </p:cNvSpPr>
            <p:nvPr/>
          </p:nvSpPr>
          <p:spPr bwMode="auto">
            <a:xfrm>
              <a:off x="4823" y="214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7" name="Rectangle 151"/>
            <p:cNvSpPr>
              <a:spLocks noChangeArrowheads="1"/>
            </p:cNvSpPr>
            <p:nvPr/>
          </p:nvSpPr>
          <p:spPr bwMode="auto">
            <a:xfrm>
              <a:off x="4823" y="126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8" name="Rectangle 152"/>
            <p:cNvSpPr>
              <a:spLocks noChangeArrowheads="1"/>
            </p:cNvSpPr>
            <p:nvPr/>
          </p:nvSpPr>
          <p:spPr bwMode="auto">
            <a:xfrm>
              <a:off x="4823" y="148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49" name="Rectangle 153"/>
            <p:cNvSpPr>
              <a:spLocks noChangeArrowheads="1"/>
            </p:cNvSpPr>
            <p:nvPr/>
          </p:nvSpPr>
          <p:spPr bwMode="auto">
            <a:xfrm>
              <a:off x="4823" y="192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50" name="Rectangle 154"/>
            <p:cNvSpPr>
              <a:spLocks noChangeArrowheads="1"/>
            </p:cNvSpPr>
            <p:nvPr/>
          </p:nvSpPr>
          <p:spPr bwMode="auto">
            <a:xfrm>
              <a:off x="4823" y="1707"/>
              <a:ext cx="219" cy="220"/>
            </a:xfrm>
            <a:prstGeom prst="rect">
              <a:avLst/>
            </a:prstGeom>
            <a:noFill/>
            <a:ln w="6350">
              <a:solidFill>
                <a:srgbClr val="1F1A1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Q\Downloads\85079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7" y="1357298"/>
            <a:ext cx="4445147" cy="45673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370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1547813" y="2486025"/>
            <a:ext cx="2519362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547813" y="2493963"/>
            <a:ext cx="2509837" cy="1511300"/>
            <a:chOff x="975" y="709"/>
            <a:chExt cx="1581" cy="95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75" y="709"/>
              <a:ext cx="317" cy="952"/>
              <a:chOff x="975" y="618"/>
              <a:chExt cx="317" cy="952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auto">
              <a:xfrm>
                <a:off x="975" y="618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975" y="935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975" y="1253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293" y="709"/>
              <a:ext cx="317" cy="952"/>
              <a:chOff x="975" y="618"/>
              <a:chExt cx="317" cy="952"/>
            </a:xfrm>
          </p:grpSpPr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975" y="618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975" y="935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975" y="1253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608" y="709"/>
              <a:ext cx="317" cy="952"/>
              <a:chOff x="975" y="618"/>
              <a:chExt cx="317" cy="952"/>
            </a:xfrm>
          </p:grpSpPr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975" y="618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975" y="935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975" y="1253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923" y="709"/>
              <a:ext cx="317" cy="952"/>
              <a:chOff x="975" y="618"/>
              <a:chExt cx="317" cy="952"/>
            </a:xfrm>
          </p:grpSpPr>
          <p:sp>
            <p:nvSpPr>
              <p:cNvPr id="3089" name="Rectangle 17"/>
              <p:cNvSpPr>
                <a:spLocks noChangeArrowheads="1"/>
              </p:cNvSpPr>
              <p:nvPr/>
            </p:nvSpPr>
            <p:spPr bwMode="auto">
              <a:xfrm>
                <a:off x="975" y="618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975" y="935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975" y="1253"/>
                <a:ext cx="317" cy="31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2239" y="709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Rectangle 22"/>
            <p:cNvSpPr>
              <a:spLocks noChangeArrowheads="1"/>
            </p:cNvSpPr>
            <p:nvPr/>
          </p:nvSpPr>
          <p:spPr bwMode="auto">
            <a:xfrm>
              <a:off x="2239" y="1026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2239" y="134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5148263" y="2565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1550988" y="2493963"/>
            <a:ext cx="503237" cy="503237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97647"/>
                  <a:invGamma/>
                </a:srgbClr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1550988" y="2997200"/>
            <a:ext cx="503237" cy="503238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97647"/>
                  <a:invGamma/>
                </a:srgbClr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1550988" y="3502025"/>
            <a:ext cx="503237" cy="503238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97647"/>
                  <a:invGamma/>
                </a:srgbClr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2055813" y="2493963"/>
            <a:ext cx="503237" cy="1511300"/>
            <a:chOff x="1295" y="1571"/>
            <a:chExt cx="317" cy="952"/>
          </a:xfrm>
        </p:grpSpPr>
        <p:sp>
          <p:nvSpPr>
            <p:cNvPr id="3106" name="Rectangle 34"/>
            <p:cNvSpPr>
              <a:spLocks noChangeArrowheads="1"/>
            </p:cNvSpPr>
            <p:nvPr/>
          </p:nvSpPr>
          <p:spPr bwMode="auto">
            <a:xfrm>
              <a:off x="1295" y="1571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>
              <a:off x="1295" y="1888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>
              <a:off x="1295" y="2206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2555875" y="2493963"/>
            <a:ext cx="503238" cy="1511300"/>
            <a:chOff x="1610" y="1571"/>
            <a:chExt cx="317" cy="952"/>
          </a:xfrm>
        </p:grpSpPr>
        <p:sp>
          <p:nvSpPr>
            <p:cNvPr id="3110" name="Rectangle 38"/>
            <p:cNvSpPr>
              <a:spLocks noChangeArrowheads="1"/>
            </p:cNvSpPr>
            <p:nvPr/>
          </p:nvSpPr>
          <p:spPr bwMode="auto">
            <a:xfrm>
              <a:off x="1610" y="1571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1" name="Rectangle 39"/>
            <p:cNvSpPr>
              <a:spLocks noChangeArrowheads="1"/>
            </p:cNvSpPr>
            <p:nvPr/>
          </p:nvSpPr>
          <p:spPr bwMode="auto">
            <a:xfrm>
              <a:off x="1610" y="1888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2" name="Rectangle 40"/>
            <p:cNvSpPr>
              <a:spLocks noChangeArrowheads="1"/>
            </p:cNvSpPr>
            <p:nvPr/>
          </p:nvSpPr>
          <p:spPr bwMode="auto">
            <a:xfrm>
              <a:off x="1610" y="2206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3055938" y="2493963"/>
            <a:ext cx="503237" cy="1511300"/>
            <a:chOff x="1925" y="1571"/>
            <a:chExt cx="317" cy="952"/>
          </a:xfrm>
        </p:grpSpPr>
        <p:sp>
          <p:nvSpPr>
            <p:cNvPr id="3114" name="Rectangle 42"/>
            <p:cNvSpPr>
              <a:spLocks noChangeArrowheads="1"/>
            </p:cNvSpPr>
            <p:nvPr/>
          </p:nvSpPr>
          <p:spPr bwMode="auto">
            <a:xfrm>
              <a:off x="1925" y="1571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5" name="Rectangle 43"/>
            <p:cNvSpPr>
              <a:spLocks noChangeArrowheads="1"/>
            </p:cNvSpPr>
            <p:nvPr/>
          </p:nvSpPr>
          <p:spPr bwMode="auto">
            <a:xfrm>
              <a:off x="1925" y="1888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6" name="Rectangle 44"/>
            <p:cNvSpPr>
              <a:spLocks noChangeArrowheads="1"/>
            </p:cNvSpPr>
            <p:nvPr/>
          </p:nvSpPr>
          <p:spPr bwMode="auto">
            <a:xfrm>
              <a:off x="1925" y="2206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3557588" y="2493963"/>
            <a:ext cx="503237" cy="1511300"/>
            <a:chOff x="2241" y="1571"/>
            <a:chExt cx="317" cy="952"/>
          </a:xfrm>
        </p:grpSpPr>
        <p:sp>
          <p:nvSpPr>
            <p:cNvPr id="3117" name="Rectangle 45"/>
            <p:cNvSpPr>
              <a:spLocks noChangeArrowheads="1"/>
            </p:cNvSpPr>
            <p:nvPr/>
          </p:nvSpPr>
          <p:spPr bwMode="auto">
            <a:xfrm>
              <a:off x="2241" y="1571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8" name="Rectangle 46"/>
            <p:cNvSpPr>
              <a:spLocks noChangeArrowheads="1"/>
            </p:cNvSpPr>
            <p:nvPr/>
          </p:nvSpPr>
          <p:spPr bwMode="auto">
            <a:xfrm>
              <a:off x="2241" y="1888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9" name="Rectangle 47"/>
            <p:cNvSpPr>
              <a:spLocks noChangeArrowheads="1"/>
            </p:cNvSpPr>
            <p:nvPr/>
          </p:nvSpPr>
          <p:spPr bwMode="auto">
            <a:xfrm>
              <a:off x="2241" y="2206"/>
              <a:ext cx="317" cy="317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97647"/>
                    <a:invGamma/>
                  </a:srgbClr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121" name="AutoShape 49"/>
          <p:cNvSpPr>
            <a:spLocks/>
          </p:cNvSpPr>
          <p:nvPr/>
        </p:nvSpPr>
        <p:spPr bwMode="auto">
          <a:xfrm>
            <a:off x="6804025" y="2278063"/>
            <a:ext cx="1147763" cy="474662"/>
          </a:xfrm>
          <a:prstGeom prst="borderCallout2">
            <a:avLst>
              <a:gd name="adj1" fmla="val 24079"/>
              <a:gd name="adj2" fmla="val -6639"/>
              <a:gd name="adj3" fmla="val 24079"/>
              <a:gd name="adj4" fmla="val -66528"/>
              <a:gd name="adj5" fmla="val 124417"/>
              <a:gd name="adj6" fmla="val -128630"/>
            </a:avLst>
          </a:prstGeom>
          <a:noFill/>
          <a:ln w="3810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1 см</a:t>
            </a:r>
            <a:r>
              <a:rPr lang="ru-RU" sz="2400" b="1" baseline="30000">
                <a:solidFill>
                  <a:schemeClr val="bg1"/>
                </a:solidFill>
              </a:rPr>
              <a:t>2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2413000" y="333375"/>
            <a:ext cx="3887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ПЛОЩАДЬ ФИГУРЫ</a:t>
            </a: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2339975" y="4724400"/>
            <a:ext cx="3887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15 см</a:t>
            </a:r>
            <a:r>
              <a:rPr lang="ru-RU" sz="2800" b="1" baseline="30000">
                <a:solidFill>
                  <a:schemeClr val="bg1"/>
                </a:solidFill>
              </a:rPr>
              <a:t>2</a:t>
            </a:r>
            <a:r>
              <a:rPr lang="ru-RU" sz="2800" b="1">
                <a:solidFill>
                  <a:schemeClr val="bg1"/>
                </a:solidFill>
              </a:rPr>
              <a:t> = (3 </a:t>
            </a:r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>
                <a:solidFill>
                  <a:schemeClr val="bg1"/>
                </a:solidFill>
                <a:cs typeface="Times New Roman" pitchFamily="18" charset="0"/>
              </a:rPr>
              <a:t>5) </a:t>
            </a:r>
            <a:r>
              <a:rPr lang="ru-RU" sz="2800" b="1">
                <a:solidFill>
                  <a:schemeClr val="bg1"/>
                </a:solidFill>
              </a:rPr>
              <a:t>см</a:t>
            </a:r>
            <a:r>
              <a:rPr lang="ru-RU" sz="2800" b="1" baseline="30000">
                <a:solidFill>
                  <a:schemeClr val="bg1"/>
                </a:solidFill>
                <a:cs typeface="Times New Roman" pitchFamily="18" charset="0"/>
              </a:rPr>
              <a:t>2</a:t>
            </a:r>
            <a:endParaRPr lang="en-US" sz="2800" b="1" baseline="3000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6" grpId="0" animBg="1"/>
      <p:bldP spid="3098" grpId="0" animBg="1"/>
      <p:bldP spid="3102" grpId="0" animBg="1"/>
      <p:bldP spid="3103" grpId="0" animBg="1"/>
      <p:bldP spid="3104" grpId="0" animBg="1"/>
      <p:bldP spid="3121" grpId="0" animBg="1"/>
      <p:bldP spid="3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484438" y="1531938"/>
            <a:ext cx="4033837" cy="2305050"/>
          </a:xfrm>
          <a:prstGeom prst="rect">
            <a:avLst/>
          </a:prstGeom>
          <a:solidFill>
            <a:srgbClr val="B2EC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979613" y="3763963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79613" y="1244600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516688" y="1171575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C</a:t>
            </a:r>
            <a:endParaRPr lang="ru-RU" sz="2400" b="1" i="1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516688" y="3763963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D</a:t>
            </a:r>
            <a:endParaRPr lang="ru-RU" sz="2400" b="1" i="1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051050" y="25400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Century Schoolbook" pitchFamily="18" charset="0"/>
              </a:rPr>
              <a:t>a</a:t>
            </a:r>
            <a:endParaRPr lang="ru-RU" sz="2400" b="1" i="1">
              <a:latin typeface="Century Schoolbook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140200" y="383698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Century Schoolbook" pitchFamily="18" charset="0"/>
              </a:rPr>
              <a:t>b</a:t>
            </a:r>
            <a:endParaRPr lang="ru-RU" sz="2400" b="1" i="1">
              <a:latin typeface="Century Schoolbook" pitchFamily="18" charset="0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V="1">
            <a:off x="2484438" y="1531938"/>
            <a:ext cx="4032250" cy="2305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 flipH="1">
            <a:off x="2484438" y="1531938"/>
            <a:ext cx="4032250" cy="230505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 flipV="1">
            <a:off x="2484438" y="1557338"/>
            <a:ext cx="4032250" cy="230505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84213" y="4411663"/>
            <a:ext cx="6624637" cy="457200"/>
          </a:xfrm>
          <a:prstGeom prst="rect">
            <a:avLst/>
          </a:prstGeom>
          <a:gradFill rotWithShape="1">
            <a:gsLst>
              <a:gs pos="0">
                <a:srgbClr val="B2ECCC"/>
              </a:gs>
              <a:gs pos="50000">
                <a:srgbClr val="F8F8F8"/>
              </a:gs>
              <a:gs pos="100000">
                <a:srgbClr val="B2E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SchoolBookAC" pitchFamily="2" charset="0"/>
              </a:rPr>
              <a:t>Периметр: 2</a:t>
            </a:r>
            <a:r>
              <a:rPr lang="ru-RU" sz="2400" b="1" i="1">
                <a:latin typeface="SchoolBookAC" pitchFamily="2" charset="0"/>
              </a:rPr>
              <a:t>а</a:t>
            </a:r>
            <a:r>
              <a:rPr lang="ru-RU" sz="2400" b="1">
                <a:latin typeface="SchoolBookAC" pitchFamily="2" charset="0"/>
              </a:rPr>
              <a:t> + 2</a:t>
            </a:r>
            <a:r>
              <a:rPr lang="en-US" sz="2400" b="1" i="1">
                <a:latin typeface="SchoolBookAC" pitchFamily="2" charset="0"/>
              </a:rPr>
              <a:t>b</a:t>
            </a:r>
            <a:r>
              <a:rPr lang="en-US" sz="2400" b="1">
                <a:latin typeface="SchoolBookAC" pitchFamily="2" charset="0"/>
              </a:rPr>
              <a:t> </a:t>
            </a:r>
            <a:r>
              <a:rPr lang="ru-RU" sz="2400" b="1">
                <a:latin typeface="SchoolBookAC" pitchFamily="2" charset="0"/>
              </a:rPr>
              <a:t>или 2(</a:t>
            </a:r>
            <a:r>
              <a:rPr lang="ru-RU" sz="2400" b="1" i="1">
                <a:latin typeface="SchoolBookAC" pitchFamily="2" charset="0"/>
              </a:rPr>
              <a:t>а</a:t>
            </a:r>
            <a:r>
              <a:rPr lang="ru-RU" sz="2400" b="1">
                <a:latin typeface="SchoolBookAC" pitchFamily="2" charset="0"/>
              </a:rPr>
              <a:t> + </a:t>
            </a:r>
            <a:r>
              <a:rPr lang="en-US" sz="2400" b="1" i="1">
                <a:latin typeface="SchoolBookAC" pitchFamily="2" charset="0"/>
              </a:rPr>
              <a:t>b</a:t>
            </a:r>
            <a:r>
              <a:rPr lang="en-US" sz="2400" b="1">
                <a:latin typeface="SchoolBookAC" pitchFamily="2" charset="0"/>
              </a:rPr>
              <a:t>)</a:t>
            </a:r>
            <a:r>
              <a:rPr lang="ru-RU" sz="2400" b="1">
                <a:latin typeface="SchoolBookAC" pitchFamily="2" charset="0"/>
              </a:rPr>
              <a:t>.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84213" y="5132388"/>
            <a:ext cx="6624637" cy="457200"/>
          </a:xfrm>
          <a:prstGeom prst="rect">
            <a:avLst/>
          </a:prstGeom>
          <a:gradFill rotWithShape="1">
            <a:gsLst>
              <a:gs pos="0">
                <a:srgbClr val="B2ECCC"/>
              </a:gs>
              <a:gs pos="50000">
                <a:srgbClr val="F8F8F8"/>
              </a:gs>
              <a:gs pos="100000">
                <a:srgbClr val="B2E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SchoolBookAC" pitchFamily="2" charset="0"/>
              </a:rPr>
              <a:t>Площадь прямоугольника </a:t>
            </a:r>
            <a:r>
              <a:rPr lang="ru-RU" sz="2400" b="1" i="1">
                <a:latin typeface="SchoolBookAC" pitchFamily="2" charset="0"/>
              </a:rPr>
              <a:t>А</a:t>
            </a:r>
            <a:r>
              <a:rPr lang="en-US" sz="2400" b="1" i="1">
                <a:latin typeface="SchoolBookAC" pitchFamily="2" charset="0"/>
              </a:rPr>
              <a:t>BCD</a:t>
            </a:r>
            <a:r>
              <a:rPr lang="ru-RU" sz="2400" b="1" i="1">
                <a:latin typeface="SchoolBookAC" pitchFamily="2" charset="0"/>
              </a:rPr>
              <a:t> </a:t>
            </a:r>
            <a:r>
              <a:rPr lang="ru-RU" sz="2400" b="1">
                <a:latin typeface="SchoolBookAC" pitchFamily="2" charset="0"/>
              </a:rPr>
              <a:t>: </a:t>
            </a:r>
            <a:r>
              <a:rPr lang="en-US" sz="2400" b="1">
                <a:latin typeface="SchoolBookAC" pitchFamily="2" charset="0"/>
              </a:rPr>
              <a:t>   </a:t>
            </a:r>
            <a:r>
              <a:rPr lang="ru-RU" sz="2400" b="1" i="1">
                <a:latin typeface="SchoolBookAC" pitchFamily="2" charset="0"/>
              </a:rPr>
              <a:t>а</a:t>
            </a:r>
            <a:r>
              <a:rPr lang="en-US" sz="2400" b="1" i="1">
                <a:latin typeface="SchoolBookAC" pitchFamily="2" charset="0"/>
              </a:rPr>
              <a:t>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400" b="1">
                <a:latin typeface="SchoolBookAC" pitchFamily="2" charset="0"/>
              </a:rPr>
              <a:t> </a:t>
            </a:r>
            <a:r>
              <a:rPr lang="en-US" sz="2400" b="1" i="1">
                <a:latin typeface="SchoolBookAC" pitchFamily="2" charset="0"/>
              </a:rPr>
              <a:t>b</a:t>
            </a:r>
            <a:r>
              <a:rPr lang="ru-RU" sz="2400" b="1">
                <a:latin typeface="SchoolBookAC" pitchFamily="2" charset="0"/>
              </a:rPr>
              <a:t>.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684213" y="5995988"/>
            <a:ext cx="6624637" cy="457200"/>
          </a:xfrm>
          <a:prstGeom prst="rect">
            <a:avLst/>
          </a:prstGeom>
          <a:gradFill rotWithShape="1">
            <a:gsLst>
              <a:gs pos="0">
                <a:srgbClr val="B2ECCC"/>
              </a:gs>
              <a:gs pos="50000">
                <a:srgbClr val="F8F8F8"/>
              </a:gs>
              <a:gs pos="100000">
                <a:srgbClr val="B2E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SchoolBookAC" pitchFamily="2" charset="0"/>
              </a:rPr>
              <a:t>Площадь треугольника </a:t>
            </a:r>
            <a:r>
              <a:rPr lang="en-US" sz="2400" b="1" i="1">
                <a:latin typeface="SchoolBookAC" pitchFamily="2" charset="0"/>
              </a:rPr>
              <a:t>ABC</a:t>
            </a:r>
            <a:r>
              <a:rPr lang="ru-RU" sz="2400" b="1" i="1">
                <a:latin typeface="SchoolBookAC" pitchFamily="2" charset="0"/>
              </a:rPr>
              <a:t> </a:t>
            </a:r>
            <a:r>
              <a:rPr lang="ru-RU" sz="2400" b="1">
                <a:latin typeface="SchoolBookAC" pitchFamily="2" charset="0"/>
              </a:rPr>
              <a:t>: </a:t>
            </a:r>
            <a:r>
              <a:rPr lang="en-US" sz="2400" b="1">
                <a:latin typeface="SchoolBookAC" pitchFamily="2" charset="0"/>
              </a:rPr>
              <a:t>(</a:t>
            </a:r>
            <a:r>
              <a:rPr lang="ru-RU" sz="2400" b="1" i="1">
                <a:latin typeface="SchoolBookAC" pitchFamily="2" charset="0"/>
              </a:rPr>
              <a:t>а</a:t>
            </a:r>
            <a:r>
              <a:rPr lang="ru-RU" sz="2400" b="1">
                <a:latin typeface="SchoolBookAC" pitchFamily="2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sz="2400" b="1" i="1">
                <a:latin typeface="SchoolBookAC" pitchFamily="2" charset="0"/>
              </a:rPr>
              <a:t>b)</a:t>
            </a:r>
            <a:r>
              <a:rPr lang="ru-RU" sz="2400" b="1">
                <a:latin typeface="SchoolBookAC" pitchFamily="2" charset="0"/>
              </a:rPr>
              <a:t>: 2.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700338" y="260350"/>
            <a:ext cx="3816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/>
              <a:t>ПРЯМОУГОЛЬНИК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/>
      <p:bldP spid="2054" grpId="0"/>
      <p:bldP spid="2055" grpId="0"/>
      <p:bldP spid="2056" grpId="0"/>
      <p:bldP spid="2057" grpId="0"/>
      <p:bldP spid="2058" grpId="0"/>
      <p:bldP spid="2059" grpId="0" animBg="1"/>
      <p:bldP spid="2061" grpId="0" animBg="1"/>
      <p:bldP spid="2062" grpId="0" animBg="1"/>
      <p:bldP spid="2064" grpId="0" animBg="1"/>
      <p:bldP spid="2065" grpId="0" animBg="1"/>
      <p:bldP spid="2066" grpId="0" animBg="1"/>
      <p:bldP spid="20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38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825" y="2308225"/>
            <a:ext cx="296863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6775" y="2308225"/>
            <a:ext cx="11684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389"/>
          <p:cNvPicPr>
            <a:picLocks noChangeAspect="1" noChangeArrowheads="1"/>
          </p:cNvPicPr>
          <p:nvPr/>
        </p:nvPicPr>
        <p:blipFill>
          <a:blip r:embed="rId4"/>
          <a:srcRect l="20000" t="27333" r="29001" b="19333"/>
          <a:stretch>
            <a:fillRect/>
          </a:stretch>
        </p:blipFill>
        <p:spPr bwMode="auto">
          <a:xfrm>
            <a:off x="381000" y="990600"/>
            <a:ext cx="4419600" cy="34671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</p:pic>
      <p:sp>
        <p:nvSpPr>
          <p:cNvPr id="8465" name="AutoShape 5393"/>
          <p:cNvSpPr>
            <a:spLocks noChangeArrowheads="1"/>
          </p:cNvSpPr>
          <p:nvPr/>
        </p:nvSpPr>
        <p:spPr bwMode="auto">
          <a:xfrm>
            <a:off x="4876800" y="987425"/>
            <a:ext cx="4041775" cy="939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cs typeface="Times New Roman" pitchFamily="18" charset="0"/>
              </a:rPr>
              <a:t>равные фигуры имеют одинаковую площадь</a:t>
            </a:r>
            <a:r>
              <a:rPr lang="ru-RU" b="1" dirty="0"/>
              <a:t> </a:t>
            </a:r>
          </a:p>
        </p:txBody>
      </p:sp>
      <p:sp>
        <p:nvSpPr>
          <p:cNvPr id="8466" name="AutoShape 5394"/>
          <p:cNvSpPr>
            <a:spLocks noChangeArrowheads="1"/>
          </p:cNvSpPr>
          <p:nvPr/>
        </p:nvSpPr>
        <p:spPr bwMode="auto">
          <a:xfrm>
            <a:off x="5827713" y="2076450"/>
            <a:ext cx="2438400" cy="5365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истинно </a:t>
            </a:r>
          </a:p>
        </p:txBody>
      </p:sp>
      <p:sp>
        <p:nvSpPr>
          <p:cNvPr id="8467" name="AutoShape 5395"/>
          <p:cNvSpPr>
            <a:spLocks noChangeArrowheads="1"/>
          </p:cNvSpPr>
          <p:nvPr/>
        </p:nvSpPr>
        <p:spPr bwMode="auto">
          <a:xfrm>
            <a:off x="4876800" y="2871788"/>
            <a:ext cx="4114800" cy="1346200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 фигуры,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имеющие одинаковую площадь, равны;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468" name="AutoShape 5396"/>
          <p:cNvSpPr>
            <a:spLocks noChangeArrowheads="1"/>
          </p:cNvSpPr>
          <p:nvPr/>
        </p:nvSpPr>
        <p:spPr bwMode="auto">
          <a:xfrm>
            <a:off x="5715000" y="4416425"/>
            <a:ext cx="2438400" cy="536575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ложно</a:t>
            </a:r>
          </a:p>
        </p:txBody>
      </p:sp>
      <p:sp>
        <p:nvSpPr>
          <p:cNvPr id="8470" name="AutoShape 5398"/>
          <p:cNvSpPr>
            <a:spLocks noChangeArrowheads="1"/>
          </p:cNvSpPr>
          <p:nvPr/>
        </p:nvSpPr>
        <p:spPr bwMode="auto">
          <a:xfrm>
            <a:off x="4876800" y="2841625"/>
            <a:ext cx="4114800" cy="1346200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если фигуры не равны, то их площади тоже не равны;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474" name="AutoShape 5402"/>
          <p:cNvSpPr>
            <a:spLocks noChangeArrowheads="1"/>
          </p:cNvSpPr>
          <p:nvPr/>
        </p:nvSpPr>
        <p:spPr bwMode="auto">
          <a:xfrm>
            <a:off x="5715000" y="4416425"/>
            <a:ext cx="2438400" cy="536575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ложно</a:t>
            </a:r>
          </a:p>
        </p:txBody>
      </p:sp>
      <p:sp>
        <p:nvSpPr>
          <p:cNvPr id="8476" name="AutoShape 5404"/>
          <p:cNvSpPr>
            <a:spLocks noChangeArrowheads="1"/>
          </p:cNvSpPr>
          <p:nvPr/>
        </p:nvSpPr>
        <p:spPr bwMode="auto">
          <a:xfrm>
            <a:off x="4848225" y="2841625"/>
            <a:ext cx="4117975" cy="1346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cs typeface="Times New Roman" pitchFamily="18" charset="0"/>
              </a:rPr>
              <a:t>фигуры, имеющие разные площади, не могут быть равны.</a:t>
            </a:r>
            <a:r>
              <a:rPr lang="ru-RU" b="1" dirty="0"/>
              <a:t> </a:t>
            </a:r>
          </a:p>
        </p:txBody>
      </p:sp>
      <p:sp>
        <p:nvSpPr>
          <p:cNvPr id="8477" name="AutoShape 5405"/>
          <p:cNvSpPr>
            <a:spLocks noChangeArrowheads="1"/>
          </p:cNvSpPr>
          <p:nvPr/>
        </p:nvSpPr>
        <p:spPr bwMode="auto">
          <a:xfrm>
            <a:off x="5715000" y="4416425"/>
            <a:ext cx="2438400" cy="5365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истинно</a:t>
            </a:r>
          </a:p>
        </p:txBody>
      </p:sp>
      <p:sp>
        <p:nvSpPr>
          <p:cNvPr id="8478" name="AutoShape 5406"/>
          <p:cNvSpPr>
            <a:spLocks noChangeArrowheads="1"/>
          </p:cNvSpPr>
          <p:nvPr/>
        </p:nvSpPr>
        <p:spPr bwMode="auto">
          <a:xfrm>
            <a:off x="381000" y="5638800"/>
            <a:ext cx="8461375" cy="939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latin typeface="Arial" charset="0"/>
              </a:rPr>
              <a:t>Фигуры равны, если при наложении их можно полностью совместить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65" grpId="0" animBg="1" autoUpdateAnimBg="0"/>
      <p:bldP spid="8466" grpId="0" animBg="1" autoUpdateAnimBg="0"/>
      <p:bldP spid="8467" grpId="0" animBg="1" autoUpdateAnimBg="0"/>
      <p:bldP spid="8468" grpId="0" animBg="1" autoUpdateAnimBg="0"/>
      <p:bldP spid="8470" grpId="0" animBg="1" autoUpdateAnimBg="0"/>
      <p:bldP spid="8474" grpId="0" animBg="1" autoUpdateAnimBg="0"/>
      <p:bldP spid="8476" grpId="0" animBg="1" autoUpdateAnimBg="0"/>
      <p:bldP spid="8477" grpId="0" animBg="1" autoUpdateAnimBg="0"/>
      <p:bldP spid="847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Физкультминутка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571612"/>
            <a:ext cx="5500726" cy="43116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  <a:p>
            <a:pPr indent="12700">
              <a:lnSpc>
                <a:spcPct val="90000"/>
              </a:lnSpc>
              <a:buNone/>
            </a:pPr>
            <a:r>
              <a:rPr lang="ru-RU" dirty="0" smtClean="0"/>
              <a:t>Раз - подняться, потянуться,</a:t>
            </a:r>
            <a:br>
              <a:rPr lang="ru-RU" dirty="0" smtClean="0"/>
            </a:br>
            <a:r>
              <a:rPr lang="ru-RU" dirty="0" smtClean="0"/>
              <a:t>Два - нагнуть, разогнуться,</a:t>
            </a:r>
            <a:br>
              <a:rPr lang="ru-RU" dirty="0" smtClean="0"/>
            </a:br>
            <a:r>
              <a:rPr lang="ru-RU" dirty="0" smtClean="0"/>
              <a:t>Три - в ладоши, три хлопка,</a:t>
            </a:r>
            <a:br>
              <a:rPr lang="ru-RU" dirty="0" smtClean="0"/>
            </a:br>
            <a:r>
              <a:rPr lang="ru-RU" dirty="0" smtClean="0"/>
              <a:t>Головою три кивка.</a:t>
            </a:r>
            <a:br>
              <a:rPr lang="ru-RU" dirty="0" smtClean="0"/>
            </a:br>
            <a:r>
              <a:rPr lang="ru-RU" dirty="0" smtClean="0"/>
              <a:t>На четыре - руки шире,</a:t>
            </a:r>
            <a:br>
              <a:rPr lang="ru-RU" dirty="0" smtClean="0"/>
            </a:br>
            <a:r>
              <a:rPr lang="ru-RU" dirty="0" smtClean="0"/>
              <a:t>Пять - руками помахать,</a:t>
            </a:r>
            <a:br>
              <a:rPr lang="ru-RU" dirty="0" smtClean="0"/>
            </a:br>
            <a:r>
              <a:rPr lang="ru-RU" dirty="0" smtClean="0"/>
              <a:t>Шесть - на место тихо сели.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:\Users\SQ\Downloads\1c392448c41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428868"/>
            <a:ext cx="3286148" cy="2476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55650" y="1700213"/>
            <a:ext cx="3887788" cy="2895600"/>
            <a:chOff x="476" y="1071"/>
            <a:chExt cx="2449" cy="1824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1156" y="1071"/>
              <a:ext cx="1769" cy="1407"/>
            </a:xfrm>
            <a:prstGeom prst="rect">
              <a:avLst/>
            </a:prstGeom>
            <a:solidFill>
              <a:srgbClr val="F9D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476" y="1661"/>
              <a:ext cx="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BEAC1"/>
                  </a:solidFill>
                </a:rPr>
                <a:t>10 </a:t>
              </a:r>
              <a:r>
                <a:rPr lang="ru-RU" sz="2800" b="1">
                  <a:solidFill>
                    <a:srgbClr val="FBEAC1"/>
                  </a:solidFill>
                </a:rPr>
                <a:t>м</a:t>
              </a: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1791" y="2568"/>
              <a:ext cx="68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BEAC1"/>
                  </a:solidFill>
                </a:rPr>
                <a:t>15</a:t>
              </a:r>
              <a:r>
                <a:rPr lang="ru-RU" sz="2800" b="1">
                  <a:solidFill>
                    <a:srgbClr val="FBEAC1"/>
                  </a:solidFill>
                </a:rPr>
                <a:t> м</a:t>
              </a:r>
            </a:p>
          </p:txBody>
        </p:sp>
      </p:grp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555875" y="2565400"/>
            <a:ext cx="151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1</a:t>
            </a:r>
            <a:r>
              <a:rPr lang="en-US" sz="2800" b="1">
                <a:solidFill>
                  <a:schemeClr val="tx2"/>
                </a:solidFill>
              </a:rPr>
              <a:t>5</a:t>
            </a:r>
            <a:r>
              <a:rPr lang="ru-RU" sz="2800" b="1">
                <a:solidFill>
                  <a:schemeClr val="tx2"/>
                </a:solidFill>
              </a:rPr>
              <a:t>0 м</a:t>
            </a:r>
            <a:r>
              <a:rPr lang="ru-RU" sz="2800" b="1" baseline="30000">
                <a:solidFill>
                  <a:schemeClr val="tx2"/>
                </a:solidFill>
              </a:rPr>
              <a:t>2</a:t>
            </a:r>
            <a:endParaRPr lang="ru-RU" sz="2800" b="1">
              <a:solidFill>
                <a:schemeClr val="tx2"/>
              </a:solidFill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300788" y="1700213"/>
            <a:ext cx="2447925" cy="1743075"/>
            <a:chOff x="3969" y="1071"/>
            <a:chExt cx="1542" cy="1098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3969" y="1071"/>
              <a:ext cx="952" cy="726"/>
            </a:xfrm>
            <a:prstGeom prst="rect">
              <a:avLst/>
            </a:prstGeom>
            <a:solidFill>
              <a:srgbClr val="F9D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4967" y="1298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BEAC1"/>
                  </a:solidFill>
                </a:rPr>
                <a:t>5</a:t>
              </a:r>
              <a:r>
                <a:rPr lang="ru-RU" sz="2800" b="1">
                  <a:solidFill>
                    <a:srgbClr val="FBEAC1"/>
                  </a:solidFill>
                </a:rPr>
                <a:t> м</a:t>
              </a:r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4286" y="1842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BEAC1"/>
                  </a:solidFill>
                </a:rPr>
                <a:t>6</a:t>
              </a:r>
              <a:r>
                <a:rPr lang="ru-RU" sz="2800" b="1">
                  <a:solidFill>
                    <a:srgbClr val="FBEAC1"/>
                  </a:solidFill>
                </a:rPr>
                <a:t> м</a:t>
              </a:r>
            </a:p>
          </p:txBody>
        </p:sp>
      </p:grp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372225" y="1989138"/>
            <a:ext cx="1511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30 м</a:t>
            </a:r>
            <a:r>
              <a:rPr lang="ru-RU" sz="2800" b="1" baseline="30000">
                <a:solidFill>
                  <a:schemeClr val="tx2"/>
                </a:solidFill>
              </a:rPr>
              <a:t>2</a:t>
            </a:r>
            <a:endParaRPr lang="ru-RU" sz="2800" b="1">
              <a:solidFill>
                <a:schemeClr val="tx2"/>
              </a:solidFill>
            </a:endParaRP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6227763" y="1196975"/>
            <a:ext cx="2665412" cy="2879725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643438" y="1700213"/>
            <a:ext cx="2447925" cy="1743075"/>
            <a:chOff x="3969" y="1071"/>
            <a:chExt cx="1542" cy="1098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3969" y="1071"/>
              <a:ext cx="1542" cy="1098"/>
              <a:chOff x="3969" y="1071"/>
              <a:chExt cx="1542" cy="1098"/>
            </a:xfrm>
          </p:grpSpPr>
          <p:sp>
            <p:nvSpPr>
              <p:cNvPr id="7187" name="Rectangle 19"/>
              <p:cNvSpPr>
                <a:spLocks noChangeArrowheads="1"/>
              </p:cNvSpPr>
              <p:nvPr/>
            </p:nvSpPr>
            <p:spPr bwMode="auto">
              <a:xfrm>
                <a:off x="3969" y="1071"/>
                <a:ext cx="952" cy="726"/>
              </a:xfrm>
              <a:prstGeom prst="rect">
                <a:avLst/>
              </a:prstGeom>
              <a:solidFill>
                <a:srgbClr val="F9D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8" name="Text Box 20"/>
              <p:cNvSpPr txBox="1">
                <a:spLocks noChangeArrowheads="1"/>
              </p:cNvSpPr>
              <p:nvPr/>
            </p:nvSpPr>
            <p:spPr bwMode="auto">
              <a:xfrm>
                <a:off x="4967" y="1298"/>
                <a:ext cx="54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BEAC1"/>
                    </a:solidFill>
                  </a:rPr>
                  <a:t>5</a:t>
                </a:r>
                <a:r>
                  <a:rPr lang="ru-RU" sz="2800" b="1">
                    <a:solidFill>
                      <a:srgbClr val="FBEAC1"/>
                    </a:solidFill>
                  </a:rPr>
                  <a:t> м</a:t>
                </a:r>
              </a:p>
            </p:txBody>
          </p:sp>
          <p:sp>
            <p:nvSpPr>
              <p:cNvPr id="7189" name="Text Box 21"/>
              <p:cNvSpPr txBox="1">
                <a:spLocks noChangeArrowheads="1"/>
              </p:cNvSpPr>
              <p:nvPr/>
            </p:nvSpPr>
            <p:spPr bwMode="auto">
              <a:xfrm>
                <a:off x="4286" y="1842"/>
                <a:ext cx="59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BEAC1"/>
                    </a:solidFill>
                  </a:rPr>
                  <a:t>6</a:t>
                </a:r>
                <a:r>
                  <a:rPr lang="ru-RU" sz="2800" b="1">
                    <a:solidFill>
                      <a:srgbClr val="FBEAC1"/>
                    </a:solidFill>
                  </a:rPr>
                  <a:t> м</a:t>
                </a:r>
              </a:p>
            </p:txBody>
          </p:sp>
        </p:grp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>
              <a:off x="4014" y="1253"/>
              <a:ext cx="9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tx2"/>
                  </a:solidFill>
                </a:rPr>
                <a:t>30 м</a:t>
              </a:r>
              <a:r>
                <a:rPr lang="ru-RU" sz="2800" b="1" baseline="30000">
                  <a:solidFill>
                    <a:schemeClr val="tx2"/>
                  </a:solidFill>
                </a:rPr>
                <a:t>2</a:t>
              </a:r>
              <a:endParaRPr lang="ru-RU" sz="2800" b="1">
                <a:solidFill>
                  <a:schemeClr val="tx2"/>
                </a:solidFill>
              </a:endParaRP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1835150" y="1700213"/>
            <a:ext cx="4321175" cy="2233612"/>
            <a:chOff x="1156" y="1071"/>
            <a:chExt cx="2722" cy="1407"/>
          </a:xfrm>
        </p:grpSpPr>
        <p:sp>
          <p:nvSpPr>
            <p:cNvPr id="7192" name="Rectangle 24" descr="Светлый диагональный 2"/>
            <p:cNvSpPr>
              <a:spLocks noChangeArrowheads="1"/>
            </p:cNvSpPr>
            <p:nvPr/>
          </p:nvSpPr>
          <p:spPr bwMode="auto">
            <a:xfrm>
              <a:off x="1156" y="1071"/>
              <a:ext cx="1769" cy="1407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rgbClr val="FBEAC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Rectangle 25" descr="Светлый диагональный 2"/>
            <p:cNvSpPr>
              <a:spLocks noChangeArrowheads="1"/>
            </p:cNvSpPr>
            <p:nvPr/>
          </p:nvSpPr>
          <p:spPr bwMode="auto">
            <a:xfrm>
              <a:off x="2925" y="1071"/>
              <a:ext cx="953" cy="726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rgbClr val="FBEAC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2771775" y="2492375"/>
            <a:ext cx="1368425" cy="519113"/>
          </a:xfrm>
          <a:prstGeom prst="rect">
            <a:avLst/>
          </a:prstGeom>
          <a:solidFill>
            <a:srgbClr val="FBEAC1">
              <a:alpha val="5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/>
              <a:t>180 м</a:t>
            </a:r>
            <a:r>
              <a:rPr lang="ru-RU" sz="2800" b="1" baseline="30000"/>
              <a:t>2</a:t>
            </a:r>
            <a:endParaRPr lang="ru-RU" sz="2800" b="1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395288" y="188913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BEAC1"/>
                </a:solidFill>
                <a:latin typeface="Arial" charset="0"/>
              </a:rPr>
              <a:t>Площадь фигуры, составленной из двух прямоугольников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7182" grpId="0"/>
      <p:bldP spid="7191" grpId="0" animBg="1"/>
      <p:bldP spid="71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403350" y="1341438"/>
            <a:ext cx="6769100" cy="3686175"/>
            <a:chOff x="884" y="845"/>
            <a:chExt cx="4264" cy="2322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884" y="1570"/>
              <a:ext cx="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BEAC1"/>
                  </a:solidFill>
                </a:rPr>
                <a:t>1</a:t>
              </a:r>
              <a:r>
                <a:rPr lang="ru-RU" sz="2800" b="1">
                  <a:solidFill>
                    <a:srgbClr val="FBEAC1"/>
                  </a:solidFill>
                </a:rPr>
                <a:t>6</a:t>
              </a:r>
              <a:r>
                <a:rPr lang="en-US" sz="2800" b="1">
                  <a:solidFill>
                    <a:srgbClr val="FBEAC1"/>
                  </a:solidFill>
                </a:rPr>
                <a:t> </a:t>
              </a:r>
              <a:r>
                <a:rPr lang="ru-RU" sz="2800" b="1">
                  <a:solidFill>
                    <a:srgbClr val="FBEAC1"/>
                  </a:solidFill>
                </a:rPr>
                <a:t>м</a:t>
              </a: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2064" y="2840"/>
              <a:ext cx="68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BEAC1"/>
                  </a:solidFill>
                </a:rPr>
                <a:t>9 м</a:t>
              </a:r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4604" y="981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BEAC1"/>
                  </a:solidFill>
                </a:rPr>
                <a:t>4 м</a:t>
              </a:r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3606" y="1434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BEAC1"/>
                  </a:solidFill>
                </a:rPr>
                <a:t>6</a:t>
              </a:r>
              <a:r>
                <a:rPr lang="ru-RU" sz="2800" b="1">
                  <a:solidFill>
                    <a:srgbClr val="FBEAC1"/>
                  </a:solidFill>
                </a:rPr>
                <a:t> м</a:t>
              </a:r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1474" y="845"/>
              <a:ext cx="3084" cy="1950"/>
              <a:chOff x="1474" y="845"/>
              <a:chExt cx="3084" cy="1950"/>
            </a:xfrm>
          </p:grpSpPr>
          <p:sp>
            <p:nvSpPr>
              <p:cNvPr id="8212" name="Rectangle 20" descr="Светлый диагональный 2"/>
              <p:cNvSpPr>
                <a:spLocks noChangeArrowheads="1"/>
              </p:cNvSpPr>
              <p:nvPr/>
            </p:nvSpPr>
            <p:spPr bwMode="auto">
              <a:xfrm>
                <a:off x="1474" y="845"/>
                <a:ext cx="1769" cy="1950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rgbClr val="FBEAC1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13" name="Rectangle 21" descr="Светлый диагональный 2"/>
              <p:cNvSpPr>
                <a:spLocks noChangeArrowheads="1"/>
              </p:cNvSpPr>
              <p:nvPr/>
            </p:nvSpPr>
            <p:spPr bwMode="auto">
              <a:xfrm>
                <a:off x="3243" y="845"/>
                <a:ext cx="1315" cy="544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rgbClr val="FBEAC1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5148263" y="1341438"/>
            <a:ext cx="2087562" cy="863600"/>
          </a:xfrm>
          <a:prstGeom prst="rect">
            <a:avLst/>
          </a:prstGeom>
          <a:solidFill>
            <a:srgbClr val="F9DF9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339975" y="1339850"/>
            <a:ext cx="2808288" cy="3097213"/>
          </a:xfrm>
          <a:prstGeom prst="rect">
            <a:avLst/>
          </a:prstGeom>
          <a:solidFill>
            <a:srgbClr val="F9DF9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987675" y="2420938"/>
            <a:ext cx="1511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144 м</a:t>
            </a:r>
            <a:r>
              <a:rPr lang="ru-RU" sz="2800" b="1" baseline="30000">
                <a:solidFill>
                  <a:schemeClr val="tx2"/>
                </a:solidFill>
              </a:rPr>
              <a:t>2</a:t>
            </a:r>
            <a:endParaRPr lang="ru-RU" sz="2800" b="1">
              <a:solidFill>
                <a:schemeClr val="tx2"/>
              </a:solidFill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508625" y="1557338"/>
            <a:ext cx="1511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24 м</a:t>
            </a:r>
            <a:r>
              <a:rPr lang="ru-RU" sz="2800" b="1" baseline="30000">
                <a:solidFill>
                  <a:schemeClr val="tx2"/>
                </a:solidFill>
              </a:rPr>
              <a:t>2</a:t>
            </a:r>
            <a:endParaRPr lang="ru-RU" sz="2800" b="1">
              <a:solidFill>
                <a:schemeClr val="tx2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339975" y="1341438"/>
            <a:ext cx="4895850" cy="3095625"/>
            <a:chOff x="1474" y="845"/>
            <a:chExt cx="3084" cy="1950"/>
          </a:xfrm>
        </p:grpSpPr>
        <p:sp>
          <p:nvSpPr>
            <p:cNvPr id="8218" name="Rectangle 26" descr="Светлый диагональный 2"/>
            <p:cNvSpPr>
              <a:spLocks noChangeArrowheads="1"/>
            </p:cNvSpPr>
            <p:nvPr/>
          </p:nvSpPr>
          <p:spPr bwMode="auto">
            <a:xfrm>
              <a:off x="1474" y="845"/>
              <a:ext cx="1769" cy="1950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rgbClr val="FBEAC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9" name="Rectangle 27" descr="Светлый диагональный 2"/>
            <p:cNvSpPr>
              <a:spLocks noChangeArrowheads="1"/>
            </p:cNvSpPr>
            <p:nvPr/>
          </p:nvSpPr>
          <p:spPr bwMode="auto">
            <a:xfrm>
              <a:off x="3243" y="845"/>
              <a:ext cx="1315" cy="544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rgbClr val="FBEAC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3132138" y="2636838"/>
            <a:ext cx="1368425" cy="519112"/>
          </a:xfrm>
          <a:prstGeom prst="rect">
            <a:avLst/>
          </a:prstGeom>
          <a:solidFill>
            <a:srgbClr val="FBEAC1">
              <a:alpha val="5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/>
              <a:t>168 м</a:t>
            </a:r>
            <a:r>
              <a:rPr lang="ru-RU" sz="2800" b="1" baseline="30000"/>
              <a:t>2</a:t>
            </a:r>
            <a:endParaRPr lang="ru-RU" sz="2800" b="1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1762125" y="5373688"/>
            <a:ext cx="58340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b="1">
                <a:solidFill>
                  <a:srgbClr val="FDF3DB"/>
                </a:solidFill>
              </a:rPr>
              <a:t>Площадь фигуры мы нашли как </a:t>
            </a:r>
          </a:p>
          <a:p>
            <a:pPr algn="ctr">
              <a:spcBef>
                <a:spcPct val="20000"/>
              </a:spcBef>
            </a:pPr>
            <a:r>
              <a:rPr lang="ru-RU" b="1">
                <a:solidFill>
                  <a:srgbClr val="FDF3DB"/>
                </a:solidFill>
              </a:rPr>
              <a:t>сумму площадей двух прямоугольников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395288" y="188913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BEAC1"/>
                </a:solidFill>
                <a:latin typeface="Arial" charset="0"/>
              </a:rPr>
              <a:t>Площадь фигуры, составленной из двух прямоугольников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/>
      <p:bldP spid="8195" grpId="0" animBg="1"/>
      <p:bldP spid="8203" grpId="0"/>
      <p:bldP spid="8210" grpId="0"/>
      <p:bldP spid="8214" grpId="0" animBg="1"/>
      <p:bldP spid="82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2339975" y="1341438"/>
            <a:ext cx="4895850" cy="2808287"/>
          </a:xfrm>
          <a:prstGeom prst="rect">
            <a:avLst/>
          </a:prstGeom>
          <a:solidFill>
            <a:srgbClr val="FBEAC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31913" y="2492375"/>
            <a:ext cx="1079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BEAC1"/>
                </a:solidFill>
              </a:rPr>
              <a:t>1</a:t>
            </a:r>
            <a:r>
              <a:rPr lang="ru-RU" sz="2800" b="1">
                <a:solidFill>
                  <a:srgbClr val="FBEAC1"/>
                </a:solidFill>
              </a:rPr>
              <a:t>2</a:t>
            </a:r>
            <a:r>
              <a:rPr lang="en-US" sz="2800" b="1">
                <a:solidFill>
                  <a:srgbClr val="FBEAC1"/>
                </a:solidFill>
              </a:rPr>
              <a:t> </a:t>
            </a:r>
            <a:r>
              <a:rPr lang="ru-RU" sz="2800" b="1">
                <a:solidFill>
                  <a:srgbClr val="FBEAC1"/>
                </a:solidFill>
              </a:rPr>
              <a:t>м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51275" y="765175"/>
            <a:ext cx="1081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BEAC1"/>
                </a:solidFill>
              </a:rPr>
              <a:t>25 м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059113" y="2276475"/>
            <a:ext cx="151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300 м</a:t>
            </a:r>
            <a:r>
              <a:rPr lang="ru-RU" sz="2800" b="1" baseline="30000">
                <a:solidFill>
                  <a:schemeClr val="tx2"/>
                </a:solidFill>
              </a:rPr>
              <a:t>2</a:t>
            </a:r>
            <a:endParaRPr lang="ru-RU" sz="2800" b="1">
              <a:solidFill>
                <a:schemeClr val="tx2"/>
              </a:solidFill>
            </a:endParaRPr>
          </a:p>
        </p:txBody>
      </p:sp>
      <p:sp>
        <p:nvSpPr>
          <p:cNvPr id="10260" name="Rectangle 20" descr="Светлый диагональный 2"/>
          <p:cNvSpPr>
            <a:spLocks noChangeArrowheads="1"/>
          </p:cNvSpPr>
          <p:nvPr/>
        </p:nvSpPr>
        <p:spPr bwMode="auto">
          <a:xfrm>
            <a:off x="2339975" y="1341438"/>
            <a:ext cx="4895850" cy="2808287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BEAC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5148263" y="2205038"/>
            <a:ext cx="2087562" cy="1944687"/>
          </a:xfrm>
          <a:prstGeom prst="rect">
            <a:avLst/>
          </a:prstGeom>
          <a:solidFill>
            <a:srgbClr val="006699"/>
          </a:solidFill>
          <a:ln w="9525">
            <a:solidFill>
              <a:srgbClr val="FBEAC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795963" y="175736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8 м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00563" y="292417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tx2"/>
                </a:solidFill>
              </a:rPr>
              <a:t>9 м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653088" y="2852738"/>
            <a:ext cx="1511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DF3DB"/>
                </a:solidFill>
              </a:rPr>
              <a:t>72 м</a:t>
            </a:r>
            <a:r>
              <a:rPr lang="ru-RU" sz="2800" b="1" baseline="30000">
                <a:solidFill>
                  <a:srgbClr val="FDF3DB"/>
                </a:solidFill>
              </a:rPr>
              <a:t>2</a:t>
            </a:r>
            <a:endParaRPr lang="ru-RU" sz="2800" b="1">
              <a:solidFill>
                <a:srgbClr val="FDF3DB"/>
              </a:solidFill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059113" y="2349500"/>
            <a:ext cx="1368425" cy="519113"/>
          </a:xfrm>
          <a:prstGeom prst="rect">
            <a:avLst/>
          </a:prstGeom>
          <a:solidFill>
            <a:srgbClr val="FBEAC1">
              <a:alpha val="52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/>
              <a:t>228 м</a:t>
            </a:r>
            <a:r>
              <a:rPr lang="ru-RU" sz="2800" b="1" baseline="30000"/>
              <a:t>2</a:t>
            </a:r>
            <a:endParaRPr lang="ru-RU" sz="2800" b="1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762125" y="5373688"/>
            <a:ext cx="6194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b="1" dirty="0">
                <a:solidFill>
                  <a:srgbClr val="FDF3DB"/>
                </a:solidFill>
              </a:rPr>
              <a:t>Площадь фигуры мы нашли как </a:t>
            </a:r>
          </a:p>
          <a:p>
            <a:pPr algn="ctr">
              <a:spcBef>
                <a:spcPct val="20000"/>
              </a:spcBef>
            </a:pPr>
            <a:r>
              <a:rPr lang="ru-RU" b="1" dirty="0">
                <a:solidFill>
                  <a:srgbClr val="FDF3DB"/>
                </a:solidFill>
              </a:rPr>
              <a:t>разность площадей двух прямоугольников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8" grpId="0" animBg="1"/>
      <p:bldP spid="10243" grpId="0"/>
      <p:bldP spid="10244" grpId="0"/>
      <p:bldP spid="10252" grpId="0"/>
      <p:bldP spid="10260" grpId="0" animBg="1"/>
      <p:bldP spid="10259" grpId="0" animBg="1"/>
      <p:bldP spid="10246" grpId="0"/>
      <p:bldP spid="10245" grpId="0"/>
      <p:bldP spid="10253" grpId="0"/>
      <p:bldP spid="10257" grpId="0" animBg="1"/>
      <p:bldP spid="1026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435</Words>
  <Application>Microsoft Office PowerPoint</Application>
  <PresentationFormat>Экран (4:3)</PresentationFormat>
  <Paragraphs>126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Физкультминутка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SQ</dc:creator>
  <cp:lastModifiedBy>ринат</cp:lastModifiedBy>
  <cp:revision>16</cp:revision>
  <dcterms:created xsi:type="dcterms:W3CDTF">2013-12-08T19:09:12Z</dcterms:created>
  <dcterms:modified xsi:type="dcterms:W3CDTF">2014-01-28T15:22:27Z</dcterms:modified>
</cp:coreProperties>
</file>