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3" r:id="rId7"/>
    <p:sldId id="264" r:id="rId8"/>
    <p:sldId id="265" r:id="rId9"/>
    <p:sldId id="266" r:id="rId10"/>
    <p:sldId id="270" r:id="rId11"/>
    <p:sldId id="271" r:id="rId12"/>
    <p:sldId id="27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5A8D2B61-9E7D-4FA4-9B7A-EB0B8C0FD590}"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A8D2B61-9E7D-4FA4-9B7A-EB0B8C0FD5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A8D2B61-9E7D-4FA4-9B7A-EB0B8C0FD59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A8D2B61-9E7D-4FA4-9B7A-EB0B8C0FD5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A8D2B61-9E7D-4FA4-9B7A-EB0B8C0FD590}"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A8D2B61-9E7D-4FA4-9B7A-EB0B8C0FD5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A8D2B61-9E7D-4FA4-9B7A-EB0B8C0FD590}"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A8D2B61-9E7D-4FA4-9B7A-EB0B8C0FD5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A8D2B61-9E7D-4FA4-9B7A-EB0B8C0FD59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06902F-9BBE-4DBF-82BE-EADE330714BB}" type="datetimeFigureOut">
              <a:rPr lang="ru-RU" smtClean="0"/>
              <a:pPr/>
              <a:t>15.02.2014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A8D2B61-9E7D-4FA4-9B7A-EB0B8C0FD5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0106902F-9BBE-4DBF-82BE-EADE330714BB}" type="datetimeFigureOut">
              <a:rPr lang="ru-RU" smtClean="0"/>
              <a:pPr/>
              <a:t>15.02.2014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5A8D2B61-9E7D-4FA4-9B7A-EB0B8C0FD59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106902F-9BBE-4DBF-82BE-EADE330714BB}" type="datetimeFigureOut">
              <a:rPr lang="ru-RU" smtClean="0"/>
              <a:pPr/>
              <a:t>15.02.2014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A8D2B61-9E7D-4FA4-9B7A-EB0B8C0FD59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06343_or.jpg"/>
          <p:cNvPicPr>
            <a:picLocks noChangeAspect="1"/>
          </p:cNvPicPr>
          <p:nvPr/>
        </p:nvPicPr>
        <p:blipFill>
          <a:blip r:embed="rId2" cstate="print"/>
          <a:stretch>
            <a:fillRect/>
          </a:stretch>
        </p:blipFill>
        <p:spPr>
          <a:xfrm rot="566611">
            <a:off x="1107172" y="4224563"/>
            <a:ext cx="2831391" cy="1886414"/>
          </a:xfrm>
          <a:prstGeom prst="rect">
            <a:avLst/>
          </a:prstGeom>
        </p:spPr>
      </p:pic>
      <p:pic>
        <p:nvPicPr>
          <p:cNvPr id="7" name="Рисунок 6" descr="48664262_1252851511_wall6.jpg"/>
          <p:cNvPicPr>
            <a:picLocks noChangeAspect="1"/>
          </p:cNvPicPr>
          <p:nvPr/>
        </p:nvPicPr>
        <p:blipFill>
          <a:blip r:embed="rId3" cstate="print"/>
          <a:stretch>
            <a:fillRect/>
          </a:stretch>
        </p:blipFill>
        <p:spPr>
          <a:xfrm rot="20581976">
            <a:off x="6346792" y="4262334"/>
            <a:ext cx="2571744" cy="1928808"/>
          </a:xfrm>
          <a:prstGeom prst="rect">
            <a:avLst/>
          </a:prstGeom>
          <a:ln>
            <a:noFill/>
          </a:ln>
          <a:effectLst>
            <a:softEdge rad="112500"/>
          </a:effectLst>
        </p:spPr>
      </p:pic>
      <p:sp>
        <p:nvSpPr>
          <p:cNvPr id="2" name="Заголовок 1"/>
          <p:cNvSpPr>
            <a:spLocks noGrp="1"/>
          </p:cNvSpPr>
          <p:nvPr>
            <p:ph type="ctrTitle"/>
          </p:nvPr>
        </p:nvSpPr>
        <p:spPr>
          <a:xfrm>
            <a:off x="1912168" y="3140968"/>
            <a:ext cx="7772400" cy="1975104"/>
          </a:xfrm>
        </p:spPr>
        <p:txBody>
          <a:bodyPr/>
          <a:lstStyle/>
          <a:p>
            <a:r>
              <a:rPr lang="en-US" dirty="0" smtClean="0">
                <a:latin typeface="Brush Script Std" pitchFamily="50" charset="0"/>
              </a:rPr>
              <a:t>“THE WAY WE ARE”</a:t>
            </a:r>
            <a:endParaRPr lang="ru-RU" dirty="0"/>
          </a:p>
        </p:txBody>
      </p:sp>
      <p:sp>
        <p:nvSpPr>
          <p:cNvPr id="4" name="TextBox 3"/>
          <p:cNvSpPr txBox="1"/>
          <p:nvPr/>
        </p:nvSpPr>
        <p:spPr>
          <a:xfrm>
            <a:off x="3203848" y="3789040"/>
            <a:ext cx="4320480" cy="646331"/>
          </a:xfrm>
          <a:prstGeom prst="rect">
            <a:avLst/>
          </a:prstGeom>
          <a:noFill/>
        </p:spPr>
        <p:txBody>
          <a:bodyPr wrap="square" rtlCol="0">
            <a:spAutoFit/>
          </a:bodyPr>
          <a:lstStyle/>
          <a:p>
            <a:r>
              <a:rPr lang="en-US" dirty="0" smtClean="0"/>
              <a:t> If we could see ourselves as others see us, we  would probably  change our views.</a:t>
            </a:r>
            <a:endParaRPr lang="ru-RU" dirty="0"/>
          </a:p>
        </p:txBody>
      </p:sp>
      <p:pic>
        <p:nvPicPr>
          <p:cNvPr id="5" name="Рисунок 4" descr="8319_original.jpg"/>
          <p:cNvPicPr>
            <a:picLocks noChangeAspect="1"/>
          </p:cNvPicPr>
          <p:nvPr/>
        </p:nvPicPr>
        <p:blipFill>
          <a:blip r:embed="rId4" cstate="print"/>
          <a:stretch>
            <a:fillRect/>
          </a:stretch>
        </p:blipFill>
        <p:spPr>
          <a:xfrm rot="1155376">
            <a:off x="5286380" y="1000108"/>
            <a:ext cx="2563249" cy="1957390"/>
          </a:xfrm>
          <a:prstGeom prst="rect">
            <a:avLst/>
          </a:prstGeom>
          <a:ln>
            <a:noFill/>
          </a:ln>
          <a:effectLst>
            <a:softEdge rad="112500"/>
          </a:effectLst>
        </p:spPr>
      </p:pic>
      <p:pic>
        <p:nvPicPr>
          <p:cNvPr id="6" name="Рисунок 5" descr="original-1350302954.JPG"/>
          <p:cNvPicPr>
            <a:picLocks noChangeAspect="1"/>
          </p:cNvPicPr>
          <p:nvPr/>
        </p:nvPicPr>
        <p:blipFill>
          <a:blip r:embed="rId5" cstate="print"/>
          <a:stretch>
            <a:fillRect/>
          </a:stretch>
        </p:blipFill>
        <p:spPr>
          <a:xfrm rot="21070966">
            <a:off x="723208" y="952543"/>
            <a:ext cx="3786182" cy="2271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292080" y="677179"/>
            <a:ext cx="3707904" cy="646331"/>
          </a:xfrm>
          <a:prstGeom prst="rect">
            <a:avLst/>
          </a:prstGeom>
          <a:noFill/>
        </p:spPr>
        <p:txBody>
          <a:bodyPr wrap="square" rtlCol="0">
            <a:spAutoFit/>
          </a:bodyPr>
          <a:lstStyle/>
          <a:p>
            <a:pPr algn="r"/>
            <a:r>
              <a:rPr lang="ru-RU" dirty="0" err="1" smtClean="0"/>
              <a:t>Нахтармина</a:t>
            </a:r>
            <a:r>
              <a:rPr lang="ru-RU" dirty="0" smtClean="0"/>
              <a:t> И.Г.  </a:t>
            </a:r>
            <a:endParaRPr lang="ru-RU" dirty="0" smtClean="0"/>
          </a:p>
          <a:p>
            <a:pPr algn="r"/>
            <a:r>
              <a:rPr lang="ru-RU" dirty="0" smtClean="0"/>
              <a:t>Гимназия </a:t>
            </a:r>
            <a:r>
              <a:rPr lang="ru-RU" dirty="0" smtClean="0"/>
              <a:t>171</a:t>
            </a:r>
            <a:endParaRPr lang="ru-RU" dirty="0"/>
          </a:p>
        </p:txBody>
      </p:sp>
      <p:sp>
        <p:nvSpPr>
          <p:cNvPr id="3" name="Прямоугольник 2"/>
          <p:cNvSpPr/>
          <p:nvPr/>
        </p:nvSpPr>
        <p:spPr>
          <a:xfrm>
            <a:off x="293773" y="8400"/>
            <a:ext cx="8958747" cy="923330"/>
          </a:xfrm>
          <a:prstGeom prst="rect">
            <a:avLst/>
          </a:prstGeom>
        </p:spPr>
        <p:txBody>
          <a:bodyPr wrap="square">
            <a:spAutoFit/>
          </a:bodyPr>
          <a:lstStyle/>
          <a:p>
            <a:pPr algn="ct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Всероссийская научно-методическая конференция 10 ноября 2013 - 30 января 2014 "Педагогическая технология и мастерство учителя"</a:t>
            </a:r>
            <a:r>
              <a:rPr lang="ru-RU" altLang="ru-RU" b="1" i="1" dirty="0">
                <a:solidFill>
                  <a:srgbClr val="FF0000"/>
                </a:solidFill>
                <a:effectLst>
                  <a:outerShdw blurRad="38100" dist="38100" dir="2700000" algn="tl">
                    <a:srgbClr val="000000">
                      <a:alpha val="43137"/>
                    </a:srgbClr>
                  </a:outerShdw>
                </a:effectLst>
              </a:rPr>
              <a:t/>
            </a:r>
            <a:br>
              <a:rPr lang="ru-RU" altLang="ru-RU" b="1" i="1" dirty="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10" name="Прямоугольник 9"/>
          <p:cNvSpPr/>
          <p:nvPr/>
        </p:nvSpPr>
        <p:spPr>
          <a:xfrm>
            <a:off x="330298" y="6239053"/>
            <a:ext cx="8813701" cy="646331"/>
          </a:xfrm>
          <a:prstGeom prst="rect">
            <a:avLst/>
          </a:prstGeom>
        </p:spPr>
        <p:txBody>
          <a:bodyPr wrap="square">
            <a:spAutoFit/>
          </a:bodyPr>
          <a:lstStyle/>
          <a:p>
            <a:pPr lvl="0" algn="ct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Электронное периодическое издание НАУКОГРАД</a:t>
            </a:r>
            <a:endPar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eaLnBrk="0" hangingPunct="0"/>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rPr>
              <a:t>Ноябрь 2013 – февраль 2014</a:t>
            </a:r>
            <a:endPar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rot="21275874">
            <a:off x="4594277" y="2685609"/>
            <a:ext cx="184730"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endParaRPr lang="en-US" sz="5400" b="1" cap="none" spc="150" dirty="0">
              <a:ln w="11430"/>
              <a:solidFill>
                <a:srgbClr val="F8F8F8"/>
              </a:solidFill>
              <a:effectLst>
                <a:outerShdw blurRad="25400" algn="tl" rotWithShape="0">
                  <a:srgbClr val="000000">
                    <a:alpha val="43000"/>
                  </a:srgbClr>
                </a:outerShdw>
              </a:effectLst>
            </a:endParaRPr>
          </a:p>
          <a:p>
            <a:pPr algn="ctr"/>
            <a:endParaRPr lang="ru-RU" sz="5400" b="1" cap="none"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755576" y="332656"/>
            <a:ext cx="8136904" cy="6463308"/>
          </a:xfrm>
          <a:prstGeom prst="rect">
            <a:avLst/>
          </a:prstGeom>
          <a:noFill/>
        </p:spPr>
        <p:txBody>
          <a:bodyPr wrap="square" rtlCol="0">
            <a:spAutoFit/>
          </a:bodyPr>
          <a:lstStyle/>
          <a:p>
            <a:r>
              <a:rPr lang="en-US" b="1" dirty="0" smtClean="0"/>
              <a:t>A great variety of things  can influence people’s relationships often causing misunderstanding that in turn leads to arguments, quarrels and scandals.</a:t>
            </a:r>
          </a:p>
          <a:p>
            <a:r>
              <a:rPr lang="en-US" b="1" dirty="0" smtClean="0"/>
              <a:t>People often regret about their </a:t>
            </a:r>
            <a:r>
              <a:rPr lang="en-US" b="1" dirty="0" err="1" smtClean="0"/>
              <a:t>behaviour</a:t>
            </a:r>
            <a:r>
              <a:rPr lang="en-US" b="1" dirty="0" smtClean="0"/>
              <a:t>.  How can you express regret in English?</a:t>
            </a:r>
            <a:endParaRPr lang="ru-RU" dirty="0" smtClean="0"/>
          </a:p>
          <a:p>
            <a:r>
              <a:rPr lang="en-US" b="1" dirty="0" smtClean="0"/>
              <a:t>Look at the  example:</a:t>
            </a:r>
            <a:endParaRPr lang="ru-RU" dirty="0" smtClean="0"/>
          </a:p>
          <a:p>
            <a:r>
              <a:rPr lang="en-US" b="1" dirty="0" smtClean="0"/>
              <a:t>Example:</a:t>
            </a:r>
            <a:endParaRPr lang="ru-RU" dirty="0" smtClean="0"/>
          </a:p>
          <a:p>
            <a:r>
              <a:rPr lang="en-US" i="1" dirty="0" smtClean="0"/>
              <a:t>Greg refused to congratulate Helen’s mother on her birthday. Helen decided not to speak to him.</a:t>
            </a:r>
            <a:endParaRPr lang="ru-RU" dirty="0" smtClean="0"/>
          </a:p>
          <a:p>
            <a:r>
              <a:rPr lang="en-US" i="1" dirty="0" smtClean="0"/>
              <a:t>Greg regrets about his </a:t>
            </a:r>
            <a:r>
              <a:rPr lang="en-US" i="1" dirty="0" err="1" smtClean="0"/>
              <a:t>behaviour</a:t>
            </a:r>
            <a:r>
              <a:rPr lang="en-US" i="1" dirty="0" smtClean="0"/>
              <a:t>:</a:t>
            </a:r>
          </a:p>
          <a:p>
            <a:r>
              <a:rPr lang="en-US" i="1" dirty="0" smtClean="0"/>
              <a:t>If only I hadn’t refused to congratulate Helen’s  mother, we wouldn’t have  quarreled.</a:t>
            </a:r>
            <a:endParaRPr lang="ru-RU" dirty="0" smtClean="0"/>
          </a:p>
          <a:p>
            <a:r>
              <a:rPr lang="en-US" i="1" dirty="0" smtClean="0"/>
              <a:t> </a:t>
            </a:r>
            <a:endParaRPr lang="ru-RU" dirty="0" smtClean="0"/>
          </a:p>
          <a:p>
            <a:r>
              <a:rPr lang="en-US" dirty="0" smtClean="0"/>
              <a:t>Give advice to people using conditional sentences (III type):</a:t>
            </a:r>
            <a:endParaRPr lang="ru-RU" dirty="0" smtClean="0"/>
          </a:p>
          <a:p>
            <a:r>
              <a:rPr lang="en-US" dirty="0" smtClean="0"/>
              <a:t>1.Jane was two hours late for a meeting. When she arrived nobody was waiting for her.</a:t>
            </a:r>
            <a:endParaRPr lang="ru-RU" dirty="0" smtClean="0"/>
          </a:p>
          <a:p>
            <a:r>
              <a:rPr lang="en-US" dirty="0" smtClean="0"/>
              <a:t>2.Michael was afraid of the dog and tried to run away. Rachel didn’t respect him anymore.</a:t>
            </a:r>
            <a:endParaRPr lang="ru-RU" dirty="0" smtClean="0"/>
          </a:p>
          <a:p>
            <a:r>
              <a:rPr lang="en-US" dirty="0" smtClean="0"/>
              <a:t>3.Kate loved to laugh at Nick and he decided  not to go out with her.</a:t>
            </a:r>
            <a:endParaRPr lang="ru-RU" dirty="0" smtClean="0"/>
          </a:p>
          <a:p>
            <a:r>
              <a:rPr lang="en-US" dirty="0" smtClean="0"/>
              <a:t>4.Margaret was wearing an ugly dress. Nobody danced with her at the party.</a:t>
            </a:r>
            <a:endParaRPr lang="ru-RU" dirty="0" smtClean="0"/>
          </a:p>
          <a:p>
            <a:r>
              <a:rPr lang="en-US" dirty="0" smtClean="0"/>
              <a:t>5.Henry was very arrogant so nobody loved him.</a:t>
            </a:r>
            <a:endParaRPr lang="ru-RU" dirty="0" smtClean="0"/>
          </a:p>
          <a:p>
            <a:r>
              <a:rPr lang="en-US" dirty="0" smtClean="0"/>
              <a:t>6.Herbert  asked too many questions and was a real bore. His classmates didn’t invite him for the party.</a:t>
            </a:r>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СЬМО !.JPG"/>
          <p:cNvPicPr>
            <a:picLocks noChangeAspect="1"/>
          </p:cNvPicPr>
          <p:nvPr/>
        </p:nvPicPr>
        <p:blipFill>
          <a:blip r:embed="rId2" cstate="print"/>
          <a:stretch>
            <a:fillRect/>
          </a:stretch>
        </p:blipFill>
        <p:spPr>
          <a:xfrm rot="21166919">
            <a:off x="242087" y="467799"/>
            <a:ext cx="7720094" cy="4340434"/>
          </a:xfrm>
          <a:prstGeom prst="rect">
            <a:avLst/>
          </a:prstGeom>
          <a:ln>
            <a:noFill/>
          </a:ln>
          <a:effectLst>
            <a:softEdge rad="112500"/>
          </a:effectLst>
        </p:spPr>
      </p:pic>
      <p:pic>
        <p:nvPicPr>
          <p:cNvPr id="4" name="Рисунок 3" descr="ДЕВУШКА.jpg"/>
          <p:cNvPicPr>
            <a:picLocks noChangeAspect="1"/>
          </p:cNvPicPr>
          <p:nvPr/>
        </p:nvPicPr>
        <p:blipFill>
          <a:blip r:embed="rId3" cstate="print"/>
          <a:stretch>
            <a:fillRect/>
          </a:stretch>
        </p:blipFill>
        <p:spPr>
          <a:xfrm rot="20701889">
            <a:off x="331607" y="3342781"/>
            <a:ext cx="3837003" cy="3071810"/>
          </a:xfrm>
          <a:prstGeom prst="rect">
            <a:avLst/>
          </a:prstGeom>
          <a:ln>
            <a:noFill/>
          </a:ln>
          <a:effectLst>
            <a:softEdge rad="112500"/>
          </a:effectLst>
        </p:spPr>
      </p:pic>
      <p:pic>
        <p:nvPicPr>
          <p:cNvPr id="5" name="Рисунок 4" descr="ПАРЕНЬ.jpg"/>
          <p:cNvPicPr>
            <a:picLocks noChangeAspect="1"/>
          </p:cNvPicPr>
          <p:nvPr/>
        </p:nvPicPr>
        <p:blipFill>
          <a:blip r:embed="rId4" cstate="print"/>
          <a:stretch>
            <a:fillRect/>
          </a:stretch>
        </p:blipFill>
        <p:spPr>
          <a:xfrm rot="389147">
            <a:off x="5857884" y="2857496"/>
            <a:ext cx="3009900" cy="3810000"/>
          </a:xfrm>
          <a:prstGeom prst="rect">
            <a:avLst/>
          </a:prstGeom>
          <a:ln>
            <a:noFill/>
          </a:ln>
          <a:effectLst>
            <a:softEdge rad="112500"/>
          </a:effectLst>
        </p:spPr>
      </p:pic>
      <p:pic>
        <p:nvPicPr>
          <p:cNvPr id="7" name="Рисунок 6" descr="ВОПРОС.jpg"/>
          <p:cNvPicPr>
            <a:picLocks noChangeAspect="1"/>
          </p:cNvPicPr>
          <p:nvPr/>
        </p:nvPicPr>
        <p:blipFill>
          <a:blip r:embed="rId5" cstate="print"/>
          <a:stretch>
            <a:fillRect/>
          </a:stretch>
        </p:blipFill>
        <p:spPr>
          <a:xfrm rot="307425">
            <a:off x="3894487" y="4268961"/>
            <a:ext cx="1885950" cy="25098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424936" cy="5539978"/>
          </a:xfrm>
          <a:prstGeom prst="rect">
            <a:avLst/>
          </a:prstGeom>
          <a:noFill/>
        </p:spPr>
        <p:txBody>
          <a:bodyPr wrap="square" rtlCol="0">
            <a:spAutoFit/>
          </a:bodyPr>
          <a:lstStyle/>
          <a:p>
            <a:pPr lvl="0"/>
            <a:endParaRPr lang="en-US" sz="2400" i="1" dirty="0" smtClean="0"/>
          </a:p>
          <a:p>
            <a:pPr lvl="0"/>
            <a:endParaRPr lang="en-US" sz="2400" i="1" dirty="0" smtClean="0"/>
          </a:p>
          <a:p>
            <a:pPr lvl="0"/>
            <a:r>
              <a:rPr lang="en-US" sz="2400" i="1" dirty="0" smtClean="0"/>
              <a:t>HOME TASK</a:t>
            </a:r>
          </a:p>
          <a:p>
            <a:pPr lvl="0"/>
            <a:r>
              <a:rPr lang="ru-RU" sz="2400" i="1" dirty="0" smtClean="0"/>
              <a:t>-</a:t>
            </a:r>
            <a:r>
              <a:rPr lang="en-US" sz="2400" i="1" dirty="0" smtClean="0"/>
              <a:t>Write the sentences giving advice to Sam and Susan. Use conditional sentences to say what could have been done to improve the situations and what you would have done if you had been Sam or Susan.</a:t>
            </a:r>
            <a:endParaRPr lang="ru-RU" sz="2400" i="1" dirty="0" smtClean="0"/>
          </a:p>
          <a:p>
            <a:pPr lvl="0"/>
            <a:endParaRPr lang="ru-RU" sz="2400" i="1" dirty="0" smtClean="0"/>
          </a:p>
          <a:p>
            <a:pPr lvl="0"/>
            <a:r>
              <a:rPr lang="ru-RU" sz="2400" i="1" dirty="0" smtClean="0"/>
              <a:t>-</a:t>
            </a:r>
            <a:r>
              <a:rPr lang="en-US" sz="2400" i="1" dirty="0" smtClean="0"/>
              <a:t>Write an electronic message to reply Sam and Susan. Use conditional sentences to say what could have been done to improve the situations and what you would have done if you had been Sam or Susan.</a:t>
            </a:r>
            <a:r>
              <a:rPr lang="ru-RU" sz="2400" i="1" dirty="0" smtClean="0"/>
              <a:t> </a:t>
            </a:r>
            <a:r>
              <a:rPr lang="en-US" sz="2400" i="1" dirty="0" smtClean="0"/>
              <a:t>Share your ideas about an appropriate way young people living in Saint-Petersburg should communicate.</a:t>
            </a:r>
            <a:endParaRPr lang="ru-RU" sz="2400" i="1" dirty="0" smtClean="0"/>
          </a:p>
          <a:p>
            <a:pPr lvl="0"/>
            <a:endParaRPr lang="ru-RU" sz="2400" i="1"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63915"/>
            <a:ext cx="8572528" cy="6494085"/>
          </a:xfrm>
          <a:prstGeom prst="rect">
            <a:avLst/>
          </a:prstGeom>
          <a:noFill/>
        </p:spPr>
        <p:txBody>
          <a:bodyPr wrap="square" rtlCol="0">
            <a:spAutoFit/>
          </a:bodyPr>
          <a:lstStyle/>
          <a:p>
            <a:r>
              <a:rPr lang="en-US" sz="36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The plan of the lesson:</a:t>
            </a:r>
          </a:p>
          <a:p>
            <a:r>
              <a:rPr lang="en-US" sz="3200" dirty="0" smtClean="0">
                <a:latin typeface="Times New Roman" pitchFamily="18" charset="0"/>
                <a:cs typeface="Times New Roman" pitchFamily="18" charset="0"/>
              </a:rPr>
              <a:t>1.  Introduction of the topic and aim of the lesson.</a:t>
            </a:r>
          </a:p>
          <a:p>
            <a:pPr marL="457200" indent="-457200"/>
            <a:r>
              <a:rPr lang="en-US" sz="3200" dirty="0" smtClean="0">
                <a:latin typeface="Times New Roman" pitchFamily="18" charset="0"/>
                <a:cs typeface="Times New Roman" pitchFamily="18" charset="0"/>
              </a:rPr>
              <a:t>2.  Description of people’s appearance.</a:t>
            </a:r>
          </a:p>
          <a:p>
            <a:pPr marL="457200" indent="-457200"/>
            <a:r>
              <a:rPr lang="en-US" sz="3200" dirty="0" smtClean="0">
                <a:latin typeface="Times New Roman" pitchFamily="18" charset="0"/>
                <a:cs typeface="Times New Roman" pitchFamily="18" charset="0"/>
              </a:rPr>
              <a:t>3.  Description of people’s personalities.</a:t>
            </a:r>
          </a:p>
          <a:p>
            <a:pPr marL="457200" indent="-457200"/>
            <a:r>
              <a:rPr lang="en-US" sz="3200" dirty="0" smtClean="0">
                <a:latin typeface="Times New Roman" pitchFamily="18" charset="0"/>
                <a:cs typeface="Times New Roman" pitchFamily="18" charset="0"/>
              </a:rPr>
              <a:t>4.  Listening to different people’s opinions about Sue’s personality. Discussion.</a:t>
            </a:r>
          </a:p>
          <a:p>
            <a:pPr marL="457200" indent="-457200"/>
            <a:r>
              <a:rPr lang="en-US" sz="3200" dirty="0" smtClean="0">
                <a:latin typeface="Times New Roman" pitchFamily="18" charset="0"/>
                <a:cs typeface="Times New Roman" pitchFamily="18" charset="0"/>
              </a:rPr>
              <a:t>5.  Reading and discussion e-mails from teenagers asking for advice.</a:t>
            </a:r>
          </a:p>
          <a:p>
            <a:pPr marL="457200" indent="-457200"/>
            <a:r>
              <a:rPr lang="en-US" sz="3200" dirty="0" smtClean="0">
                <a:latin typeface="Times New Roman" pitchFamily="18" charset="0"/>
                <a:cs typeface="Times New Roman" pitchFamily="18" charset="0"/>
              </a:rPr>
              <a:t>6.  Sharing ideas about possible solution to their problems.</a:t>
            </a:r>
          </a:p>
          <a:p>
            <a:pPr marL="514350" indent="-514350">
              <a:buAutoNum type="arabicPeriod" startAt="7"/>
            </a:pPr>
            <a:r>
              <a:rPr lang="en-US" sz="3200" dirty="0" smtClean="0">
                <a:latin typeface="Times New Roman" pitchFamily="18" charset="0"/>
                <a:cs typeface="Times New Roman" pitchFamily="18" charset="0"/>
              </a:rPr>
              <a:t>Analysis of the lesson.</a:t>
            </a:r>
          </a:p>
          <a:p>
            <a:pPr marL="514350" indent="-514350">
              <a:buAutoNum type="arabicPeriod" startAt="7"/>
            </a:pPr>
            <a:r>
              <a:rPr lang="en-US" sz="3200" dirty="0" smtClean="0">
                <a:latin typeface="Times New Roman" pitchFamily="18" charset="0"/>
                <a:cs typeface="Times New Roman" pitchFamily="18" charset="0"/>
              </a:rPr>
              <a:t>Home task.</a:t>
            </a:r>
          </a:p>
          <a:p>
            <a:endParaRPr lang="ru-RU" sz="2000"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Антон\Desktop\девоооооччччччккаааа.jpg"/>
          <p:cNvPicPr>
            <a:picLocks noChangeAspect="1" noChangeArrowheads="1"/>
          </p:cNvPicPr>
          <p:nvPr/>
        </p:nvPicPr>
        <p:blipFill>
          <a:blip r:embed="rId2" cstate="print"/>
          <a:srcRect/>
          <a:stretch>
            <a:fillRect/>
          </a:stretch>
        </p:blipFill>
        <p:spPr bwMode="auto">
          <a:xfrm rot="185862">
            <a:off x="2428860" y="3929066"/>
            <a:ext cx="2680772" cy="2733682"/>
          </a:xfrm>
          <a:prstGeom prst="rect">
            <a:avLst/>
          </a:prstGeom>
          <a:noFill/>
          <a:effectLst>
            <a:softEdge rad="63500"/>
          </a:effectLst>
        </p:spPr>
      </p:pic>
      <p:pic>
        <p:nvPicPr>
          <p:cNvPr id="1030" name="Picture 6" descr="C:\Users\Антон\Desktop\ПРЕЗЕНТАЦИЯ!!!!!!!!!!!!!!!!!!!!!!!!!!!!!!!!!!!!!!!!!!!1.jpg"/>
          <p:cNvPicPr>
            <a:picLocks noChangeAspect="1" noChangeArrowheads="1"/>
          </p:cNvPicPr>
          <p:nvPr/>
        </p:nvPicPr>
        <p:blipFill>
          <a:blip r:embed="rId3" cstate="print"/>
          <a:srcRect/>
          <a:stretch>
            <a:fillRect/>
          </a:stretch>
        </p:blipFill>
        <p:spPr bwMode="auto">
          <a:xfrm rot="21318257">
            <a:off x="285720" y="0"/>
            <a:ext cx="2786082" cy="4264411"/>
          </a:xfrm>
          <a:prstGeom prst="rect">
            <a:avLst/>
          </a:prstGeom>
          <a:noFill/>
          <a:ln>
            <a:solidFill>
              <a:srgbClr val="FF0000"/>
            </a:solidFill>
          </a:ln>
          <a:effectLst>
            <a:softEdge rad="317500"/>
          </a:effectLst>
        </p:spPr>
      </p:pic>
      <p:pic>
        <p:nvPicPr>
          <p:cNvPr id="1031" name="Picture 7" descr="C:\Users\Антон\Desktop\Мужчиииииинаааааааааааааа.jpg"/>
          <p:cNvPicPr>
            <a:picLocks noChangeAspect="1" noChangeArrowheads="1"/>
          </p:cNvPicPr>
          <p:nvPr/>
        </p:nvPicPr>
        <p:blipFill>
          <a:blip r:embed="rId4" cstate="print"/>
          <a:srcRect/>
          <a:stretch>
            <a:fillRect/>
          </a:stretch>
        </p:blipFill>
        <p:spPr bwMode="auto">
          <a:xfrm rot="21296981">
            <a:off x="3296130" y="99958"/>
            <a:ext cx="2428892" cy="3580676"/>
          </a:xfrm>
          <a:prstGeom prst="rect">
            <a:avLst/>
          </a:prstGeom>
          <a:noFill/>
          <a:effectLst>
            <a:softEdge rad="127000"/>
          </a:effectLst>
        </p:spPr>
      </p:pic>
      <p:pic>
        <p:nvPicPr>
          <p:cNvPr id="1032" name="Picture 8" descr="C:\Users\Антон\Desktop\Старуууушшшка.png"/>
          <p:cNvPicPr>
            <a:picLocks noChangeAspect="1" noChangeArrowheads="1"/>
          </p:cNvPicPr>
          <p:nvPr/>
        </p:nvPicPr>
        <p:blipFill>
          <a:blip r:embed="rId5" cstate="print"/>
          <a:srcRect/>
          <a:stretch>
            <a:fillRect/>
          </a:stretch>
        </p:blipFill>
        <p:spPr bwMode="auto">
          <a:xfrm rot="442729">
            <a:off x="5786446" y="1428736"/>
            <a:ext cx="2857520" cy="4297104"/>
          </a:xfrm>
          <a:prstGeom prst="rect">
            <a:avLst/>
          </a:prstGeom>
          <a:noFill/>
          <a:effectLst>
            <a:softEdge rad="317500"/>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0"/>
            <a:ext cx="1857388" cy="7386638"/>
          </a:xfrm>
          <a:prstGeom prst="rect">
            <a:avLst/>
          </a:prstGeom>
          <a:noFill/>
        </p:spPr>
        <p:txBody>
          <a:bodyPr wrap="square" rtlCol="0">
            <a:spAutoFit/>
          </a:bodyPr>
          <a:lstStyle/>
          <a:p>
            <a:pPr marL="342900" indent="-342900"/>
            <a:r>
              <a:rPr lang="en-US" dirty="0" smtClean="0">
                <a:solidFill>
                  <a:srgbClr val="FF0000"/>
                </a:solidFill>
              </a:rPr>
              <a:t>Affectionate</a:t>
            </a:r>
          </a:p>
          <a:p>
            <a:pPr marL="342900" indent="-342900"/>
            <a:r>
              <a:rPr lang="en-US" dirty="0" smtClean="0">
                <a:solidFill>
                  <a:srgbClr val="FF0000"/>
                </a:solidFill>
              </a:rPr>
              <a:t>Ambitious</a:t>
            </a:r>
          </a:p>
          <a:p>
            <a:pPr marL="342900" indent="-342900"/>
            <a:r>
              <a:rPr lang="en-US" dirty="0" smtClean="0">
                <a:solidFill>
                  <a:srgbClr val="FF0000"/>
                </a:solidFill>
              </a:rPr>
              <a:t>Assertive</a:t>
            </a:r>
          </a:p>
          <a:p>
            <a:pPr marL="342900" indent="-342900"/>
            <a:r>
              <a:rPr lang="en-US" dirty="0" smtClean="0">
                <a:solidFill>
                  <a:srgbClr val="FF0000"/>
                </a:solidFill>
              </a:rPr>
              <a:t>Broad-minded</a:t>
            </a:r>
          </a:p>
          <a:p>
            <a:pPr marL="342900" indent="-342900"/>
            <a:r>
              <a:rPr lang="en-US" dirty="0" smtClean="0">
                <a:solidFill>
                  <a:srgbClr val="FF0000"/>
                </a:solidFill>
              </a:rPr>
              <a:t>Communicative</a:t>
            </a:r>
          </a:p>
          <a:p>
            <a:pPr marL="342900" indent="-342900"/>
            <a:r>
              <a:rPr lang="en-US" dirty="0" smtClean="0">
                <a:solidFill>
                  <a:srgbClr val="FF0000"/>
                </a:solidFill>
              </a:rPr>
              <a:t>Composed</a:t>
            </a:r>
          </a:p>
          <a:p>
            <a:pPr marL="342900" indent="-342900"/>
            <a:r>
              <a:rPr lang="en-US" dirty="0" smtClean="0">
                <a:solidFill>
                  <a:srgbClr val="FF0000"/>
                </a:solidFill>
              </a:rPr>
              <a:t>Considerate</a:t>
            </a:r>
          </a:p>
          <a:p>
            <a:pPr marL="342900" indent="-342900"/>
            <a:r>
              <a:rPr lang="en-US" dirty="0" smtClean="0">
                <a:solidFill>
                  <a:srgbClr val="FF0000"/>
                </a:solidFill>
              </a:rPr>
              <a:t>Determined</a:t>
            </a:r>
          </a:p>
          <a:p>
            <a:pPr marL="342900" indent="-342900"/>
            <a:r>
              <a:rPr lang="en-US" dirty="0" smtClean="0">
                <a:solidFill>
                  <a:srgbClr val="FF0000"/>
                </a:solidFill>
              </a:rPr>
              <a:t>Devoted</a:t>
            </a:r>
          </a:p>
          <a:p>
            <a:pPr marL="342900" indent="-342900"/>
            <a:r>
              <a:rPr lang="en-US" dirty="0" smtClean="0">
                <a:solidFill>
                  <a:srgbClr val="FF0000"/>
                </a:solidFill>
              </a:rPr>
              <a:t>Easy-going</a:t>
            </a:r>
          </a:p>
          <a:p>
            <a:pPr marL="342900" indent="-342900"/>
            <a:r>
              <a:rPr lang="en-US" dirty="0" smtClean="0">
                <a:solidFill>
                  <a:srgbClr val="FF0000"/>
                </a:solidFill>
              </a:rPr>
              <a:t>Generous</a:t>
            </a:r>
          </a:p>
          <a:p>
            <a:pPr marL="342900" indent="-342900"/>
            <a:r>
              <a:rPr lang="en-US" dirty="0" smtClean="0">
                <a:solidFill>
                  <a:srgbClr val="FF0000"/>
                </a:solidFill>
              </a:rPr>
              <a:t>Good-natured</a:t>
            </a:r>
          </a:p>
          <a:p>
            <a:pPr marL="342900" indent="-342900"/>
            <a:r>
              <a:rPr lang="en-US" dirty="0" smtClean="0">
                <a:solidFill>
                  <a:srgbClr val="FF0000"/>
                </a:solidFill>
              </a:rPr>
              <a:t>Honest</a:t>
            </a:r>
          </a:p>
          <a:p>
            <a:pPr marL="342900" indent="-342900"/>
            <a:r>
              <a:rPr lang="en-US" dirty="0" smtClean="0">
                <a:solidFill>
                  <a:srgbClr val="FF0000"/>
                </a:solidFill>
              </a:rPr>
              <a:t>Impartial</a:t>
            </a:r>
          </a:p>
          <a:p>
            <a:pPr marL="342900" indent="-342900"/>
            <a:r>
              <a:rPr lang="en-US" dirty="0" smtClean="0">
                <a:solidFill>
                  <a:srgbClr val="FF0000"/>
                </a:solidFill>
              </a:rPr>
              <a:t>Just</a:t>
            </a:r>
          </a:p>
          <a:p>
            <a:pPr marL="342900" indent="-342900"/>
            <a:r>
              <a:rPr lang="en-US" dirty="0" smtClean="0">
                <a:solidFill>
                  <a:srgbClr val="FF0000"/>
                </a:solidFill>
              </a:rPr>
              <a:t>Kind-hearted</a:t>
            </a:r>
          </a:p>
          <a:p>
            <a:pPr marL="342900" indent="-342900"/>
            <a:r>
              <a:rPr lang="en-US" dirty="0" smtClean="0">
                <a:solidFill>
                  <a:srgbClr val="FF0000"/>
                </a:solidFill>
              </a:rPr>
              <a:t>Loyal</a:t>
            </a:r>
          </a:p>
          <a:p>
            <a:pPr marL="342900" indent="-342900"/>
            <a:r>
              <a:rPr lang="en-US" dirty="0" smtClean="0">
                <a:solidFill>
                  <a:srgbClr val="FF0000"/>
                </a:solidFill>
              </a:rPr>
              <a:t>Reliable</a:t>
            </a:r>
          </a:p>
          <a:p>
            <a:pPr marL="342900" indent="-342900"/>
            <a:r>
              <a:rPr lang="en-US" dirty="0" smtClean="0">
                <a:solidFill>
                  <a:srgbClr val="FF0000"/>
                </a:solidFill>
              </a:rPr>
              <a:t>Modest</a:t>
            </a:r>
          </a:p>
          <a:p>
            <a:pPr marL="342900" indent="-342900"/>
            <a:r>
              <a:rPr lang="en-US" dirty="0" smtClean="0">
                <a:solidFill>
                  <a:srgbClr val="FF0000"/>
                </a:solidFill>
              </a:rPr>
              <a:t>Merciful</a:t>
            </a:r>
          </a:p>
          <a:p>
            <a:pPr marL="342900" indent="-342900"/>
            <a:r>
              <a:rPr lang="en-US" dirty="0" smtClean="0">
                <a:solidFill>
                  <a:srgbClr val="FF0000"/>
                </a:solidFill>
              </a:rPr>
              <a:t>Strong-willed</a:t>
            </a:r>
          </a:p>
          <a:p>
            <a:pPr marL="342900" indent="-342900"/>
            <a:r>
              <a:rPr lang="en-US" dirty="0" smtClean="0">
                <a:solidFill>
                  <a:srgbClr val="FF0000"/>
                </a:solidFill>
              </a:rPr>
              <a:t>Supportive</a:t>
            </a:r>
          </a:p>
          <a:p>
            <a:pPr marL="342900" indent="-342900"/>
            <a:r>
              <a:rPr lang="en-US" dirty="0" smtClean="0">
                <a:solidFill>
                  <a:srgbClr val="FF0000"/>
                </a:solidFill>
              </a:rPr>
              <a:t>Sympathetic</a:t>
            </a:r>
          </a:p>
          <a:p>
            <a:pPr marL="342900" indent="-342900"/>
            <a:r>
              <a:rPr lang="en-US" dirty="0" smtClean="0">
                <a:solidFill>
                  <a:srgbClr val="FF0000"/>
                </a:solidFill>
              </a:rPr>
              <a:t>Tolerant</a:t>
            </a:r>
          </a:p>
          <a:p>
            <a:pPr marL="342900" indent="-342900"/>
            <a:r>
              <a:rPr lang="en-US" dirty="0" smtClean="0">
                <a:solidFill>
                  <a:srgbClr val="FF0000"/>
                </a:solidFill>
              </a:rPr>
              <a:t>Witty</a:t>
            </a:r>
          </a:p>
          <a:p>
            <a:pPr marL="342900" indent="-342900">
              <a:buAutoNum type="arabicPeriod"/>
            </a:pPr>
            <a:endParaRPr lang="en-US" sz="1200" dirty="0" smtClean="0"/>
          </a:p>
          <a:p>
            <a:pPr marL="342900" indent="-342900">
              <a:buAutoNum type="arabicPeriod"/>
            </a:pPr>
            <a:endParaRPr lang="ru-RU" sz="1200" dirty="0"/>
          </a:p>
        </p:txBody>
      </p:sp>
      <p:sp>
        <p:nvSpPr>
          <p:cNvPr id="3" name="TextBox 2"/>
          <p:cNvSpPr txBox="1"/>
          <p:nvPr/>
        </p:nvSpPr>
        <p:spPr>
          <a:xfrm>
            <a:off x="5143504" y="1"/>
            <a:ext cx="3429024" cy="7508596"/>
          </a:xfrm>
          <a:prstGeom prst="rect">
            <a:avLst/>
          </a:prstGeom>
          <a:noFill/>
        </p:spPr>
        <p:txBody>
          <a:bodyPr wrap="square" rtlCol="0">
            <a:spAutoFit/>
          </a:bodyPr>
          <a:lstStyle/>
          <a:p>
            <a:r>
              <a:rPr lang="en-US" dirty="0" smtClean="0"/>
              <a:t>Arrogant</a:t>
            </a:r>
          </a:p>
          <a:p>
            <a:r>
              <a:rPr lang="en-US" dirty="0" smtClean="0"/>
              <a:t>Conceited</a:t>
            </a:r>
          </a:p>
          <a:p>
            <a:r>
              <a:rPr lang="en-US" dirty="0" smtClean="0"/>
              <a:t>Capricious</a:t>
            </a:r>
          </a:p>
          <a:p>
            <a:r>
              <a:rPr lang="en-US" dirty="0" smtClean="0"/>
              <a:t>Cruel</a:t>
            </a:r>
          </a:p>
          <a:p>
            <a:r>
              <a:rPr lang="en-US" dirty="0"/>
              <a:t> </a:t>
            </a:r>
            <a:r>
              <a:rPr lang="en-US" dirty="0" smtClean="0"/>
              <a:t>Dishonest</a:t>
            </a:r>
          </a:p>
          <a:p>
            <a:r>
              <a:rPr lang="en-US" dirty="0" smtClean="0"/>
              <a:t>False</a:t>
            </a:r>
          </a:p>
          <a:p>
            <a:r>
              <a:rPr lang="en-US" dirty="0" smtClean="0"/>
              <a:t>Fussy</a:t>
            </a:r>
          </a:p>
          <a:p>
            <a:r>
              <a:rPr lang="en-US" dirty="0" smtClean="0"/>
              <a:t>Greedy</a:t>
            </a:r>
          </a:p>
          <a:p>
            <a:r>
              <a:rPr lang="en-US" dirty="0" smtClean="0"/>
              <a:t>Hard-hearted</a:t>
            </a:r>
          </a:p>
          <a:p>
            <a:r>
              <a:rPr lang="en-US" dirty="0" smtClean="0"/>
              <a:t>Haughty</a:t>
            </a:r>
          </a:p>
          <a:p>
            <a:r>
              <a:rPr lang="en-US" dirty="0" smtClean="0"/>
              <a:t>Hostile</a:t>
            </a:r>
          </a:p>
          <a:p>
            <a:r>
              <a:rPr lang="en-US" dirty="0" smtClean="0"/>
              <a:t>Ill-tempered</a:t>
            </a:r>
          </a:p>
          <a:p>
            <a:r>
              <a:rPr lang="en-US" dirty="0" smtClean="0"/>
              <a:t>Impertinent</a:t>
            </a:r>
          </a:p>
          <a:p>
            <a:r>
              <a:rPr lang="en-US" dirty="0" smtClean="0"/>
              <a:t>Inconsiderate</a:t>
            </a:r>
          </a:p>
          <a:p>
            <a:r>
              <a:rPr lang="en-US" dirty="0" smtClean="0"/>
              <a:t>Indifferent</a:t>
            </a:r>
          </a:p>
          <a:p>
            <a:r>
              <a:rPr lang="en-US" dirty="0" smtClean="0"/>
              <a:t>Indifferent</a:t>
            </a:r>
          </a:p>
          <a:p>
            <a:r>
              <a:rPr lang="en-US" dirty="0" smtClean="0"/>
              <a:t>Intolerant</a:t>
            </a:r>
          </a:p>
          <a:p>
            <a:r>
              <a:rPr lang="en-US" dirty="0" smtClean="0"/>
              <a:t>Obstinate</a:t>
            </a:r>
          </a:p>
          <a:p>
            <a:r>
              <a:rPr lang="en-US" dirty="0" smtClean="0"/>
              <a:t>Revengeful</a:t>
            </a:r>
          </a:p>
          <a:p>
            <a:r>
              <a:rPr lang="en-US" dirty="0" smtClean="0"/>
              <a:t>Self-willed</a:t>
            </a:r>
          </a:p>
          <a:p>
            <a:r>
              <a:rPr lang="en-US" dirty="0" smtClean="0"/>
              <a:t>Showy</a:t>
            </a:r>
          </a:p>
          <a:p>
            <a:r>
              <a:rPr lang="en-US" dirty="0" smtClean="0"/>
              <a:t>Tactless</a:t>
            </a:r>
          </a:p>
          <a:p>
            <a:r>
              <a:rPr lang="en-US" dirty="0" smtClean="0"/>
              <a:t>Uncommunicative</a:t>
            </a:r>
          </a:p>
          <a:p>
            <a:r>
              <a:rPr lang="en-US" dirty="0" smtClean="0"/>
              <a:t>Unrestrained </a:t>
            </a:r>
          </a:p>
          <a:p>
            <a:r>
              <a:rPr lang="en-US" dirty="0" smtClean="0"/>
              <a:t>Vain</a:t>
            </a:r>
          </a:p>
          <a:p>
            <a:endParaRPr lang="en-US" dirty="0" smtClean="0"/>
          </a:p>
          <a:p>
            <a:endParaRPr lang="ru-RU"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928670"/>
            <a:ext cx="7429552" cy="4801314"/>
          </a:xfrm>
          <a:prstGeom prst="rect">
            <a:avLst/>
          </a:prstGeom>
          <a:noFill/>
        </p:spPr>
        <p:txBody>
          <a:bodyPr wrap="square" rtlCol="0">
            <a:spAutoFit/>
          </a:bodyPr>
          <a:lstStyle/>
          <a:p>
            <a:r>
              <a:rPr lang="en-US" b="1" dirty="0" smtClean="0"/>
              <a:t>What adjectives would you use to describe these people?</a:t>
            </a:r>
          </a:p>
          <a:p>
            <a:endParaRPr lang="en-US" b="1" dirty="0" smtClean="0"/>
          </a:p>
          <a:p>
            <a:pPr marL="342900" indent="-342900">
              <a:buAutoNum type="arabicPeriod"/>
            </a:pPr>
            <a:r>
              <a:rPr lang="en-US" dirty="0" smtClean="0"/>
              <a:t>Linda wants to become a top fashion designer.</a:t>
            </a:r>
          </a:p>
          <a:p>
            <a:pPr marL="342900" indent="-342900">
              <a:buAutoNum type="arabicPeriod"/>
            </a:pPr>
            <a:r>
              <a:rPr lang="en-US" dirty="0" smtClean="0"/>
              <a:t>Nick always makes everybody laugh.</a:t>
            </a:r>
          </a:p>
          <a:p>
            <a:pPr marL="342900" indent="-342900">
              <a:buAutoNum type="arabicPeriod"/>
            </a:pPr>
            <a:r>
              <a:rPr lang="en-US" dirty="0" smtClean="0"/>
              <a:t>Bob often buys things for his brothers and sisters.</a:t>
            </a:r>
          </a:p>
          <a:p>
            <a:pPr marL="342900" indent="-342900">
              <a:buAutoNum type="arabicPeriod"/>
            </a:pPr>
            <a:r>
              <a:rPr lang="en-US" dirty="0" smtClean="0"/>
              <a:t>Sue learns quickly and understands new things easily.</a:t>
            </a:r>
          </a:p>
          <a:p>
            <a:pPr marL="342900" indent="-342900">
              <a:buAutoNum type="arabicPeriod"/>
            </a:pPr>
            <a:r>
              <a:rPr lang="en-US" dirty="0" smtClean="0"/>
              <a:t>Phil is never worried that he’s going to do something stupid.</a:t>
            </a:r>
          </a:p>
          <a:p>
            <a:pPr marL="342900" indent="-342900">
              <a:buAutoNum type="arabicPeriod"/>
            </a:pPr>
            <a:r>
              <a:rPr lang="en-US" dirty="0" smtClean="0"/>
              <a:t>It’s so easy  to upset Ann. If you say the wrong thing you will hurt her feelings.</a:t>
            </a:r>
          </a:p>
          <a:p>
            <a:pPr marL="342900" indent="-342900">
              <a:buAutoNum type="arabicPeriod"/>
            </a:pPr>
            <a:r>
              <a:rPr lang="en-US" dirty="0" smtClean="0"/>
              <a:t>Jane never does anything stupid.</a:t>
            </a:r>
          </a:p>
          <a:p>
            <a:pPr marL="342900" indent="-342900">
              <a:buAutoNum type="arabicPeriod"/>
            </a:pPr>
            <a:r>
              <a:rPr lang="en-US" dirty="0" smtClean="0"/>
              <a:t>Paul only thinks of his own needs and never thinks about other people.</a:t>
            </a:r>
          </a:p>
          <a:p>
            <a:pPr marL="342900" indent="-342900">
              <a:buAutoNum type="arabicPeriod"/>
            </a:pPr>
            <a:r>
              <a:rPr lang="en-US" dirty="0" smtClean="0"/>
              <a:t>Dick often promises to do things but half the time he forgets.</a:t>
            </a:r>
          </a:p>
          <a:p>
            <a:pPr marL="342900" indent="-342900">
              <a:buAutoNum type="arabicPeriod"/>
            </a:pPr>
            <a:r>
              <a:rPr lang="en-US" dirty="0" smtClean="0"/>
              <a:t>Jessica never shows her feelings.</a:t>
            </a:r>
          </a:p>
          <a:p>
            <a:pPr marL="342900" indent="-342900">
              <a:buAutoNum type="arabicPeriod"/>
            </a:pPr>
            <a:endParaRPr lang="en-US" dirty="0"/>
          </a:p>
          <a:p>
            <a:pPr marL="342900" indent="-342900">
              <a:buAutoNum type="arabicPeriod"/>
            </a:pPr>
            <a:endParaRPr lang="en-US" dirty="0" smtClean="0"/>
          </a:p>
          <a:p>
            <a:pPr marL="342900" indent="-342900"/>
            <a:r>
              <a:rPr lang="en-US" i="1" dirty="0">
                <a:solidFill>
                  <a:srgbClr val="FF0000"/>
                </a:solidFill>
              </a:rPr>
              <a:t>i</a:t>
            </a:r>
            <a:r>
              <a:rPr lang="en-US" i="1" dirty="0" smtClean="0">
                <a:solidFill>
                  <a:srgbClr val="FF0000"/>
                </a:solidFill>
              </a:rPr>
              <a:t>ntelligent, sensible, self-confident, reserved, generous, ambitious, sensitive, unreliable, selfish, funny.</a:t>
            </a:r>
            <a:endParaRPr lang="ru-RU" i="1" dirty="0">
              <a:solidFill>
                <a:srgbClr val="FF0000"/>
              </a:solidFill>
            </a:endParaRP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Антон\Desktop\серега.jpeg"/>
          <p:cNvPicPr>
            <a:picLocks noChangeAspect="1" noChangeArrowheads="1"/>
          </p:cNvPicPr>
          <p:nvPr/>
        </p:nvPicPr>
        <p:blipFill>
          <a:blip r:embed="rId2" cstate="print"/>
          <a:srcRect/>
          <a:stretch>
            <a:fillRect/>
          </a:stretch>
        </p:blipFill>
        <p:spPr bwMode="auto">
          <a:xfrm>
            <a:off x="2500298" y="0"/>
            <a:ext cx="3929090" cy="2632082"/>
          </a:xfrm>
          <a:prstGeom prst="rect">
            <a:avLst/>
          </a:prstGeom>
          <a:noFill/>
        </p:spPr>
      </p:pic>
      <p:pic>
        <p:nvPicPr>
          <p:cNvPr id="2052" name="Picture 4" descr="C:\Users\Антон\Desktop\Старушка лицо.jpeg"/>
          <p:cNvPicPr>
            <a:picLocks noChangeAspect="1" noChangeArrowheads="1"/>
          </p:cNvPicPr>
          <p:nvPr/>
        </p:nvPicPr>
        <p:blipFill>
          <a:blip r:embed="rId3" cstate="print"/>
          <a:srcRect/>
          <a:stretch>
            <a:fillRect/>
          </a:stretch>
        </p:blipFill>
        <p:spPr bwMode="auto">
          <a:xfrm rot="21060170">
            <a:off x="277879" y="172435"/>
            <a:ext cx="2500330" cy="3750495"/>
          </a:xfrm>
          <a:prstGeom prst="rect">
            <a:avLst/>
          </a:prstGeom>
          <a:noFill/>
        </p:spPr>
      </p:pic>
      <p:pic>
        <p:nvPicPr>
          <p:cNvPr id="2053" name="Picture 5" descr="C:\Users\Антон\Desktop\старик лицо.jpg"/>
          <p:cNvPicPr>
            <a:picLocks noChangeAspect="1" noChangeArrowheads="1"/>
          </p:cNvPicPr>
          <p:nvPr/>
        </p:nvPicPr>
        <p:blipFill>
          <a:blip r:embed="rId4" cstate="print"/>
          <a:srcRect/>
          <a:stretch>
            <a:fillRect/>
          </a:stretch>
        </p:blipFill>
        <p:spPr bwMode="auto">
          <a:xfrm rot="767361">
            <a:off x="6224597" y="242117"/>
            <a:ext cx="2571768" cy="3429024"/>
          </a:xfrm>
          <a:prstGeom prst="rect">
            <a:avLst/>
          </a:prstGeom>
          <a:noFill/>
        </p:spPr>
      </p:pic>
      <p:pic>
        <p:nvPicPr>
          <p:cNvPr id="2054" name="Picture 6" descr="C:\Users\Антон\Desktop\Маша.jpg"/>
          <p:cNvPicPr>
            <a:picLocks noChangeAspect="1" noChangeArrowheads="1"/>
          </p:cNvPicPr>
          <p:nvPr/>
        </p:nvPicPr>
        <p:blipFill>
          <a:blip r:embed="rId5" cstate="print"/>
          <a:srcRect/>
          <a:stretch>
            <a:fillRect/>
          </a:stretch>
        </p:blipFill>
        <p:spPr bwMode="auto">
          <a:xfrm rot="20411609">
            <a:off x="6572264" y="3643314"/>
            <a:ext cx="1905000" cy="2647951"/>
          </a:xfrm>
          <a:prstGeom prst="rect">
            <a:avLst/>
          </a:prstGeom>
          <a:noFill/>
        </p:spPr>
      </p:pic>
      <p:pic>
        <p:nvPicPr>
          <p:cNvPr id="2056" name="Picture 8" descr="C:\Users\Антон\Desktop\наталья.jpg"/>
          <p:cNvPicPr>
            <a:picLocks noChangeAspect="1" noChangeArrowheads="1"/>
          </p:cNvPicPr>
          <p:nvPr/>
        </p:nvPicPr>
        <p:blipFill>
          <a:blip r:embed="rId6" cstate="print"/>
          <a:srcRect/>
          <a:stretch>
            <a:fillRect/>
          </a:stretch>
        </p:blipFill>
        <p:spPr bwMode="auto">
          <a:xfrm rot="955787">
            <a:off x="1070250" y="3860632"/>
            <a:ext cx="1911057" cy="2340310"/>
          </a:xfrm>
          <a:prstGeom prst="rect">
            <a:avLst/>
          </a:prstGeom>
          <a:noFill/>
        </p:spPr>
      </p:pic>
      <p:pic>
        <p:nvPicPr>
          <p:cNvPr id="2050" name="Picture 2" descr="C:\Users\Антон\Desktop\паша.jpg"/>
          <p:cNvPicPr>
            <a:picLocks noChangeAspect="1" noChangeArrowheads="1"/>
          </p:cNvPicPr>
          <p:nvPr/>
        </p:nvPicPr>
        <p:blipFill>
          <a:blip r:embed="rId7" cstate="print"/>
          <a:srcRect/>
          <a:stretch>
            <a:fillRect/>
          </a:stretch>
        </p:blipFill>
        <p:spPr bwMode="auto">
          <a:xfrm rot="21124177">
            <a:off x="3286116" y="2786058"/>
            <a:ext cx="2357454" cy="3041876"/>
          </a:xfrm>
          <a:prstGeom prst="rect">
            <a:avLst/>
          </a:prstGeom>
          <a:noFill/>
        </p:spPr>
      </p:pic>
      <p:sp>
        <p:nvSpPr>
          <p:cNvPr id="8" name="TextBox 7"/>
          <p:cNvSpPr txBox="1"/>
          <p:nvPr/>
        </p:nvSpPr>
        <p:spPr>
          <a:xfrm>
            <a:off x="785786" y="3143248"/>
            <a:ext cx="1928826" cy="369332"/>
          </a:xfrm>
          <a:prstGeom prst="rect">
            <a:avLst/>
          </a:prstGeom>
          <a:noFill/>
        </p:spPr>
        <p:txBody>
          <a:bodyPr wrap="square" rtlCol="0">
            <a:spAutoFit/>
          </a:bodyPr>
          <a:lstStyle/>
          <a:p>
            <a:r>
              <a:rPr lang="en-US" dirty="0" smtClean="0"/>
              <a:t>Mrs. Hudson </a:t>
            </a:r>
            <a:endParaRPr lang="ru-RU" dirty="0"/>
          </a:p>
        </p:txBody>
      </p:sp>
      <p:sp>
        <p:nvSpPr>
          <p:cNvPr id="9" name="TextBox 8"/>
          <p:cNvSpPr txBox="1"/>
          <p:nvPr/>
        </p:nvSpPr>
        <p:spPr>
          <a:xfrm>
            <a:off x="3786182" y="2000240"/>
            <a:ext cx="1714512" cy="369332"/>
          </a:xfrm>
          <a:prstGeom prst="rect">
            <a:avLst/>
          </a:prstGeom>
          <a:noFill/>
        </p:spPr>
        <p:txBody>
          <a:bodyPr wrap="square" rtlCol="0">
            <a:spAutoFit/>
          </a:bodyPr>
          <a:lstStyle/>
          <a:p>
            <a:r>
              <a:rPr lang="en-US" dirty="0" smtClean="0"/>
              <a:t>Robert </a:t>
            </a:r>
            <a:endParaRPr lang="ru-RU" dirty="0"/>
          </a:p>
        </p:txBody>
      </p:sp>
      <p:sp>
        <p:nvSpPr>
          <p:cNvPr id="10" name="TextBox 9"/>
          <p:cNvSpPr txBox="1"/>
          <p:nvPr/>
        </p:nvSpPr>
        <p:spPr>
          <a:xfrm>
            <a:off x="6500826" y="2571744"/>
            <a:ext cx="1714512" cy="369332"/>
          </a:xfrm>
          <a:prstGeom prst="rect">
            <a:avLst/>
          </a:prstGeom>
          <a:noFill/>
        </p:spPr>
        <p:txBody>
          <a:bodyPr wrap="square" rtlCol="0">
            <a:spAutoFit/>
          </a:bodyPr>
          <a:lstStyle/>
          <a:p>
            <a:r>
              <a:rPr lang="en-US" dirty="0" smtClean="0">
                <a:solidFill>
                  <a:srgbClr val="FF0000"/>
                </a:solidFill>
              </a:rPr>
              <a:t>Mr. Wilson </a:t>
            </a:r>
            <a:endParaRPr lang="ru-RU" dirty="0">
              <a:solidFill>
                <a:srgbClr val="FF0000"/>
              </a:solidFill>
            </a:endParaRPr>
          </a:p>
        </p:txBody>
      </p:sp>
      <p:sp>
        <p:nvSpPr>
          <p:cNvPr id="11" name="TextBox 10"/>
          <p:cNvSpPr txBox="1"/>
          <p:nvPr/>
        </p:nvSpPr>
        <p:spPr>
          <a:xfrm>
            <a:off x="1285852" y="5715016"/>
            <a:ext cx="1357322" cy="369332"/>
          </a:xfrm>
          <a:prstGeom prst="rect">
            <a:avLst/>
          </a:prstGeom>
          <a:noFill/>
        </p:spPr>
        <p:txBody>
          <a:bodyPr wrap="square" rtlCol="0">
            <a:spAutoFit/>
          </a:bodyPr>
          <a:lstStyle/>
          <a:p>
            <a:r>
              <a:rPr lang="en-US" dirty="0" smtClean="0">
                <a:solidFill>
                  <a:srgbClr val="FF0000"/>
                </a:solidFill>
              </a:rPr>
              <a:t>Marianna</a:t>
            </a:r>
            <a:endParaRPr lang="ru-RU" dirty="0">
              <a:solidFill>
                <a:srgbClr val="FF0000"/>
              </a:solidFill>
            </a:endParaRPr>
          </a:p>
        </p:txBody>
      </p:sp>
      <p:sp>
        <p:nvSpPr>
          <p:cNvPr id="13" name="TextBox 12"/>
          <p:cNvSpPr txBox="1"/>
          <p:nvPr/>
        </p:nvSpPr>
        <p:spPr>
          <a:xfrm>
            <a:off x="3643306" y="5286388"/>
            <a:ext cx="2071702" cy="369332"/>
          </a:xfrm>
          <a:prstGeom prst="rect">
            <a:avLst/>
          </a:prstGeom>
          <a:noFill/>
        </p:spPr>
        <p:txBody>
          <a:bodyPr wrap="square" rtlCol="0">
            <a:spAutoFit/>
          </a:bodyPr>
          <a:lstStyle/>
          <a:p>
            <a:r>
              <a:rPr lang="en-US" dirty="0" smtClean="0"/>
              <a:t>Dominic</a:t>
            </a:r>
            <a:endParaRPr lang="ru-RU" dirty="0"/>
          </a:p>
        </p:txBody>
      </p:sp>
      <p:sp>
        <p:nvSpPr>
          <p:cNvPr id="14" name="TextBox 13"/>
          <p:cNvSpPr txBox="1"/>
          <p:nvPr/>
        </p:nvSpPr>
        <p:spPr>
          <a:xfrm>
            <a:off x="7286644" y="5643578"/>
            <a:ext cx="1214446" cy="369332"/>
          </a:xfrm>
          <a:prstGeom prst="rect">
            <a:avLst/>
          </a:prstGeom>
          <a:noFill/>
        </p:spPr>
        <p:txBody>
          <a:bodyPr wrap="square" rtlCol="0">
            <a:spAutoFit/>
          </a:bodyPr>
          <a:lstStyle/>
          <a:p>
            <a:r>
              <a:rPr lang="en-US" dirty="0" smtClean="0"/>
              <a:t>Linda</a:t>
            </a:r>
            <a:endParaRPr lang="ru-RU"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357166"/>
            <a:ext cx="7358114" cy="6463308"/>
          </a:xfrm>
          <a:prstGeom prst="rect">
            <a:avLst/>
          </a:prstGeom>
          <a:noFill/>
        </p:spPr>
        <p:txBody>
          <a:bodyPr wrap="square" rtlCol="0">
            <a:spAutoFit/>
          </a:bodyPr>
          <a:lstStyle/>
          <a:p>
            <a:r>
              <a:rPr lang="en-US" dirty="0" smtClean="0"/>
              <a:t>Mrs. Hudson is confident and powerful. She worked as an accountant for  thirty five years and can’t put up with the fact that she is a pensioner  now. She capricious and self-willed,  punctual and scrupulous.</a:t>
            </a:r>
          </a:p>
          <a:p>
            <a:endParaRPr lang="en-US" dirty="0" smtClean="0"/>
          </a:p>
          <a:p>
            <a:r>
              <a:rPr lang="en-US" dirty="0" smtClean="0"/>
              <a:t>Robert is a rather shy and modest man. It’s difficult for him to communicate with people. He tries to hide it and sometimes can be too talkative and familiar. He is thoughtful and serious, and likes being alone.</a:t>
            </a:r>
          </a:p>
          <a:p>
            <a:endParaRPr lang="en-US" dirty="0" smtClean="0"/>
          </a:p>
          <a:p>
            <a:r>
              <a:rPr lang="en-US" dirty="0" smtClean="0"/>
              <a:t>Mr. Wilson is a cruel and insensitive person. He often can’t control  his emotions and blows off steam.  He is a double-faced person. So he can seem rather sympathetic and kind-hearted . Be careful! He is wanted for  a murder.</a:t>
            </a:r>
          </a:p>
          <a:p>
            <a:endParaRPr lang="en-US" dirty="0" smtClean="0"/>
          </a:p>
          <a:p>
            <a:r>
              <a:rPr lang="en-US" dirty="0" smtClean="0"/>
              <a:t>Marianna is a greedy and showy  person. She runs a bar and  an expert in wines. She is reserved and never shows her real feelings.</a:t>
            </a:r>
          </a:p>
          <a:p>
            <a:endParaRPr lang="en-US" dirty="0" smtClean="0"/>
          </a:p>
          <a:p>
            <a:r>
              <a:rPr lang="en-US" dirty="0" smtClean="0"/>
              <a:t>Dominic is  tough and competitive as he is a managing director of a big firm. He is determined, self-possessed and strong-willed. At the same time he is communicative , just and considerate.</a:t>
            </a:r>
          </a:p>
          <a:p>
            <a:endParaRPr lang="en-US" dirty="0" smtClean="0"/>
          </a:p>
          <a:p>
            <a:r>
              <a:rPr lang="en-US" dirty="0" smtClean="0"/>
              <a:t>Linda is a broad-minded and well-educated person. She is good at studying. She is ambitious and persistent and never gives up. Linda  is reliable  and you can be sure that she won’t let you down.</a:t>
            </a:r>
            <a:endParaRPr lang="ru-RU"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H="1" flipV="1">
            <a:off x="428596" y="515182"/>
            <a:ext cx="8001056" cy="5016758"/>
          </a:xfrm>
          <a:prstGeom prst="rect">
            <a:avLst/>
          </a:prstGeom>
          <a:noFill/>
        </p:spPr>
        <p:txBody>
          <a:bodyPr wrap="square" rtlCol="0">
            <a:spAutoFit/>
          </a:bodyPr>
          <a:lstStyle/>
          <a:p>
            <a:r>
              <a:rPr lang="en-US" sz="3200" dirty="0" smtClean="0"/>
              <a:t>Do you feel you are a different person in different situations?</a:t>
            </a:r>
          </a:p>
          <a:p>
            <a:r>
              <a:rPr lang="en-US" sz="3200" dirty="0" smtClean="0"/>
              <a:t>Do you speak differently when you are with different people? Who? When?</a:t>
            </a:r>
          </a:p>
          <a:p>
            <a:r>
              <a:rPr lang="en-US" sz="3200" dirty="0" smtClean="0"/>
              <a:t>Do you argue with some people but not others?</a:t>
            </a:r>
          </a:p>
          <a:p>
            <a:r>
              <a:rPr lang="en-US" sz="3200" dirty="0" smtClean="0"/>
              <a:t>Who do you argue with? When?</a:t>
            </a:r>
          </a:p>
          <a:p>
            <a:r>
              <a:rPr lang="en-US" sz="3200" dirty="0" smtClean="0"/>
              <a:t>Do you feel that you are more talkative with people </a:t>
            </a:r>
            <a:r>
              <a:rPr lang="ru-RU" sz="3200" dirty="0" smtClean="0"/>
              <a:t> </a:t>
            </a:r>
            <a:r>
              <a:rPr lang="en-US" sz="3200" dirty="0" smtClean="0"/>
              <a:t>of your age than with adults?</a:t>
            </a:r>
          </a:p>
          <a:p>
            <a:r>
              <a:rPr lang="en-US" sz="3200" dirty="0" smtClean="0"/>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785794"/>
            <a:ext cx="7072362" cy="1754326"/>
          </a:xfrm>
          <a:prstGeom prst="rect">
            <a:avLst/>
          </a:prstGeom>
          <a:noFill/>
        </p:spPr>
        <p:txBody>
          <a:bodyPr wrap="square" rtlCol="0">
            <a:spAutoFit/>
          </a:bodyPr>
          <a:lstStyle/>
          <a:p>
            <a:r>
              <a:rPr lang="en-US" dirty="0" smtClean="0"/>
              <a:t> Listen to the descriptions of </a:t>
            </a:r>
            <a:r>
              <a:rPr lang="ru-RU" dirty="0" smtClean="0"/>
              <a:t>  </a:t>
            </a:r>
            <a:r>
              <a:rPr lang="en-US" dirty="0" smtClean="0"/>
              <a:t>Sue and</a:t>
            </a:r>
            <a:r>
              <a:rPr lang="ru-RU" dirty="0" smtClean="0"/>
              <a:t> </a:t>
            </a:r>
            <a:r>
              <a:rPr lang="en-US" dirty="0" smtClean="0"/>
              <a:t> try to guess who</a:t>
            </a:r>
            <a:r>
              <a:rPr lang="ru-RU" dirty="0" smtClean="0"/>
              <a:t> </a:t>
            </a:r>
            <a:r>
              <a:rPr lang="en-US" dirty="0" smtClean="0"/>
              <a:t>speak</a:t>
            </a:r>
            <a:r>
              <a:rPr lang="ru-RU" dirty="0" smtClean="0"/>
              <a:t> </a:t>
            </a:r>
            <a:r>
              <a:rPr lang="en-US" dirty="0" smtClean="0"/>
              <a:t> about </a:t>
            </a:r>
            <a:r>
              <a:rPr lang="ru-RU" dirty="0" smtClean="0"/>
              <a:t>  </a:t>
            </a:r>
            <a:r>
              <a:rPr lang="en-US" dirty="0" smtClean="0"/>
              <a:t>her. Match the descriptions  to people :  her father, mother, friend, boy-friend, </a:t>
            </a:r>
            <a:r>
              <a:rPr lang="en-US" dirty="0" err="1" smtClean="0"/>
              <a:t>neighbour</a:t>
            </a:r>
            <a:r>
              <a:rPr lang="en-US" dirty="0" smtClean="0"/>
              <a:t>.</a:t>
            </a:r>
          </a:p>
          <a:p>
            <a:r>
              <a:rPr lang="en-US" dirty="0" smtClean="0"/>
              <a:t>What are the features of character each person  is speaking about ?</a:t>
            </a:r>
          </a:p>
          <a:p>
            <a:endParaRPr lang="en-US" dirty="0" smtClean="0"/>
          </a:p>
          <a:p>
            <a:r>
              <a:rPr lang="en-US" dirty="0" smtClean="0"/>
              <a:t>Try to describe Sue using  traits  of her character from the descriptions.</a:t>
            </a:r>
            <a:endParaRPr lang="ru-RU" dirty="0"/>
          </a:p>
        </p:txBody>
      </p:sp>
      <p:pic>
        <p:nvPicPr>
          <p:cNvPr id="1026" name="Picture 2" descr="C:\Users\Антон\Documents\Girl1.jpg"/>
          <p:cNvPicPr>
            <a:picLocks noChangeAspect="1" noChangeArrowheads="1"/>
          </p:cNvPicPr>
          <p:nvPr/>
        </p:nvPicPr>
        <p:blipFill>
          <a:blip r:embed="rId2" cstate="print"/>
          <a:srcRect/>
          <a:stretch>
            <a:fillRect/>
          </a:stretch>
        </p:blipFill>
        <p:spPr bwMode="auto">
          <a:xfrm>
            <a:off x="1285852" y="2646044"/>
            <a:ext cx="6357982" cy="402311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440</TotalTime>
  <Words>860</Words>
  <Application>Microsoft Office PowerPoint</Application>
  <PresentationFormat>Экран (4:3)</PresentationFormat>
  <Paragraphs>129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vt:lpstr>
      <vt:lpstr>“THE WAY WE ARE”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WE ARE”</dc:title>
  <dc:creator>Антон</dc:creator>
  <cp:lastModifiedBy>ринат</cp:lastModifiedBy>
  <cp:revision>55</cp:revision>
  <dcterms:created xsi:type="dcterms:W3CDTF">2010-02-14T17:59:08Z</dcterms:created>
  <dcterms:modified xsi:type="dcterms:W3CDTF">2014-02-15T11:32:24Z</dcterms:modified>
</cp:coreProperties>
</file>