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307" r:id="rId2"/>
    <p:sldId id="256" r:id="rId3"/>
    <p:sldId id="278" r:id="rId4"/>
    <p:sldId id="279" r:id="rId5"/>
    <p:sldId id="292" r:id="rId6"/>
    <p:sldId id="282" r:id="rId7"/>
    <p:sldId id="290" r:id="rId8"/>
    <p:sldId id="300" r:id="rId9"/>
    <p:sldId id="291" r:id="rId10"/>
    <p:sldId id="280" r:id="rId11"/>
    <p:sldId id="258" r:id="rId12"/>
    <p:sldId id="296" r:id="rId13"/>
    <p:sldId id="297" r:id="rId14"/>
    <p:sldId id="303" r:id="rId15"/>
    <p:sldId id="295" r:id="rId16"/>
    <p:sldId id="260" r:id="rId17"/>
    <p:sldId id="270" r:id="rId18"/>
    <p:sldId id="268" r:id="rId19"/>
    <p:sldId id="265" r:id="rId20"/>
    <p:sldId id="299" r:id="rId21"/>
    <p:sldId id="266" r:id="rId22"/>
    <p:sldId id="304" r:id="rId23"/>
    <p:sldId id="306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hlink"/>
      </a:buClr>
      <a:buSzPct val="65000"/>
      <a:buFont typeface="Wingdings" pitchFamily="2" charset="2"/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8" autoAdjust="0"/>
    <p:restoredTop sz="93627" autoAdjust="0"/>
  </p:normalViewPr>
  <p:slideViewPr>
    <p:cSldViewPr>
      <p:cViewPr>
        <p:scale>
          <a:sx n="60" d="100"/>
          <a:sy n="60" d="100"/>
        </p:scale>
        <p:origin x="-155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028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1A1B7-84D5-483F-BBE8-4ABFEEF1A7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2807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F1C1E-CF8A-4392-A983-B1F4100C5B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15414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7BBB3-CDE2-4B48-9741-21FBDF828C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722150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108E2-6C0B-45AA-981F-BA0CA9778C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032673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E6362-780D-4ED9-9E5B-714C62952A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2578251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8373F-AFB6-439B-B14D-DB76F7E6C4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624920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A3071-F129-403D-9D34-37B88D5170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521957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20719-C7AA-4C9D-8ADE-864310D616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236819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8DD99-9B87-4DDF-97CC-B9C5B5A3E8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8909100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76ABA-2C31-46E4-8355-F1D1BB80C8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687395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AFB25-E43F-4C94-9DCE-BD361BEE9B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11270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921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2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3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4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4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4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4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4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4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4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4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4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4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5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5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5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25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925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925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effectLst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25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effectLst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25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effectLst/>
              </a:defRPr>
            </a:lvl1pPr>
          </a:lstStyle>
          <a:p>
            <a:pPr>
              <a:defRPr/>
            </a:pPr>
            <a:fld id="{9FF1E9D6-8EF3-48A2-9F8D-32B5C5B443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2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53" grpId="0"/>
      <p:bldP spid="9254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25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25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25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25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925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tanova.ru/katalog/tirazhnie_izdaniya/paradniy_zal/prestuplenie_i_nakazanie_590p:/" TargetMode="External"/><Relationship Id="rId2" Type="http://schemas.openxmlformats.org/officeDocument/2006/relationships/hyperlink" Target="http://literatura5.narod.ru/glazunov_d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научно-методическая конференция 10 ноября 2013 - 30 января 2014 "Педагогическая технология и мастерство учителя"</a:t>
            </a:r>
            <a:r>
              <a:rPr lang="ru-RU" altLang="ru-RU" sz="1800" b="1" i="1" dirty="0" smtClean="0">
                <a:solidFill>
                  <a:srgbClr val="0070C0"/>
                </a:solidFill>
              </a:rPr>
              <a:t/>
            </a:r>
            <a:br>
              <a:rPr lang="ru-RU" altLang="ru-RU" sz="1800" b="1" i="1" dirty="0" smtClean="0">
                <a:solidFill>
                  <a:srgbClr val="0070C0"/>
                </a:solidFill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" y="1916832"/>
            <a:ext cx="8229600" cy="24048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3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23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казённое общеобразовательное учреждение</a:t>
            </a:r>
          </a:p>
          <a:p>
            <a:pPr marL="0" indent="0" algn="ctr">
              <a:buNone/>
            </a:pPr>
            <a:r>
              <a:rPr lang="ru-RU" sz="23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3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Углянская</a:t>
            </a:r>
            <a:r>
              <a:rPr lang="ru-RU" sz="23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школа»</a:t>
            </a:r>
          </a:p>
          <a:p>
            <a:pPr marL="0" indent="0" algn="ctr">
              <a:buNone/>
            </a:pPr>
            <a:r>
              <a:rPr lang="ru-RU" sz="23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с.Углянец</a:t>
            </a:r>
            <a:r>
              <a:rPr lang="ru-RU" sz="23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3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Верхнехавский</a:t>
            </a:r>
            <a:r>
              <a:rPr lang="ru-RU" sz="23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район, Воронежская </a:t>
            </a:r>
            <a:r>
              <a:rPr lang="ru-RU" sz="23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  <a:p>
            <a:pPr marL="0" indent="0" algn="ctr">
              <a:buNone/>
            </a:pPr>
            <a:r>
              <a:rPr lang="ru-RU" sz="23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ru-RU" sz="23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КАШИРИНА  ЛЮДМИЛА  МИХАЙЛОВНА</a:t>
            </a:r>
          </a:p>
          <a:p>
            <a:pPr marL="0" indent="0" algn="ctr">
              <a:buNone/>
            </a:pPr>
            <a:endParaRPr lang="ru-RU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5517232"/>
            <a:ext cx="871296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Электронное периодическое издание НАУКОГРАД</a:t>
            </a:r>
            <a:endParaRPr lang="ru-RU" sz="180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/>
            <a:r>
              <a:rPr lang="ru-RU" sz="1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Ноябрь 2013 – февраль 2014</a:t>
            </a:r>
            <a:endParaRPr lang="ru-RU" sz="1800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7286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Что здесь могло происходить?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052513"/>
            <a:ext cx="4038600" cy="58054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400" b="1" smtClean="0"/>
              <a:t>      «</a:t>
            </a:r>
            <a:r>
              <a:rPr lang="ru-RU" altLang="ru-RU" b="1" smtClean="0"/>
              <a:t>Схоронены* … !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b="1" smtClean="0"/>
              <a:t>    И кому, кому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b="1" smtClean="0"/>
              <a:t>    в голову может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b="1" smtClean="0"/>
              <a:t>    прийти искать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b="1" smtClean="0"/>
              <a:t>    под **… ?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b="1" smtClean="0"/>
              <a:t>    Всё кончено !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b="1" smtClean="0"/>
              <a:t>    Нет ***… !»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b="1" smtClean="0"/>
              <a:t>_______________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b="1" smtClean="0"/>
              <a:t>   * концы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b="1" smtClean="0"/>
              <a:t>   ** камнем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b="1" smtClean="0"/>
              <a:t>   ***улик</a:t>
            </a:r>
          </a:p>
        </p:txBody>
      </p:sp>
      <p:pic>
        <p:nvPicPr>
          <p:cNvPr id="21508" name="Picture 6" descr="дв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54088"/>
            <a:ext cx="4589462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5400" b="1" i="1" smtClean="0"/>
              <a:t>безобразный мир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4000" smtClean="0"/>
              <a:t>Петербург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4000" smtClean="0"/>
              <a:t>      пьяные, бедные люди…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4000" smtClean="0"/>
              <a:t>          старуха – процентщица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4000" smtClean="0"/>
              <a:t>               чувства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4000" smtClean="0"/>
              <a:t>                     мечта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953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Словарная работа безобразный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безобразный</a:t>
            </a:r>
            <a:r>
              <a:rPr lang="ru-RU" altLang="ru-RU" sz="2000" smtClean="0"/>
              <a:t>           образ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smtClean="0"/>
              <a:t>				образный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b="1" i="1" smtClean="0"/>
              <a:t>образ</a:t>
            </a:r>
            <a:r>
              <a:rPr lang="ru-RU" altLang="ru-RU" sz="2000" smtClean="0"/>
              <a:t>    1  вид, подобие, облик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smtClean="0"/>
              <a:t>		      2   икона, лик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безобр</a:t>
            </a:r>
            <a:r>
              <a:rPr lang="ru-RU" altLang="ru-RU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</a:t>
            </a:r>
            <a:r>
              <a:rPr lang="ru-RU" altLang="ru-RU" sz="2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зный </a:t>
            </a:r>
            <a:r>
              <a:rPr lang="ru-RU" altLang="ru-RU" sz="2000" smtClean="0"/>
              <a:t>– некрасивый, уродливый, непристойный, 			     возмутительный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 без</a:t>
            </a:r>
            <a:r>
              <a:rPr lang="ru-RU" altLang="ru-RU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</a:t>
            </a:r>
            <a:r>
              <a:rPr lang="ru-RU" altLang="ru-RU" sz="2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бразный</a:t>
            </a:r>
            <a:r>
              <a:rPr lang="ru-RU" altLang="ru-RU" sz="2000" smtClean="0"/>
              <a:t> – не имеющий облика/образа, подобного 			     Господнему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1600" smtClean="0"/>
              <a:t> </a:t>
            </a:r>
          </a:p>
        </p:txBody>
      </p:sp>
      <p:sp>
        <p:nvSpPr>
          <p:cNvPr id="100356" name="Line 4"/>
          <p:cNvSpPr>
            <a:spLocks noChangeShapeType="1"/>
          </p:cNvSpPr>
          <p:nvPr/>
        </p:nvSpPr>
        <p:spPr bwMode="auto">
          <a:xfrm flipH="1">
            <a:off x="2700338" y="17732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0357" name="Line 5"/>
          <p:cNvSpPr>
            <a:spLocks noChangeShapeType="1"/>
          </p:cNvSpPr>
          <p:nvPr/>
        </p:nvSpPr>
        <p:spPr bwMode="auto">
          <a:xfrm flipH="1">
            <a:off x="2700338" y="23495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0358" name="Line 6"/>
          <p:cNvSpPr>
            <a:spLocks noChangeShapeType="1"/>
          </p:cNvSpPr>
          <p:nvPr/>
        </p:nvSpPr>
        <p:spPr bwMode="auto">
          <a:xfrm>
            <a:off x="3276600" y="2636838"/>
            <a:ext cx="792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0359" name="Line 7"/>
          <p:cNvSpPr>
            <a:spLocks noChangeShapeType="1"/>
          </p:cNvSpPr>
          <p:nvPr/>
        </p:nvSpPr>
        <p:spPr bwMode="auto">
          <a:xfrm flipV="1">
            <a:off x="3276600" y="25654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 flipV="1">
            <a:off x="4067175" y="2565400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0361" name="Line 9"/>
          <p:cNvSpPr>
            <a:spLocks noChangeShapeType="1"/>
          </p:cNvSpPr>
          <p:nvPr/>
        </p:nvSpPr>
        <p:spPr bwMode="auto">
          <a:xfrm>
            <a:off x="3276600" y="19891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0362" name="Line 10"/>
          <p:cNvSpPr>
            <a:spLocks noChangeShapeType="1"/>
          </p:cNvSpPr>
          <p:nvPr/>
        </p:nvSpPr>
        <p:spPr bwMode="auto">
          <a:xfrm flipV="1">
            <a:off x="3924300" y="19161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63" name="WordArt 11"/>
          <p:cNvSpPr>
            <a:spLocks noChangeArrowheads="1" noChangeShapeType="1" noTextEdit="1"/>
          </p:cNvSpPr>
          <p:nvPr/>
        </p:nvSpPr>
        <p:spPr bwMode="auto">
          <a:xfrm>
            <a:off x="4643438" y="1628775"/>
            <a:ext cx="433387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?</a:t>
            </a:r>
          </a:p>
        </p:txBody>
      </p:sp>
      <p:sp>
        <p:nvSpPr>
          <p:cNvPr id="100364" name="Line 12"/>
          <p:cNvSpPr>
            <a:spLocks noChangeShapeType="1"/>
          </p:cNvSpPr>
          <p:nvPr/>
        </p:nvSpPr>
        <p:spPr bwMode="auto">
          <a:xfrm flipV="1">
            <a:off x="3276600" y="19161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232275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altLang="ru-RU" sz="16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омерзение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4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smtClean="0"/>
              <a:t>однокоренные слова: мерзкий,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1800" smtClean="0"/>
              <a:t>				мерзость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b="1" smtClean="0"/>
              <a:t>мерзкий</a:t>
            </a:r>
            <a:r>
              <a:rPr lang="ru-RU" altLang="ru-RU" sz="1800" smtClean="0"/>
              <a:t> – отвратительный (букв. заставляющий отвернуться), гадкий, скверный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1800" smtClean="0"/>
          </a:p>
          <a:p>
            <a:pPr eaLnBrk="1" hangingPunct="1">
              <a:lnSpc>
                <a:spcPct val="80000"/>
              </a:lnSpc>
              <a:defRPr/>
            </a:pPr>
            <a:endParaRPr lang="ru-RU" altLang="ru-RU" sz="18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омерзение – </a:t>
            </a:r>
            <a:r>
              <a:rPr lang="ru-RU" altLang="ru-RU" sz="1800" u="sng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чувство</a:t>
            </a:r>
            <a:r>
              <a:rPr lang="ru-RU" altLang="ru-RU" sz="1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гадливости, отвращения 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997450" y="1600200"/>
            <a:ext cx="3895725" cy="51419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altLang="ru-RU" sz="14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презрение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1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</a:t>
            </a:r>
            <a:r>
              <a:rPr lang="ru-RU" altLang="ru-RU" sz="1800" smtClean="0"/>
              <a:t>зрение («пере»)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b="1" smtClean="0"/>
              <a:t>зрение</a:t>
            </a:r>
            <a:r>
              <a:rPr lang="ru-RU" altLang="ru-RU" sz="1800" smtClean="0"/>
              <a:t> – способность видеть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1800" smtClean="0"/>
          </a:p>
          <a:p>
            <a:pPr eaLnBrk="1" hangingPunct="1">
              <a:lnSpc>
                <a:spcPct val="80000"/>
              </a:lnSpc>
              <a:defRPr/>
            </a:pPr>
            <a:endParaRPr lang="ru-RU" altLang="ru-RU" sz="18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smtClean="0"/>
              <a:t>однокоренные слова: зрить 		          		(видеть),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1800" smtClean="0"/>
              <a:t>			             зрачок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180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18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1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презрение - глубоко пренебрежительное отношение к кому–нибудь, букв. нежелание созерцать, видеть, наблюдать</a:t>
            </a:r>
          </a:p>
        </p:txBody>
      </p:sp>
      <p:sp>
        <p:nvSpPr>
          <p:cNvPr id="101380" name="AutoShape 4"/>
          <p:cNvSpPr>
            <a:spLocks noChangeArrowheads="1"/>
          </p:cNvSpPr>
          <p:nvPr/>
        </p:nvSpPr>
        <p:spPr bwMode="auto">
          <a:xfrm rot="5400000">
            <a:off x="2159000" y="4545013"/>
            <a:ext cx="433388" cy="360362"/>
          </a:xfrm>
          <a:prstGeom prst="notchedRightArrow">
            <a:avLst>
              <a:gd name="adj1" fmla="val 50000"/>
              <a:gd name="adj2" fmla="val 30066"/>
            </a:avLst>
          </a:prstGeom>
          <a:solidFill>
            <a:schemeClr val="bg2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1381" name="Arc 5"/>
          <p:cNvSpPr>
            <a:spLocks/>
          </p:cNvSpPr>
          <p:nvPr/>
        </p:nvSpPr>
        <p:spPr bwMode="auto">
          <a:xfrm rot="10800000" flipV="1">
            <a:off x="3276600" y="3141663"/>
            <a:ext cx="504825" cy="141287"/>
          </a:xfrm>
          <a:custGeom>
            <a:avLst/>
            <a:gdLst>
              <a:gd name="G0" fmla="+- 21567 0 0"/>
              <a:gd name="G1" fmla="+- 21600 0 0"/>
              <a:gd name="G2" fmla="+- 21600 0 0"/>
              <a:gd name="T0" fmla="*/ 0 w 43167"/>
              <a:gd name="T1" fmla="*/ 20406 h 21600"/>
              <a:gd name="T2" fmla="*/ 43167 w 43167"/>
              <a:gd name="T3" fmla="*/ 21600 h 21600"/>
              <a:gd name="T4" fmla="*/ 21567 w 4316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7" h="21600" fill="none" extrusionOk="0">
                <a:moveTo>
                  <a:pt x="0" y="20406"/>
                </a:moveTo>
                <a:cubicBezTo>
                  <a:pt x="633" y="8958"/>
                  <a:pt x="10101" y="-1"/>
                  <a:pt x="21567" y="0"/>
                </a:cubicBezTo>
                <a:cubicBezTo>
                  <a:pt x="33496" y="0"/>
                  <a:pt x="43167" y="9670"/>
                  <a:pt x="43167" y="21600"/>
                </a:cubicBezTo>
              </a:path>
              <a:path w="43167" h="21600" stroke="0" extrusionOk="0">
                <a:moveTo>
                  <a:pt x="0" y="20406"/>
                </a:moveTo>
                <a:cubicBezTo>
                  <a:pt x="633" y="8958"/>
                  <a:pt x="10101" y="-1"/>
                  <a:pt x="21567" y="0"/>
                </a:cubicBezTo>
                <a:cubicBezTo>
                  <a:pt x="33496" y="0"/>
                  <a:pt x="43167" y="9670"/>
                  <a:pt x="43167" y="21600"/>
                </a:cubicBezTo>
                <a:lnTo>
                  <a:pt x="21567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1382" name="Arc 6"/>
          <p:cNvSpPr>
            <a:spLocks/>
          </p:cNvSpPr>
          <p:nvPr/>
        </p:nvSpPr>
        <p:spPr bwMode="auto">
          <a:xfrm rot="10800000" flipV="1">
            <a:off x="3276600" y="2565400"/>
            <a:ext cx="503238" cy="141288"/>
          </a:xfrm>
          <a:custGeom>
            <a:avLst/>
            <a:gdLst>
              <a:gd name="G0" fmla="+- 21567 0 0"/>
              <a:gd name="G1" fmla="+- 21600 0 0"/>
              <a:gd name="G2" fmla="+- 21600 0 0"/>
              <a:gd name="T0" fmla="*/ 0 w 43167"/>
              <a:gd name="T1" fmla="*/ 20406 h 21600"/>
              <a:gd name="T2" fmla="*/ 43167 w 43167"/>
              <a:gd name="T3" fmla="*/ 21600 h 21600"/>
              <a:gd name="T4" fmla="*/ 21567 w 4316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7" h="21600" fill="none" extrusionOk="0">
                <a:moveTo>
                  <a:pt x="0" y="20406"/>
                </a:moveTo>
                <a:cubicBezTo>
                  <a:pt x="633" y="8958"/>
                  <a:pt x="10101" y="-1"/>
                  <a:pt x="21567" y="0"/>
                </a:cubicBezTo>
                <a:cubicBezTo>
                  <a:pt x="33496" y="0"/>
                  <a:pt x="43167" y="9670"/>
                  <a:pt x="43167" y="21600"/>
                </a:cubicBezTo>
              </a:path>
              <a:path w="43167" h="21600" stroke="0" extrusionOk="0">
                <a:moveTo>
                  <a:pt x="0" y="20406"/>
                </a:moveTo>
                <a:cubicBezTo>
                  <a:pt x="633" y="8958"/>
                  <a:pt x="10101" y="-1"/>
                  <a:pt x="21567" y="0"/>
                </a:cubicBezTo>
                <a:cubicBezTo>
                  <a:pt x="33496" y="0"/>
                  <a:pt x="43167" y="9670"/>
                  <a:pt x="43167" y="21600"/>
                </a:cubicBezTo>
                <a:lnTo>
                  <a:pt x="21567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1383" name="Arc 7"/>
          <p:cNvSpPr>
            <a:spLocks/>
          </p:cNvSpPr>
          <p:nvPr/>
        </p:nvSpPr>
        <p:spPr bwMode="auto">
          <a:xfrm rot="10800000" flipV="1">
            <a:off x="1116013" y="1844675"/>
            <a:ext cx="647700" cy="141288"/>
          </a:xfrm>
          <a:custGeom>
            <a:avLst/>
            <a:gdLst>
              <a:gd name="G0" fmla="+- 21567 0 0"/>
              <a:gd name="G1" fmla="+- 21600 0 0"/>
              <a:gd name="G2" fmla="+- 21600 0 0"/>
              <a:gd name="T0" fmla="*/ 0 w 43167"/>
              <a:gd name="T1" fmla="*/ 20406 h 21600"/>
              <a:gd name="T2" fmla="*/ 43167 w 43167"/>
              <a:gd name="T3" fmla="*/ 21600 h 21600"/>
              <a:gd name="T4" fmla="*/ 21567 w 4316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7" h="21600" fill="none" extrusionOk="0">
                <a:moveTo>
                  <a:pt x="0" y="20406"/>
                </a:moveTo>
                <a:cubicBezTo>
                  <a:pt x="633" y="8958"/>
                  <a:pt x="10101" y="-1"/>
                  <a:pt x="21567" y="0"/>
                </a:cubicBezTo>
                <a:cubicBezTo>
                  <a:pt x="33496" y="0"/>
                  <a:pt x="43167" y="9670"/>
                  <a:pt x="43167" y="21600"/>
                </a:cubicBezTo>
              </a:path>
              <a:path w="43167" h="21600" stroke="0" extrusionOk="0">
                <a:moveTo>
                  <a:pt x="0" y="20406"/>
                </a:moveTo>
                <a:cubicBezTo>
                  <a:pt x="633" y="8958"/>
                  <a:pt x="10101" y="-1"/>
                  <a:pt x="21567" y="0"/>
                </a:cubicBezTo>
                <a:cubicBezTo>
                  <a:pt x="33496" y="0"/>
                  <a:pt x="43167" y="9670"/>
                  <a:pt x="43167" y="21600"/>
                </a:cubicBezTo>
                <a:lnTo>
                  <a:pt x="21567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1384" name="Line 8"/>
          <p:cNvSpPr>
            <a:spLocks noChangeShapeType="1"/>
          </p:cNvSpPr>
          <p:nvPr/>
        </p:nvSpPr>
        <p:spPr bwMode="auto">
          <a:xfrm flipH="1">
            <a:off x="7092950" y="2060575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1385" name="Line 9"/>
          <p:cNvSpPr>
            <a:spLocks noChangeShapeType="1"/>
          </p:cNvSpPr>
          <p:nvPr/>
        </p:nvSpPr>
        <p:spPr bwMode="auto">
          <a:xfrm flipH="1">
            <a:off x="5435600" y="2349500"/>
            <a:ext cx="433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1386" name="Line 10"/>
          <p:cNvSpPr>
            <a:spLocks noChangeShapeType="1"/>
          </p:cNvSpPr>
          <p:nvPr/>
        </p:nvSpPr>
        <p:spPr bwMode="auto">
          <a:xfrm>
            <a:off x="5940425" y="25654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1387" name="Line 11"/>
          <p:cNvSpPr>
            <a:spLocks noChangeShapeType="1"/>
          </p:cNvSpPr>
          <p:nvPr/>
        </p:nvSpPr>
        <p:spPr bwMode="auto">
          <a:xfrm flipV="1">
            <a:off x="5940425" y="2492375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1388" name="Line 12"/>
          <p:cNvSpPr>
            <a:spLocks noChangeShapeType="1"/>
          </p:cNvSpPr>
          <p:nvPr/>
        </p:nvSpPr>
        <p:spPr bwMode="auto">
          <a:xfrm>
            <a:off x="6588125" y="2492375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1389" name="Line 13"/>
          <p:cNvSpPr>
            <a:spLocks noChangeShapeType="1"/>
          </p:cNvSpPr>
          <p:nvPr/>
        </p:nvSpPr>
        <p:spPr bwMode="auto">
          <a:xfrm>
            <a:off x="5435600" y="177323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1390" name="Line 14"/>
          <p:cNvSpPr>
            <a:spLocks noChangeShapeType="1"/>
          </p:cNvSpPr>
          <p:nvPr/>
        </p:nvSpPr>
        <p:spPr bwMode="auto">
          <a:xfrm>
            <a:off x="5940425" y="1773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1391" name="Line 15"/>
          <p:cNvSpPr>
            <a:spLocks noChangeShapeType="1"/>
          </p:cNvSpPr>
          <p:nvPr/>
        </p:nvSpPr>
        <p:spPr bwMode="auto">
          <a:xfrm>
            <a:off x="7019925" y="2205038"/>
            <a:ext cx="5032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1392" name="Line 16"/>
          <p:cNvSpPr>
            <a:spLocks noChangeShapeType="1"/>
          </p:cNvSpPr>
          <p:nvPr/>
        </p:nvSpPr>
        <p:spPr bwMode="auto">
          <a:xfrm>
            <a:off x="7451725" y="23495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1393" name="AutoShape 17"/>
          <p:cNvSpPr>
            <a:spLocks noChangeArrowheads="1"/>
          </p:cNvSpPr>
          <p:nvPr/>
        </p:nvSpPr>
        <p:spPr bwMode="auto">
          <a:xfrm rot="5400000">
            <a:off x="6335713" y="4402137"/>
            <a:ext cx="433388" cy="360363"/>
          </a:xfrm>
          <a:prstGeom prst="notchedRightArrow">
            <a:avLst>
              <a:gd name="adj1" fmla="val 50000"/>
              <a:gd name="adj2" fmla="val 30066"/>
            </a:avLst>
          </a:prstGeom>
          <a:solidFill>
            <a:schemeClr val="bg2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1394" name="Arc 18"/>
          <p:cNvSpPr>
            <a:spLocks/>
          </p:cNvSpPr>
          <p:nvPr/>
        </p:nvSpPr>
        <p:spPr bwMode="auto">
          <a:xfrm rot="10800000" flipV="1">
            <a:off x="5364163" y="2708275"/>
            <a:ext cx="358775" cy="69850"/>
          </a:xfrm>
          <a:custGeom>
            <a:avLst/>
            <a:gdLst>
              <a:gd name="G0" fmla="+- 21567 0 0"/>
              <a:gd name="G1" fmla="+- 21600 0 0"/>
              <a:gd name="G2" fmla="+- 21600 0 0"/>
              <a:gd name="T0" fmla="*/ 0 w 43167"/>
              <a:gd name="T1" fmla="*/ 20406 h 21600"/>
              <a:gd name="T2" fmla="*/ 43167 w 43167"/>
              <a:gd name="T3" fmla="*/ 21600 h 21600"/>
              <a:gd name="T4" fmla="*/ 21567 w 4316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7" h="21600" fill="none" extrusionOk="0">
                <a:moveTo>
                  <a:pt x="0" y="20406"/>
                </a:moveTo>
                <a:cubicBezTo>
                  <a:pt x="633" y="8958"/>
                  <a:pt x="10101" y="-1"/>
                  <a:pt x="21567" y="0"/>
                </a:cubicBezTo>
                <a:cubicBezTo>
                  <a:pt x="33496" y="0"/>
                  <a:pt x="43167" y="9670"/>
                  <a:pt x="43167" y="21600"/>
                </a:cubicBezTo>
              </a:path>
              <a:path w="43167" h="21600" stroke="0" extrusionOk="0">
                <a:moveTo>
                  <a:pt x="0" y="20406"/>
                </a:moveTo>
                <a:cubicBezTo>
                  <a:pt x="633" y="8958"/>
                  <a:pt x="10101" y="-1"/>
                  <a:pt x="21567" y="0"/>
                </a:cubicBezTo>
                <a:cubicBezTo>
                  <a:pt x="33496" y="0"/>
                  <a:pt x="43167" y="9670"/>
                  <a:pt x="43167" y="21600"/>
                </a:cubicBezTo>
                <a:lnTo>
                  <a:pt x="21567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1395" name="Arc 19"/>
          <p:cNvSpPr>
            <a:spLocks/>
          </p:cNvSpPr>
          <p:nvPr/>
        </p:nvSpPr>
        <p:spPr bwMode="auto">
          <a:xfrm rot="10800000" flipV="1">
            <a:off x="7812088" y="4076700"/>
            <a:ext cx="288925" cy="69850"/>
          </a:xfrm>
          <a:custGeom>
            <a:avLst/>
            <a:gdLst>
              <a:gd name="G0" fmla="+- 21567 0 0"/>
              <a:gd name="G1" fmla="+- 21600 0 0"/>
              <a:gd name="G2" fmla="+- 21600 0 0"/>
              <a:gd name="T0" fmla="*/ 0 w 43167"/>
              <a:gd name="T1" fmla="*/ 20406 h 21600"/>
              <a:gd name="T2" fmla="*/ 43167 w 43167"/>
              <a:gd name="T3" fmla="*/ 21600 h 21600"/>
              <a:gd name="T4" fmla="*/ 21567 w 4316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7" h="21600" fill="none" extrusionOk="0">
                <a:moveTo>
                  <a:pt x="0" y="20406"/>
                </a:moveTo>
                <a:cubicBezTo>
                  <a:pt x="633" y="8958"/>
                  <a:pt x="10101" y="-1"/>
                  <a:pt x="21567" y="0"/>
                </a:cubicBezTo>
                <a:cubicBezTo>
                  <a:pt x="33496" y="0"/>
                  <a:pt x="43167" y="9670"/>
                  <a:pt x="43167" y="21600"/>
                </a:cubicBezTo>
              </a:path>
              <a:path w="43167" h="21600" stroke="0" extrusionOk="0">
                <a:moveTo>
                  <a:pt x="0" y="20406"/>
                </a:moveTo>
                <a:cubicBezTo>
                  <a:pt x="633" y="8958"/>
                  <a:pt x="10101" y="-1"/>
                  <a:pt x="21567" y="0"/>
                </a:cubicBezTo>
                <a:cubicBezTo>
                  <a:pt x="33496" y="0"/>
                  <a:pt x="43167" y="9670"/>
                  <a:pt x="43167" y="21600"/>
                </a:cubicBezTo>
                <a:lnTo>
                  <a:pt x="21567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1396" name="Arc 20"/>
          <p:cNvSpPr>
            <a:spLocks/>
          </p:cNvSpPr>
          <p:nvPr/>
        </p:nvSpPr>
        <p:spPr bwMode="auto">
          <a:xfrm rot="10800000" flipV="1">
            <a:off x="7812088" y="3573463"/>
            <a:ext cx="215900" cy="69850"/>
          </a:xfrm>
          <a:custGeom>
            <a:avLst/>
            <a:gdLst>
              <a:gd name="G0" fmla="+- 21567 0 0"/>
              <a:gd name="G1" fmla="+- 21600 0 0"/>
              <a:gd name="G2" fmla="+- 21600 0 0"/>
              <a:gd name="T0" fmla="*/ 0 w 43167"/>
              <a:gd name="T1" fmla="*/ 20406 h 21600"/>
              <a:gd name="T2" fmla="*/ 43167 w 43167"/>
              <a:gd name="T3" fmla="*/ 21600 h 21600"/>
              <a:gd name="T4" fmla="*/ 21567 w 4316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7" h="21600" fill="none" extrusionOk="0">
                <a:moveTo>
                  <a:pt x="0" y="20406"/>
                </a:moveTo>
                <a:cubicBezTo>
                  <a:pt x="633" y="8958"/>
                  <a:pt x="10101" y="-1"/>
                  <a:pt x="21567" y="0"/>
                </a:cubicBezTo>
                <a:cubicBezTo>
                  <a:pt x="33496" y="0"/>
                  <a:pt x="43167" y="9670"/>
                  <a:pt x="43167" y="21600"/>
                </a:cubicBezTo>
              </a:path>
              <a:path w="43167" h="21600" stroke="0" extrusionOk="0">
                <a:moveTo>
                  <a:pt x="0" y="20406"/>
                </a:moveTo>
                <a:cubicBezTo>
                  <a:pt x="633" y="8958"/>
                  <a:pt x="10101" y="-1"/>
                  <a:pt x="21567" y="0"/>
                </a:cubicBezTo>
                <a:cubicBezTo>
                  <a:pt x="33496" y="0"/>
                  <a:pt x="43167" y="9670"/>
                  <a:pt x="43167" y="21600"/>
                </a:cubicBezTo>
                <a:lnTo>
                  <a:pt x="21567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1397" name="Line 21"/>
          <p:cNvSpPr>
            <a:spLocks noChangeShapeType="1"/>
          </p:cNvSpPr>
          <p:nvPr/>
        </p:nvSpPr>
        <p:spPr bwMode="auto">
          <a:xfrm>
            <a:off x="7524750" y="2205038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1398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smtClean="0"/>
              <a:t>Словарная работа</a:t>
            </a:r>
            <a:br>
              <a:rPr lang="ru-RU" altLang="ru-RU" sz="4000" smtClean="0"/>
            </a:br>
            <a:r>
              <a:rPr lang="ru-RU" altLang="ru-RU" sz="4000" smtClean="0"/>
              <a:t>омерзение и презрение</a:t>
            </a:r>
          </a:p>
        </p:txBody>
      </p:sp>
      <p:sp>
        <p:nvSpPr>
          <p:cNvPr id="101399" name="Arc 23"/>
          <p:cNvSpPr>
            <a:spLocks/>
          </p:cNvSpPr>
          <p:nvPr/>
        </p:nvSpPr>
        <p:spPr bwMode="auto">
          <a:xfrm rot="10800000" flipV="1">
            <a:off x="900113" y="3644900"/>
            <a:ext cx="576262" cy="141288"/>
          </a:xfrm>
          <a:custGeom>
            <a:avLst/>
            <a:gdLst>
              <a:gd name="G0" fmla="+- 21567 0 0"/>
              <a:gd name="G1" fmla="+- 21600 0 0"/>
              <a:gd name="G2" fmla="+- 21600 0 0"/>
              <a:gd name="T0" fmla="*/ 0 w 43167"/>
              <a:gd name="T1" fmla="*/ 20406 h 21600"/>
              <a:gd name="T2" fmla="*/ 43167 w 43167"/>
              <a:gd name="T3" fmla="*/ 21600 h 21600"/>
              <a:gd name="T4" fmla="*/ 21567 w 4316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7" h="21600" fill="none" extrusionOk="0">
                <a:moveTo>
                  <a:pt x="0" y="20406"/>
                </a:moveTo>
                <a:cubicBezTo>
                  <a:pt x="633" y="8958"/>
                  <a:pt x="10101" y="-1"/>
                  <a:pt x="21567" y="0"/>
                </a:cubicBezTo>
                <a:cubicBezTo>
                  <a:pt x="33496" y="0"/>
                  <a:pt x="43167" y="9670"/>
                  <a:pt x="43167" y="21600"/>
                </a:cubicBezTo>
              </a:path>
              <a:path w="43167" h="21600" stroke="0" extrusionOk="0">
                <a:moveTo>
                  <a:pt x="0" y="20406"/>
                </a:moveTo>
                <a:cubicBezTo>
                  <a:pt x="633" y="8958"/>
                  <a:pt x="10101" y="-1"/>
                  <a:pt x="21567" y="0"/>
                </a:cubicBezTo>
                <a:cubicBezTo>
                  <a:pt x="33496" y="0"/>
                  <a:pt x="43167" y="9670"/>
                  <a:pt x="43167" y="21600"/>
                </a:cubicBezTo>
                <a:lnTo>
                  <a:pt x="21567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5400" b="1" i="1" smtClean="0"/>
              <a:t>безобразная мечта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altLang="ru-RU" sz="28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800" smtClean="0"/>
              <a:t> из « чувства глубочайшего омерзения» 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800" smtClean="0"/>
              <a:t> и « злобного презрения» главного героя, человека  красивого, умного, гордого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2800" smtClean="0"/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4000" b="1" i="1" smtClean="0"/>
              <a:t>двойственность души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800" smtClean="0"/>
              <a:t>добро                                    зло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800" smtClean="0"/>
              <a:t>   любовь                             ненависть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800" smtClean="0"/>
              <a:t>    вера                               безверие</a:t>
            </a:r>
          </a:p>
        </p:txBody>
      </p:sp>
      <p:sp>
        <p:nvSpPr>
          <p:cNvPr id="109572" name="AutoShape 4"/>
          <p:cNvSpPr>
            <a:spLocks noChangeArrowheads="1"/>
          </p:cNvSpPr>
          <p:nvPr/>
        </p:nvSpPr>
        <p:spPr bwMode="auto">
          <a:xfrm>
            <a:off x="4284663" y="1268413"/>
            <a:ext cx="503237" cy="576262"/>
          </a:xfrm>
          <a:prstGeom prst="upArrow">
            <a:avLst>
              <a:gd name="adj1" fmla="val 50000"/>
              <a:gd name="adj2" fmla="val 286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9573" name="AutoShape 5"/>
          <p:cNvSpPr>
            <a:spLocks noChangeArrowheads="1"/>
          </p:cNvSpPr>
          <p:nvPr/>
        </p:nvSpPr>
        <p:spPr bwMode="auto">
          <a:xfrm>
            <a:off x="4284663" y="3429000"/>
            <a:ext cx="503237" cy="5032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10957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  <p:bldP spid="10957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406400"/>
            <a:ext cx="8229600" cy="849313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3600" smtClean="0"/>
              <a:t>Родион Романович Раскольников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Род</a:t>
            </a:r>
            <a:r>
              <a:rPr lang="ru-RU" altLang="ru-RU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ион:</a:t>
            </a:r>
            <a:r>
              <a:rPr lang="ru-RU" altLang="ru-RU" sz="2800" smtClean="0"/>
              <a:t> имя можно связать с идеей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800" smtClean="0"/>
              <a:t>                 Родины, рода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Романов</a:t>
            </a:r>
            <a:r>
              <a:rPr lang="ru-RU" altLang="ru-RU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ич:</a:t>
            </a:r>
            <a:r>
              <a:rPr lang="ru-RU" altLang="ru-RU" sz="2800" smtClean="0"/>
              <a:t> правящая династия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800" smtClean="0"/>
              <a:t>                         Романовых                             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b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Раскол</a:t>
            </a:r>
            <a:r>
              <a:rPr lang="ru-RU" altLang="ru-RU" sz="28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ьников:</a:t>
            </a:r>
            <a:r>
              <a:rPr lang="ru-RU" altLang="ru-RU" sz="2800" smtClean="0"/>
              <a:t> в значении «раскол»,       				    «раскалывает», «разрушает»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mtClean="0"/>
              <a:t> </a:t>
            </a:r>
          </a:p>
        </p:txBody>
      </p:sp>
      <p:sp>
        <p:nvSpPr>
          <p:cNvPr id="98308" name="AutoShape 4"/>
          <p:cNvSpPr>
            <a:spLocks/>
          </p:cNvSpPr>
          <p:nvPr/>
        </p:nvSpPr>
        <p:spPr bwMode="auto">
          <a:xfrm>
            <a:off x="7524750" y="1557338"/>
            <a:ext cx="503238" cy="3384550"/>
          </a:xfrm>
          <a:prstGeom prst="rightBrace">
            <a:avLst>
              <a:gd name="adj1" fmla="val 56046"/>
              <a:gd name="adj2" fmla="val 50000"/>
            </a:avLst>
          </a:prstGeom>
          <a:noFill/>
          <a:ln w="9525">
            <a:solidFill>
              <a:srgbClr val="33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98309" name="AutoShape 5"/>
          <p:cNvSpPr>
            <a:spLocks noChangeArrowheads="1"/>
          </p:cNvSpPr>
          <p:nvPr/>
        </p:nvSpPr>
        <p:spPr bwMode="auto">
          <a:xfrm>
            <a:off x="8101013" y="3068638"/>
            <a:ext cx="503237" cy="360362"/>
          </a:xfrm>
          <a:prstGeom prst="rightArrow">
            <a:avLst>
              <a:gd name="adj1" fmla="val 50000"/>
              <a:gd name="adj2" fmla="val 34912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6630" name="AutoShape 6"/>
          <p:cNvSpPr>
            <a:spLocks noChangeArrowheads="1"/>
          </p:cNvSpPr>
          <p:nvPr/>
        </p:nvSpPr>
        <p:spPr bwMode="auto">
          <a:xfrm>
            <a:off x="2627313" y="5589588"/>
            <a:ext cx="504825" cy="360362"/>
          </a:xfrm>
          <a:prstGeom prst="rightArrow">
            <a:avLst>
              <a:gd name="adj1" fmla="val 50000"/>
              <a:gd name="adj2" fmla="val 35022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buClr>
                <a:schemeClr val="tx1"/>
              </a:buClr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buClr>
                <a:schemeClr val="accent2"/>
              </a:buClr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buClr>
                <a:schemeClr val="tx1"/>
              </a:buClr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buClr>
                <a:schemeClr val="folHlink"/>
              </a:buClr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>
              <a:solidFill>
                <a:schemeClr val="hlink"/>
              </a:solidFill>
              <a:effectLst/>
              <a:latin typeface="Comic Sans MS" pitchFamily="66" charset="0"/>
            </a:endParaRP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>
            <a:off x="3419475" y="5157788"/>
            <a:ext cx="5040313" cy="129540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buClr>
                <a:schemeClr val="tx1"/>
              </a:buClr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buClr>
                <a:schemeClr val="accent2"/>
              </a:buClr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buClr>
                <a:schemeClr val="tx1"/>
              </a:buClr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buClr>
                <a:schemeClr val="folHlink"/>
              </a:buClr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effectLst/>
                <a:latin typeface="Comic Sans MS" pitchFamily="66" charset="0"/>
              </a:rPr>
              <a:t>Родион Романович Раскольников -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effectLst/>
                <a:latin typeface="Comic Sans MS" pitchFamily="66" charset="0"/>
              </a:rPr>
              <a:t>человек, раскалывающий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effectLst/>
                <a:latin typeface="Comic Sans MS" pitchFamily="66" charset="0"/>
              </a:rPr>
              <a:t>Родину Романовых, род людской, веру в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>
                <a:effectLst/>
                <a:latin typeface="Comic Sans MS" pitchFamily="66" charset="0"/>
              </a:rPr>
              <a:t>незыблемость христианских заповедей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5400" b="1" i="1" smtClean="0"/>
              <a:t>безобразная мечта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  <a:p>
            <a:pPr eaLnBrk="1" hangingPunct="1">
              <a:defRPr/>
            </a:pPr>
            <a:r>
              <a:rPr lang="ru-RU" altLang="ru-RU" b="1" i="1" smtClean="0"/>
              <a:t>ум</a:t>
            </a:r>
            <a:r>
              <a:rPr lang="ru-RU" altLang="ru-RU" smtClean="0"/>
              <a:t>, создавший две теории,« ариф-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mtClean="0"/>
              <a:t>   метическую» и « наполеоновскую», для логического обоснования убийства</a:t>
            </a:r>
          </a:p>
          <a:p>
            <a:pPr eaLnBrk="1" hangingPunct="1">
              <a:defRPr/>
            </a:pPr>
            <a:r>
              <a:rPr lang="ru-RU" altLang="ru-RU" b="1" i="1" smtClean="0"/>
              <a:t>чувство </a:t>
            </a:r>
            <a:r>
              <a:rPr lang="ru-RU" altLang="ru-RU" smtClean="0"/>
              <a:t>отвращения к тому, что задумал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4140200" y="1268413"/>
            <a:ext cx="503238" cy="504825"/>
          </a:xfrm>
          <a:prstGeom prst="downArrow">
            <a:avLst>
              <a:gd name="adj1" fmla="val 50000"/>
              <a:gd name="adj2" fmla="val 250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i="1" smtClean="0"/>
              <a:t>Теория Р.Раскольникова</a:t>
            </a:r>
            <a:br>
              <a:rPr lang="ru-RU" altLang="ru-RU" sz="4000" b="1" i="1" smtClean="0"/>
            </a:br>
            <a:r>
              <a:rPr lang="ru-RU" altLang="ru-RU" sz="4000" b="1" i="1" smtClean="0"/>
              <a:t>«Все люди, по закону природы, делятся …»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16113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   </a:t>
            </a:r>
            <a:r>
              <a:rPr lang="ru-RU" altLang="ru-RU" i="1" smtClean="0"/>
              <a:t>1 разряд                   2 разряд</a:t>
            </a:r>
          </a:p>
          <a:p>
            <a:pPr eaLnBrk="1" hangingPunct="1">
              <a:defRPr/>
            </a:pPr>
            <a:r>
              <a:rPr lang="ru-RU" altLang="ru-RU" smtClean="0"/>
              <a:t>«</a:t>
            </a:r>
            <a:r>
              <a:rPr lang="ru-RU" altLang="ru-RU" sz="2800" smtClean="0"/>
              <a:t>обыкновенные»</a:t>
            </a:r>
            <a:r>
              <a:rPr lang="ru-RU" altLang="ru-RU" smtClean="0"/>
              <a:t>         </a:t>
            </a:r>
            <a:r>
              <a:rPr lang="ru-RU" altLang="ru-RU" sz="2800" smtClean="0"/>
              <a:t>«необыкновенные»</a:t>
            </a:r>
          </a:p>
          <a:p>
            <a:pPr eaLnBrk="1" hangingPunct="1">
              <a:defRPr/>
            </a:pPr>
            <a:r>
              <a:rPr lang="ru-RU" altLang="ru-RU" smtClean="0"/>
              <a:t>«</a:t>
            </a:r>
            <a:r>
              <a:rPr lang="ru-RU" altLang="ru-RU" sz="2800" smtClean="0"/>
              <a:t>твари дрожащие»       «сильные личности»</a:t>
            </a:r>
          </a:p>
          <a:p>
            <a:pPr eaLnBrk="1" hangingPunct="1">
              <a:defRPr/>
            </a:pPr>
            <a:r>
              <a:rPr lang="ru-RU" altLang="ru-RU" sz="2800" smtClean="0"/>
              <a:t>приумножать мир          талант или дар</a:t>
            </a:r>
          </a:p>
          <a:p>
            <a:pPr eaLnBrk="1" hangingPunct="1">
              <a:defRPr/>
            </a:pPr>
            <a:r>
              <a:rPr lang="ru-RU" altLang="ru-RU" sz="2800" smtClean="0"/>
              <a:t>быть материалом           сказать новое слово</a:t>
            </a:r>
          </a:p>
          <a:p>
            <a:pPr eaLnBrk="1" hangingPunct="1">
              <a:defRPr/>
            </a:pPr>
            <a:r>
              <a:rPr lang="ru-RU" altLang="ru-RU" sz="2800" smtClean="0"/>
              <a:t>быть послушными          преступать закон</a:t>
            </a:r>
          </a:p>
          <a:p>
            <a:pPr eaLnBrk="1" hangingPunct="1">
              <a:defRPr/>
            </a:pPr>
            <a:r>
              <a:rPr lang="ru-RU" altLang="ru-RU" sz="2800" smtClean="0"/>
              <a:t>пассивная роль -             активная роль-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sz="2800" i="1" smtClean="0"/>
              <a:t>стабилизировать мир        совершать прогресс</a:t>
            </a:r>
          </a:p>
          <a:p>
            <a:pPr eaLnBrk="1" hangingPunct="1">
              <a:defRPr/>
            </a:pPr>
            <a:endParaRPr lang="ru-RU" altLang="ru-RU" i="1" smtClean="0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2555875" y="4048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endParaRPr lang="ru-RU" altLang="ru-RU" sz="2400" b="1" i="1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b="1" i="1" smtClean="0"/>
              <a:t>Идея Родиона Раскольникова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b="1" smtClean="0">
                <a:latin typeface="Arial Unicode MS" pitchFamily="34" charset="-128"/>
              </a:rPr>
              <a:t>    </a:t>
            </a:r>
            <a:r>
              <a:rPr lang="ru-RU" altLang="ru-RU" sz="3600" b="1" smtClean="0">
                <a:latin typeface="Arial Unicode MS" pitchFamily="34" charset="-128"/>
              </a:rPr>
              <a:t>Разрешение крови по совести:</a:t>
            </a:r>
            <a:endParaRPr lang="ru-RU" altLang="ru-RU" b="1" smtClean="0">
              <a:latin typeface="Arial Unicode MS" pitchFamily="34" charset="-128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altLang="ru-RU" i="1" smtClean="0"/>
              <a:t>  «Необыкновенный человек </a:t>
            </a:r>
            <a:r>
              <a:rPr lang="ru-RU" altLang="ru-RU" i="1" u="sng" smtClean="0"/>
              <a:t>сам имеет</a:t>
            </a:r>
            <a:r>
              <a:rPr lang="ru-RU" altLang="ru-RU" i="1" smtClean="0"/>
              <a:t> </a:t>
            </a:r>
            <a:r>
              <a:rPr lang="ru-RU" altLang="ru-RU" i="1" u="sng" smtClean="0"/>
              <a:t>право </a:t>
            </a:r>
            <a:r>
              <a:rPr lang="ru-RU" altLang="ru-RU" i="1" smtClean="0"/>
              <a:t>разрешить своей </a:t>
            </a:r>
            <a:r>
              <a:rPr lang="ru-RU" altLang="ru-RU" i="1" u="sng" smtClean="0"/>
              <a:t>совести </a:t>
            </a:r>
            <a:r>
              <a:rPr lang="ru-RU" altLang="ru-RU" i="1" smtClean="0"/>
              <a:t> перешагнуть через препятствия»  и…</a:t>
            </a:r>
            <a:r>
              <a:rPr lang="ru-RU" altLang="ru-RU" i="1" u="sng" smtClean="0"/>
              <a:t>«нравственно обязан»</a:t>
            </a:r>
            <a:r>
              <a:rPr lang="ru-RU" altLang="ru-RU" i="1" smtClean="0"/>
              <a:t> , но </a:t>
            </a:r>
            <a:r>
              <a:rPr lang="ru-RU" altLang="ru-RU" i="1" u="sng" smtClean="0"/>
              <a:t>во благо всего человечества».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altLang="ru-RU" i="1" u="sng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i="1" smtClean="0"/>
              <a:t>«Теория и идея студента»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00213"/>
            <a:ext cx="40386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ru-RU" altLang="ru-RU" sz="360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3600" smtClean="0"/>
              <a:t>1000 жизней , молодых, свежих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altLang="ru-RU" sz="360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altLang="ru-RU" sz="3600" smtClean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427538" y="1989138"/>
            <a:ext cx="40386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mtClean="0"/>
              <a:t>1 жизнь старухи, глупой, злой, жадной, ничтожной, всем вредной</a:t>
            </a:r>
          </a:p>
        </p:txBody>
      </p:sp>
      <p:pic>
        <p:nvPicPr>
          <p:cNvPr id="30725" name="Picture 12" descr="0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060575"/>
            <a:ext cx="2376487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1" name="AutoShape 15"/>
          <p:cNvSpPr>
            <a:spLocks noChangeArrowheads="1"/>
          </p:cNvSpPr>
          <p:nvPr/>
        </p:nvSpPr>
        <p:spPr bwMode="auto">
          <a:xfrm rot="5400000">
            <a:off x="1656556" y="4328319"/>
            <a:ext cx="1081088" cy="1155700"/>
          </a:xfrm>
          <a:prstGeom prst="curvedRightArrow">
            <a:avLst>
              <a:gd name="adj1" fmla="val 21380"/>
              <a:gd name="adj2" fmla="val 42761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539750" y="5661025"/>
            <a:ext cx="49164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400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«посвяти себя служению …»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endParaRPr lang="ru-RU" altLang="ru-RU" sz="2400" b="1" i="1" smtClean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24593" name="Rectangle 17"/>
          <p:cNvSpPr>
            <a:spLocks noChangeArrowheads="1"/>
          </p:cNvSpPr>
          <p:nvPr/>
        </p:nvSpPr>
        <p:spPr bwMode="auto">
          <a:xfrm>
            <a:off x="3924300" y="5157788"/>
            <a:ext cx="1573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ru-RU" altLang="ru-RU" sz="2400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деньги»</a:t>
            </a:r>
          </a:p>
        </p:txBody>
      </p:sp>
      <p:sp>
        <p:nvSpPr>
          <p:cNvPr id="24594" name="Rectangle 18"/>
          <p:cNvSpPr>
            <a:spLocks noChangeArrowheads="1"/>
          </p:cNvSpPr>
          <p:nvPr/>
        </p:nvSpPr>
        <p:spPr bwMode="auto">
          <a:xfrm>
            <a:off x="468313" y="5084763"/>
            <a:ext cx="34163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altLang="ru-RU" sz="2400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«…убей и возьми ее</a:t>
            </a:r>
          </a:p>
        </p:txBody>
      </p:sp>
      <p:sp>
        <p:nvSpPr>
          <p:cNvPr id="24595" name="Rectangle 19"/>
          <p:cNvSpPr>
            <a:spLocks noChangeArrowheads="1"/>
          </p:cNvSpPr>
          <p:nvPr/>
        </p:nvSpPr>
        <p:spPr bwMode="auto">
          <a:xfrm>
            <a:off x="3563938" y="5818188"/>
            <a:ext cx="47164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ru-RU" altLang="ru-RU" sz="2400" b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«… </a:t>
            </a:r>
            <a:r>
              <a:rPr lang="ru-RU" altLang="ru-RU" sz="2400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убьёшь  </a:t>
            </a:r>
            <a:r>
              <a:rPr lang="ru-RU" altLang="ru-RU" sz="3600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сам</a:t>
            </a:r>
            <a:r>
              <a:rPr lang="ru-RU" altLang="ru-RU" sz="2400" b="1" i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 старуху?»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2" grpId="0"/>
      <p:bldP spid="24593" grpId="0"/>
      <p:bldP spid="24594" grpId="0"/>
      <p:bldP spid="245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291512" cy="5870575"/>
          </a:xfrm>
        </p:spPr>
        <p:txBody>
          <a:bodyPr/>
          <a:lstStyle/>
          <a:p>
            <a:pPr algn="ctr" eaLnBrk="1" hangingPunct="1">
              <a:defRPr/>
            </a:pPr>
            <a:endParaRPr lang="ru-RU" altLang="ru-RU" sz="28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2800" dirty="0" smtClean="0"/>
              <a:t> Тема урока: </a:t>
            </a:r>
            <a:r>
              <a:rPr lang="ru-RU" altLang="ru-RU" sz="3600" dirty="0" smtClean="0"/>
              <a:t>« Теория и идея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3600" dirty="0" smtClean="0"/>
              <a:t>Родиона Раскольникова»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3600" dirty="0" smtClean="0"/>
              <a:t>.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2800" dirty="0" smtClean="0"/>
              <a:t> Проблемный вопрос: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3600" dirty="0" err="1" smtClean="0"/>
              <a:t>Р.Раскольников</a:t>
            </a:r>
            <a:r>
              <a:rPr lang="ru-RU" altLang="ru-RU" sz="2800" dirty="0" smtClean="0"/>
              <a:t> </a:t>
            </a:r>
            <a:r>
              <a:rPr lang="ru-RU" altLang="ru-RU" sz="2800" dirty="0" smtClean="0"/>
              <a:t>-</a:t>
            </a:r>
            <a:r>
              <a:rPr lang="ru-RU" altLang="ru-RU" sz="3600" b="1" i="1" dirty="0" smtClean="0"/>
              <a:t>обыкновенный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3600" dirty="0" smtClean="0"/>
              <a:t>                      преступник </a:t>
            </a:r>
            <a:r>
              <a:rPr lang="ru-RU" altLang="ru-RU" sz="3600" b="1" i="1" dirty="0" smtClean="0"/>
              <a:t>?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3600" dirty="0" smtClean="0"/>
              <a:t>Деяние героя – </a:t>
            </a:r>
            <a:r>
              <a:rPr lang="ru-RU" altLang="ru-RU" sz="3600" b="1" i="1" dirty="0" smtClean="0"/>
              <a:t>обыкновенное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altLang="ru-RU" sz="3600" dirty="0" smtClean="0"/>
              <a:t>                         преступление </a:t>
            </a:r>
            <a:r>
              <a:rPr lang="ru-RU" altLang="ru-RU" sz="3600" b="1" i="1" dirty="0" smtClean="0"/>
              <a:t>?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altLang="ru-RU" sz="3600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altLang="ru-RU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700213"/>
            <a:ext cx="4033837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совесть:</a:t>
            </a:r>
            <a:r>
              <a:rPr lang="ru-RU" altLang="ru-RU" sz="2000" smtClean="0"/>
              <a:t> </a:t>
            </a:r>
            <a:r>
              <a:rPr lang="ru-RU" altLang="ru-RU" sz="2400" smtClean="0"/>
              <a:t>калька с греч.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smtClean="0"/>
              <a:t>	(со + вђсть      наст. время глагола «я знаю»)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smtClean="0"/>
              <a:t>однокоренные слова: по</a:t>
            </a:r>
            <a:r>
              <a:rPr lang="ru-RU" altLang="ru-RU" sz="2400" b="1" smtClean="0"/>
              <a:t>вест</a:t>
            </a:r>
            <a:r>
              <a:rPr lang="ru-RU" altLang="ru-RU" sz="2400" smtClean="0"/>
              <a:t>ь, со</a:t>
            </a:r>
            <a:r>
              <a:rPr lang="ru-RU" altLang="ru-RU" sz="2400" b="1" smtClean="0"/>
              <a:t>вет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400" smtClean="0"/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4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жить </a:t>
            </a:r>
            <a:r>
              <a:rPr lang="ru-RU" altLang="ru-RU" sz="2400" u="sng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 знанием</a:t>
            </a:r>
            <a:r>
              <a:rPr lang="ru-RU" altLang="ru-RU" sz="24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в душе,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с тем, что </a:t>
            </a:r>
            <a:r>
              <a:rPr lang="ru-RU" altLang="ru-RU" sz="2400" u="sng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 знаю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4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0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600200"/>
            <a:ext cx="4033837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32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справедливость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smtClean="0"/>
              <a:t>		с + право + ведать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smtClean="0"/>
              <a:t>однокоренные слова: </a:t>
            </a:r>
            <a:r>
              <a:rPr lang="ru-RU" altLang="ru-RU" sz="2400" b="1" smtClean="0"/>
              <a:t>правед</a:t>
            </a:r>
            <a:r>
              <a:rPr lang="ru-RU" altLang="ru-RU" sz="2400" smtClean="0"/>
              <a:t>ный, </a:t>
            </a:r>
            <a:r>
              <a:rPr lang="ru-RU" altLang="ru-RU" sz="2400" b="1" smtClean="0"/>
              <a:t>правд</a:t>
            </a:r>
            <a:r>
              <a:rPr lang="ru-RU" altLang="ru-RU" sz="2400" smtClean="0"/>
              <a:t>а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400" smtClean="0"/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4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жить со знанием права, правильного, т.е. </a:t>
            </a:r>
            <a:r>
              <a:rPr lang="ru-RU" altLang="ru-RU" sz="2000" u="sng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быть</a:t>
            </a:r>
            <a:r>
              <a:rPr lang="ru-RU" altLang="ru-RU" sz="2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sz="2000" u="sng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праведным</a:t>
            </a:r>
            <a:r>
              <a:rPr lang="ru-RU" altLang="ru-RU" sz="200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(устар.)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0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altLang="ru-RU" sz="240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400" smtClean="0"/>
          </a:p>
        </p:txBody>
      </p:sp>
      <p:sp>
        <p:nvSpPr>
          <p:cNvPr id="103428" name="Arc 4"/>
          <p:cNvSpPr>
            <a:spLocks/>
          </p:cNvSpPr>
          <p:nvPr/>
        </p:nvSpPr>
        <p:spPr bwMode="auto">
          <a:xfrm rot="10800000" flipV="1">
            <a:off x="1331913" y="1557338"/>
            <a:ext cx="719137" cy="215900"/>
          </a:xfrm>
          <a:custGeom>
            <a:avLst/>
            <a:gdLst>
              <a:gd name="G0" fmla="+- 21567 0 0"/>
              <a:gd name="G1" fmla="+- 21600 0 0"/>
              <a:gd name="G2" fmla="+- 21600 0 0"/>
              <a:gd name="T0" fmla="*/ 0 w 43167"/>
              <a:gd name="T1" fmla="*/ 20406 h 21600"/>
              <a:gd name="T2" fmla="*/ 43167 w 43167"/>
              <a:gd name="T3" fmla="*/ 21600 h 21600"/>
              <a:gd name="T4" fmla="*/ 21567 w 4316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7" h="21600" fill="none" extrusionOk="0">
                <a:moveTo>
                  <a:pt x="0" y="20406"/>
                </a:moveTo>
                <a:cubicBezTo>
                  <a:pt x="633" y="8958"/>
                  <a:pt x="10101" y="-1"/>
                  <a:pt x="21567" y="0"/>
                </a:cubicBezTo>
                <a:cubicBezTo>
                  <a:pt x="33496" y="0"/>
                  <a:pt x="43167" y="9670"/>
                  <a:pt x="43167" y="21600"/>
                </a:cubicBezTo>
              </a:path>
              <a:path w="43167" h="21600" stroke="0" extrusionOk="0">
                <a:moveTo>
                  <a:pt x="0" y="20406"/>
                </a:moveTo>
                <a:cubicBezTo>
                  <a:pt x="633" y="8958"/>
                  <a:pt x="10101" y="-1"/>
                  <a:pt x="21567" y="0"/>
                </a:cubicBezTo>
                <a:cubicBezTo>
                  <a:pt x="33496" y="0"/>
                  <a:pt x="43167" y="9670"/>
                  <a:pt x="43167" y="21600"/>
                </a:cubicBezTo>
                <a:lnTo>
                  <a:pt x="21567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429" name="Line 5"/>
          <p:cNvSpPr>
            <a:spLocks noChangeShapeType="1"/>
          </p:cNvSpPr>
          <p:nvPr/>
        </p:nvSpPr>
        <p:spPr bwMode="auto">
          <a:xfrm>
            <a:off x="900113" y="16287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1331913" y="1628775"/>
            <a:ext cx="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2339975" y="2349500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432" name="AutoShape 8"/>
          <p:cNvSpPr>
            <a:spLocks noChangeArrowheads="1"/>
          </p:cNvSpPr>
          <p:nvPr/>
        </p:nvSpPr>
        <p:spPr bwMode="auto">
          <a:xfrm rot="5400000">
            <a:off x="1798638" y="4113212"/>
            <a:ext cx="433388" cy="360363"/>
          </a:xfrm>
          <a:prstGeom prst="notchedRightArrow">
            <a:avLst>
              <a:gd name="adj1" fmla="val 50000"/>
              <a:gd name="adj2" fmla="val 30066"/>
            </a:avLst>
          </a:prstGeom>
          <a:solidFill>
            <a:schemeClr val="bg2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433" name="Arc 9"/>
          <p:cNvSpPr>
            <a:spLocks/>
          </p:cNvSpPr>
          <p:nvPr/>
        </p:nvSpPr>
        <p:spPr bwMode="auto">
          <a:xfrm rot="10800000" flipV="1">
            <a:off x="5364163" y="1557338"/>
            <a:ext cx="647700" cy="215900"/>
          </a:xfrm>
          <a:custGeom>
            <a:avLst/>
            <a:gdLst>
              <a:gd name="G0" fmla="+- 21567 0 0"/>
              <a:gd name="G1" fmla="+- 21600 0 0"/>
              <a:gd name="G2" fmla="+- 21600 0 0"/>
              <a:gd name="T0" fmla="*/ 0 w 43167"/>
              <a:gd name="T1" fmla="*/ 20406 h 21600"/>
              <a:gd name="T2" fmla="*/ 43167 w 43167"/>
              <a:gd name="T3" fmla="*/ 21600 h 21600"/>
              <a:gd name="T4" fmla="*/ 21567 w 4316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7" h="21600" fill="none" extrusionOk="0">
                <a:moveTo>
                  <a:pt x="0" y="20406"/>
                </a:moveTo>
                <a:cubicBezTo>
                  <a:pt x="633" y="8958"/>
                  <a:pt x="10101" y="-1"/>
                  <a:pt x="21567" y="0"/>
                </a:cubicBezTo>
                <a:cubicBezTo>
                  <a:pt x="33496" y="0"/>
                  <a:pt x="43167" y="9670"/>
                  <a:pt x="43167" y="21600"/>
                </a:cubicBezTo>
              </a:path>
              <a:path w="43167" h="21600" stroke="0" extrusionOk="0">
                <a:moveTo>
                  <a:pt x="0" y="20406"/>
                </a:moveTo>
                <a:cubicBezTo>
                  <a:pt x="633" y="8958"/>
                  <a:pt x="10101" y="-1"/>
                  <a:pt x="21567" y="0"/>
                </a:cubicBezTo>
                <a:cubicBezTo>
                  <a:pt x="33496" y="0"/>
                  <a:pt x="43167" y="9670"/>
                  <a:pt x="43167" y="21600"/>
                </a:cubicBezTo>
                <a:lnTo>
                  <a:pt x="21567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434" name="Arc 10"/>
          <p:cNvSpPr>
            <a:spLocks/>
          </p:cNvSpPr>
          <p:nvPr/>
        </p:nvSpPr>
        <p:spPr bwMode="auto">
          <a:xfrm rot="10800000" flipV="1">
            <a:off x="6011863" y="1557338"/>
            <a:ext cx="647700" cy="215900"/>
          </a:xfrm>
          <a:custGeom>
            <a:avLst/>
            <a:gdLst>
              <a:gd name="G0" fmla="+- 21567 0 0"/>
              <a:gd name="G1" fmla="+- 21600 0 0"/>
              <a:gd name="G2" fmla="+- 21600 0 0"/>
              <a:gd name="T0" fmla="*/ 0 w 43167"/>
              <a:gd name="T1" fmla="*/ 20406 h 21600"/>
              <a:gd name="T2" fmla="*/ 43167 w 43167"/>
              <a:gd name="T3" fmla="*/ 21600 h 21600"/>
              <a:gd name="T4" fmla="*/ 21567 w 4316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7" h="21600" fill="none" extrusionOk="0">
                <a:moveTo>
                  <a:pt x="0" y="20406"/>
                </a:moveTo>
                <a:cubicBezTo>
                  <a:pt x="633" y="8958"/>
                  <a:pt x="10101" y="-1"/>
                  <a:pt x="21567" y="0"/>
                </a:cubicBezTo>
                <a:cubicBezTo>
                  <a:pt x="33496" y="0"/>
                  <a:pt x="43167" y="9670"/>
                  <a:pt x="43167" y="21600"/>
                </a:cubicBezTo>
              </a:path>
              <a:path w="43167" h="21600" stroke="0" extrusionOk="0">
                <a:moveTo>
                  <a:pt x="0" y="20406"/>
                </a:moveTo>
                <a:cubicBezTo>
                  <a:pt x="633" y="8958"/>
                  <a:pt x="10101" y="-1"/>
                  <a:pt x="21567" y="0"/>
                </a:cubicBezTo>
                <a:cubicBezTo>
                  <a:pt x="33496" y="0"/>
                  <a:pt x="43167" y="9670"/>
                  <a:pt x="43167" y="21600"/>
                </a:cubicBezTo>
                <a:lnTo>
                  <a:pt x="21567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435" name="Line 11"/>
          <p:cNvSpPr>
            <a:spLocks noChangeShapeType="1"/>
          </p:cNvSpPr>
          <p:nvPr/>
        </p:nvSpPr>
        <p:spPr bwMode="auto">
          <a:xfrm>
            <a:off x="5148263" y="16287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auto">
          <a:xfrm>
            <a:off x="5364163" y="1628775"/>
            <a:ext cx="0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437" name="Line 13"/>
          <p:cNvSpPr>
            <a:spLocks noChangeShapeType="1"/>
          </p:cNvSpPr>
          <p:nvPr/>
        </p:nvSpPr>
        <p:spPr bwMode="auto">
          <a:xfrm flipH="1">
            <a:off x="8172450" y="191611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438" name="Line 14"/>
          <p:cNvSpPr>
            <a:spLocks noChangeShapeType="1"/>
          </p:cNvSpPr>
          <p:nvPr/>
        </p:nvSpPr>
        <p:spPr bwMode="auto">
          <a:xfrm flipH="1">
            <a:off x="5148263" y="2420938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439" name="Line 15"/>
          <p:cNvSpPr>
            <a:spLocks noChangeShapeType="1"/>
          </p:cNvSpPr>
          <p:nvPr/>
        </p:nvSpPr>
        <p:spPr bwMode="auto">
          <a:xfrm>
            <a:off x="5651500" y="220503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440" name="Line 16"/>
          <p:cNvSpPr>
            <a:spLocks noChangeShapeType="1"/>
          </p:cNvSpPr>
          <p:nvPr/>
        </p:nvSpPr>
        <p:spPr bwMode="auto">
          <a:xfrm>
            <a:off x="5795963" y="2205038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3441" name="Arc 17"/>
          <p:cNvSpPr>
            <a:spLocks/>
          </p:cNvSpPr>
          <p:nvPr/>
        </p:nvSpPr>
        <p:spPr bwMode="auto">
          <a:xfrm rot="10800000" flipV="1">
            <a:off x="6227763" y="2133600"/>
            <a:ext cx="577850" cy="141288"/>
          </a:xfrm>
          <a:custGeom>
            <a:avLst/>
            <a:gdLst>
              <a:gd name="G0" fmla="+- 21567 0 0"/>
              <a:gd name="G1" fmla="+- 21600 0 0"/>
              <a:gd name="G2" fmla="+- 21600 0 0"/>
              <a:gd name="T0" fmla="*/ 0 w 43167"/>
              <a:gd name="T1" fmla="*/ 20406 h 21600"/>
              <a:gd name="T2" fmla="*/ 43167 w 43167"/>
              <a:gd name="T3" fmla="*/ 21600 h 21600"/>
              <a:gd name="T4" fmla="*/ 21567 w 4316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7" h="21600" fill="none" extrusionOk="0">
                <a:moveTo>
                  <a:pt x="0" y="20406"/>
                </a:moveTo>
                <a:cubicBezTo>
                  <a:pt x="633" y="8958"/>
                  <a:pt x="10101" y="-1"/>
                  <a:pt x="21567" y="0"/>
                </a:cubicBezTo>
                <a:cubicBezTo>
                  <a:pt x="33496" y="0"/>
                  <a:pt x="43167" y="9670"/>
                  <a:pt x="43167" y="21600"/>
                </a:cubicBezTo>
              </a:path>
              <a:path w="43167" h="21600" stroke="0" extrusionOk="0">
                <a:moveTo>
                  <a:pt x="0" y="20406"/>
                </a:moveTo>
                <a:cubicBezTo>
                  <a:pt x="633" y="8958"/>
                  <a:pt x="10101" y="-1"/>
                  <a:pt x="21567" y="0"/>
                </a:cubicBezTo>
                <a:cubicBezTo>
                  <a:pt x="33496" y="0"/>
                  <a:pt x="43167" y="9670"/>
                  <a:pt x="43167" y="21600"/>
                </a:cubicBezTo>
                <a:lnTo>
                  <a:pt x="21567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442" name="Arc 18"/>
          <p:cNvSpPr>
            <a:spLocks/>
          </p:cNvSpPr>
          <p:nvPr/>
        </p:nvSpPr>
        <p:spPr bwMode="auto">
          <a:xfrm rot="10800000" flipV="1">
            <a:off x="7451725" y="2133600"/>
            <a:ext cx="431800" cy="141288"/>
          </a:xfrm>
          <a:custGeom>
            <a:avLst/>
            <a:gdLst>
              <a:gd name="G0" fmla="+- 21567 0 0"/>
              <a:gd name="G1" fmla="+- 21600 0 0"/>
              <a:gd name="G2" fmla="+- 21600 0 0"/>
              <a:gd name="T0" fmla="*/ 0 w 43167"/>
              <a:gd name="T1" fmla="*/ 20406 h 21600"/>
              <a:gd name="T2" fmla="*/ 43167 w 43167"/>
              <a:gd name="T3" fmla="*/ 21600 h 21600"/>
              <a:gd name="T4" fmla="*/ 21567 w 4316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167" h="21600" fill="none" extrusionOk="0">
                <a:moveTo>
                  <a:pt x="0" y="20406"/>
                </a:moveTo>
                <a:cubicBezTo>
                  <a:pt x="633" y="8958"/>
                  <a:pt x="10101" y="-1"/>
                  <a:pt x="21567" y="0"/>
                </a:cubicBezTo>
                <a:cubicBezTo>
                  <a:pt x="33496" y="0"/>
                  <a:pt x="43167" y="9670"/>
                  <a:pt x="43167" y="21600"/>
                </a:cubicBezTo>
              </a:path>
              <a:path w="43167" h="21600" stroke="0" extrusionOk="0">
                <a:moveTo>
                  <a:pt x="0" y="20406"/>
                </a:moveTo>
                <a:cubicBezTo>
                  <a:pt x="633" y="8958"/>
                  <a:pt x="10101" y="-1"/>
                  <a:pt x="21567" y="0"/>
                </a:cubicBezTo>
                <a:cubicBezTo>
                  <a:pt x="33496" y="0"/>
                  <a:pt x="43167" y="9670"/>
                  <a:pt x="43167" y="21600"/>
                </a:cubicBezTo>
                <a:lnTo>
                  <a:pt x="21567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443" name="AutoShape 19"/>
          <p:cNvSpPr>
            <a:spLocks noChangeArrowheads="1"/>
          </p:cNvSpPr>
          <p:nvPr/>
        </p:nvSpPr>
        <p:spPr bwMode="auto">
          <a:xfrm rot="5400000">
            <a:off x="6191250" y="3321051"/>
            <a:ext cx="433387" cy="360362"/>
          </a:xfrm>
          <a:prstGeom prst="notchedRightArrow">
            <a:avLst>
              <a:gd name="adj1" fmla="val 50000"/>
              <a:gd name="adj2" fmla="val 30066"/>
            </a:avLst>
          </a:prstGeom>
          <a:solidFill>
            <a:schemeClr val="bg2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764" name="AutoShape 20"/>
          <p:cNvSpPr>
            <a:spLocks noChangeArrowheads="1"/>
          </p:cNvSpPr>
          <p:nvPr/>
        </p:nvSpPr>
        <p:spPr bwMode="auto">
          <a:xfrm>
            <a:off x="3779838" y="5373688"/>
            <a:ext cx="4824412" cy="122396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buClr>
                <a:schemeClr val="tx1"/>
              </a:buClr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buClr>
                <a:schemeClr val="accent2"/>
              </a:buClr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buClr>
                <a:schemeClr val="tx1"/>
              </a:buClr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buClr>
                <a:schemeClr val="folHlink"/>
              </a:buClr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effectLst/>
                <a:latin typeface="Comic Sans MS" pitchFamily="66" charset="0"/>
              </a:rPr>
              <a:t>             С ( СО )</a:t>
            </a:r>
            <a:r>
              <a:rPr lang="ru-RU" altLang="ru-RU" sz="1600">
                <a:effectLst/>
                <a:latin typeface="Comic Sans MS" pitchFamily="66" charset="0"/>
              </a:rPr>
              <a:t> –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effectLst/>
                <a:latin typeface="Comic Sans MS" pitchFamily="66" charset="0"/>
              </a:rPr>
              <a:t>    служат для образования слов,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effectLst/>
                <a:latin typeface="Comic Sans MS" pitchFamily="66" charset="0"/>
              </a:rPr>
              <a:t>    вносят оттенок значения -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effectLst/>
                <a:latin typeface="Comic Sans MS" pitchFamily="66" charset="0"/>
              </a:rPr>
              <a:t>общее совместное участие в чем-нибудь.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>
                <a:effectLst/>
                <a:latin typeface="Comic Sans MS" pitchFamily="66" charset="0"/>
              </a:rPr>
              <a:t> </a:t>
            </a:r>
          </a:p>
        </p:txBody>
      </p:sp>
      <p:sp>
        <p:nvSpPr>
          <p:cNvPr id="103445" name="Rectangle 21"/>
          <p:cNvSpPr>
            <a:spLocks noChangeArrowheads="1"/>
          </p:cNvSpPr>
          <p:nvPr/>
        </p:nvSpPr>
        <p:spPr bwMode="auto">
          <a:xfrm>
            <a:off x="755650" y="188913"/>
            <a:ext cx="793115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  <a:lvl2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2pPr>
            <a:lvl3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3pPr>
            <a:lvl4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4pPr>
            <a:lvl5pPr algn="ctr">
              <a:spcBef>
                <a:spcPct val="0"/>
              </a:spcBef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pPr>
              <a:buClrTx/>
              <a:buSzTx/>
              <a:buFontTx/>
              <a:buNone/>
              <a:defRPr/>
            </a:pPr>
            <a:r>
              <a:rPr lang="ru-RU" altLang="ru-RU" sz="4000" smtClean="0"/>
              <a:t>Словарная работа </a:t>
            </a:r>
            <a:br>
              <a:rPr lang="ru-RU" altLang="ru-RU" sz="4000" smtClean="0"/>
            </a:br>
            <a:r>
              <a:rPr lang="ru-RU" altLang="ru-RU" sz="4000" smtClean="0"/>
              <a:t>совесть и справедливость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smtClean="0"/>
              <a:t>Убийство старухи - процентщицы</a:t>
            </a:r>
          </a:p>
        </p:txBody>
      </p:sp>
      <p:sp>
        <p:nvSpPr>
          <p:cNvPr id="25629" name="Rectangle 2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smtClean="0"/>
              <a:t>«</a:t>
            </a:r>
            <a:r>
              <a:rPr lang="ru-RU" altLang="ru-RU" b="1" i="1" smtClean="0"/>
              <a:t>проба</a:t>
            </a:r>
            <a:r>
              <a:rPr lang="ru-RU" altLang="ru-RU" i="1" smtClean="0"/>
              <a:t>»:  </a:t>
            </a:r>
            <a:r>
              <a:rPr lang="ru-RU" altLang="ru-RU" smtClean="0"/>
              <a:t>кто он ? «</a:t>
            </a:r>
            <a:r>
              <a:rPr lang="ru-RU" altLang="ru-RU" b="1" i="1" smtClean="0"/>
              <a:t>обыкновенный</a:t>
            </a:r>
            <a:r>
              <a:rPr lang="ru-RU" altLang="ru-RU" smtClean="0"/>
              <a:t>» человек или «</a:t>
            </a:r>
            <a:r>
              <a:rPr lang="ru-RU" altLang="ru-RU" b="1" i="1" smtClean="0"/>
              <a:t>необыкновенный</a:t>
            </a:r>
            <a:r>
              <a:rPr lang="ru-RU" altLang="ru-RU" smtClean="0"/>
              <a:t>» человек?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i="1" smtClean="0"/>
              <a:t> «</a:t>
            </a:r>
            <a:r>
              <a:rPr lang="ru-RU" altLang="ru-RU" b="1" i="1" smtClean="0"/>
              <a:t>арифметика</a:t>
            </a:r>
            <a:r>
              <a:rPr lang="ru-RU" altLang="ru-RU" i="1" smtClean="0"/>
              <a:t>»</a:t>
            </a:r>
            <a:r>
              <a:rPr lang="ru-RU" altLang="ru-RU" smtClean="0"/>
              <a:t>: способ установления </a:t>
            </a:r>
            <a:r>
              <a:rPr lang="ru-RU" altLang="ru-RU" b="1" i="1" smtClean="0"/>
              <a:t>справедливости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smtClean="0"/>
              <a:t>   </a:t>
            </a:r>
            <a:r>
              <a:rPr lang="ru-RU" altLang="ru-RU" b="1" i="1" smtClean="0"/>
              <a:t>вывод</a:t>
            </a:r>
            <a:r>
              <a:rPr lang="ru-RU" altLang="ru-RU" i="1" smtClean="0"/>
              <a:t>:  </a:t>
            </a:r>
            <a:r>
              <a:rPr lang="ru-RU" altLang="ru-RU" smtClean="0"/>
              <a:t>Р.Раскольников - </a:t>
            </a:r>
            <a:r>
              <a:rPr lang="ru-RU" altLang="ru-RU" sz="4400" b="1" i="1" smtClean="0"/>
              <a:t>не </a:t>
            </a:r>
            <a:r>
              <a:rPr lang="ru-RU" altLang="ru-RU" smtClean="0"/>
              <a:t>обыкновенный преступник. Его деяние - </a:t>
            </a:r>
            <a:r>
              <a:rPr lang="ru-RU" altLang="ru-RU" sz="4400" b="1" i="1" smtClean="0"/>
              <a:t>не</a:t>
            </a:r>
            <a:r>
              <a:rPr lang="ru-RU" altLang="ru-RU" smtClean="0"/>
              <a:t>  обыкновенное преступление</a:t>
            </a:r>
            <a:endParaRPr lang="ru-RU" altLang="ru-RU" i="1" smtClean="0"/>
          </a:p>
        </p:txBody>
      </p:sp>
      <p:sp>
        <p:nvSpPr>
          <p:cNvPr id="25630" name="AutoShape 30"/>
          <p:cNvSpPr>
            <a:spLocks noChangeArrowheads="1"/>
          </p:cNvSpPr>
          <p:nvPr/>
        </p:nvSpPr>
        <p:spPr bwMode="auto">
          <a:xfrm>
            <a:off x="4572000" y="1196975"/>
            <a:ext cx="71438" cy="144463"/>
          </a:xfrm>
          <a:prstGeom prst="downArrow">
            <a:avLst>
              <a:gd name="adj1" fmla="val 50000"/>
              <a:gd name="adj2" fmla="val 5055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631" name="AutoShape 31"/>
          <p:cNvSpPr>
            <a:spLocks noChangeArrowheads="1"/>
          </p:cNvSpPr>
          <p:nvPr/>
        </p:nvSpPr>
        <p:spPr bwMode="auto">
          <a:xfrm>
            <a:off x="3708400" y="1125538"/>
            <a:ext cx="2087563" cy="574675"/>
          </a:xfrm>
          <a:prstGeom prst="downArrow">
            <a:avLst>
              <a:gd name="adj1" fmla="val 50000"/>
              <a:gd name="adj2" fmla="val 2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632" name="AutoShape 32"/>
          <p:cNvSpPr>
            <a:spLocks noChangeArrowheads="1"/>
          </p:cNvSpPr>
          <p:nvPr/>
        </p:nvSpPr>
        <p:spPr bwMode="auto">
          <a:xfrm>
            <a:off x="3924300" y="1268413"/>
            <a:ext cx="863600" cy="431800"/>
          </a:xfrm>
          <a:prstGeom prst="downArrow">
            <a:avLst>
              <a:gd name="adj1" fmla="val 32722"/>
              <a:gd name="adj2" fmla="val 57352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633" name="Line 33"/>
          <p:cNvSpPr>
            <a:spLocks noChangeShapeType="1"/>
          </p:cNvSpPr>
          <p:nvPr/>
        </p:nvSpPr>
        <p:spPr bwMode="auto">
          <a:xfrm>
            <a:off x="4067175" y="1125538"/>
            <a:ext cx="0" cy="5032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5635" name="AutoShape 35"/>
          <p:cNvSpPr>
            <a:spLocks noChangeArrowheads="1"/>
          </p:cNvSpPr>
          <p:nvPr/>
        </p:nvSpPr>
        <p:spPr bwMode="auto">
          <a:xfrm>
            <a:off x="3779838" y="1125538"/>
            <a:ext cx="1008062" cy="790575"/>
          </a:xfrm>
          <a:prstGeom prst="downArrow">
            <a:avLst>
              <a:gd name="adj1" fmla="val 50000"/>
              <a:gd name="adj2" fmla="val 2500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636" name="AutoShape 36"/>
          <p:cNvSpPr>
            <a:spLocks noChangeArrowheads="1"/>
          </p:cNvSpPr>
          <p:nvPr/>
        </p:nvSpPr>
        <p:spPr bwMode="auto">
          <a:xfrm>
            <a:off x="4572000" y="1268413"/>
            <a:ext cx="485775" cy="976312"/>
          </a:xfrm>
          <a:prstGeom prst="downArrow">
            <a:avLst>
              <a:gd name="adj1" fmla="val 50000"/>
              <a:gd name="adj2" fmla="val 50245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5637" name="Line 37"/>
          <p:cNvSpPr>
            <a:spLocks noChangeShapeType="1"/>
          </p:cNvSpPr>
          <p:nvPr/>
        </p:nvSpPr>
        <p:spPr bwMode="auto">
          <a:xfrm flipH="1">
            <a:off x="4787900" y="1196975"/>
            <a:ext cx="144463" cy="431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5400" b="1" i="1" smtClean="0"/>
              <a:t>Домашнее задание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 smtClean="0"/>
              <a:t>     Найти в тексте аргументы,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dirty="0" smtClean="0"/>
              <a:t>   подтверждающие или опровергающие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dirty="0" smtClean="0"/>
              <a:t>   принадлежность Р. Раскольникова к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dirty="0" smtClean="0"/>
              <a:t>   одному из разрядов.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altLang="ru-RU" dirty="0" smtClean="0"/>
              <a:t>     Попытаться найти какой-либо просчёт в его теории.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4800" i="1" dirty="0" smtClean="0"/>
              <a:t>   Спасибо за внимание !</a:t>
            </a:r>
            <a:endParaRPr lang="en-US" altLang="ru-RU" sz="4800" i="1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400" dirty="0" smtClean="0"/>
              <a:t>     Учитель МКОУ «</a:t>
            </a:r>
            <a:r>
              <a:rPr lang="ru-RU" altLang="ru-RU" sz="2400" dirty="0" err="1" smtClean="0"/>
              <a:t>Углянская</a:t>
            </a:r>
            <a:r>
              <a:rPr lang="ru-RU" altLang="ru-RU" sz="2400" dirty="0" smtClean="0"/>
              <a:t> СОШ» Каширина Л.М.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использованной литературы и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Интернет-ресурсов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cs typeface="Times New Roman" panose="02020603050405020304" pitchFamily="18" charset="0"/>
              </a:rPr>
              <a:t>1.</a:t>
            </a:r>
            <a:r>
              <a:rPr lang="ru-RU" sz="2000" dirty="0" smtClean="0">
                <a:effectLst/>
              </a:rPr>
              <a:t> Достоевский Ф.М. Преступление и наказание: Роман в шести частях с эпилогом,- М.: </a:t>
            </a:r>
            <a:r>
              <a:rPr lang="ru-RU" sz="2000" dirty="0" err="1" smtClean="0">
                <a:effectLst/>
              </a:rPr>
              <a:t>Худож</a:t>
            </a:r>
            <a:r>
              <a:rPr lang="ru-RU" sz="2000" dirty="0" smtClean="0">
                <a:effectLst/>
              </a:rPr>
              <a:t>. лит., 1983.- 527с. – (Классики и современники. Русская </a:t>
            </a:r>
            <a:r>
              <a:rPr lang="ru-RU" sz="2000" dirty="0" err="1" smtClean="0">
                <a:effectLst/>
              </a:rPr>
              <a:t>классич</a:t>
            </a:r>
            <a:r>
              <a:rPr lang="ru-RU" sz="2000" dirty="0" smtClean="0">
                <a:effectLst/>
              </a:rPr>
              <a:t>. лит-</a:t>
            </a:r>
            <a:r>
              <a:rPr lang="ru-RU" sz="2000" dirty="0" err="1" smtClean="0">
                <a:effectLst/>
              </a:rPr>
              <a:t>ра</a:t>
            </a:r>
            <a:r>
              <a:rPr lang="ru-RU" sz="2000" dirty="0" smtClean="0">
                <a:effectLst/>
              </a:rPr>
              <a:t>).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2000" dirty="0" smtClean="0"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http://literatura5.narod.ru/glazunov_d.html</a:t>
            </a:r>
            <a:endParaRPr lang="ru-RU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 3.</a:t>
            </a:r>
            <a:r>
              <a:rPr lang="en-US" sz="240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ru-RU" sz="240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sz="240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www</a:t>
            </a:r>
            <a:r>
              <a:rPr lang="ru-RU" sz="240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2400" u="sng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vitanova</a:t>
            </a:r>
            <a:r>
              <a:rPr lang="ru-RU" sz="240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sz="2400" u="sng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ru</a:t>
            </a:r>
            <a:r>
              <a:rPr lang="ru-RU" sz="240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2400" u="sng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katalog</a:t>
            </a:r>
            <a:r>
              <a:rPr lang="ru-RU" sz="240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2400" u="sng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tirazhnie</a:t>
            </a:r>
            <a:r>
              <a:rPr lang="ru-RU" sz="240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_</a:t>
            </a:r>
            <a:r>
              <a:rPr lang="en-US" sz="2400" u="sng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izdaniya</a:t>
            </a:r>
            <a:r>
              <a:rPr lang="ru-RU" sz="240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2400" u="sng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paradniy</a:t>
            </a:r>
            <a:r>
              <a:rPr lang="ru-RU" sz="240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_</a:t>
            </a:r>
            <a:r>
              <a:rPr lang="en-US" sz="2400" u="sng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zal</a:t>
            </a:r>
            <a:r>
              <a:rPr lang="ru-RU" sz="240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r>
              <a:rPr lang="en-US" sz="2400" u="sng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prestuplenie</a:t>
            </a:r>
            <a:r>
              <a:rPr lang="ru-RU" sz="240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_</a:t>
            </a:r>
            <a:r>
              <a:rPr lang="en-US" sz="2400" u="sng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</a:t>
            </a:r>
            <a:r>
              <a:rPr lang="ru-RU" sz="240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_</a:t>
            </a:r>
            <a:r>
              <a:rPr lang="en-US" sz="2400" u="sng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nakazanie</a:t>
            </a:r>
            <a:r>
              <a:rPr lang="ru-RU" sz="240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_590</a:t>
            </a:r>
            <a:r>
              <a:rPr lang="en-US" sz="240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</a:t>
            </a:r>
            <a:r>
              <a:rPr lang="ru-RU" sz="2400" u="sng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fhtt</a:t>
            </a:r>
            <a:endParaRPr lang="ru-RU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24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ppt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literatura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illjustracii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romanu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fm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dostoevskogo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prestuplenie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nakazanie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4000" smtClean="0"/>
              <a:t>Где и с кем это</a:t>
            </a:r>
            <a:r>
              <a:rPr lang="ru-RU" altLang="ru-RU" sz="4000" b="1" i="1" smtClean="0"/>
              <a:t> </a:t>
            </a:r>
            <a:r>
              <a:rPr lang="ru-RU" altLang="ru-RU" sz="4000" smtClean="0"/>
              <a:t>происходит</a:t>
            </a:r>
            <a:r>
              <a:rPr lang="ru-RU" altLang="ru-RU" smtClean="0"/>
              <a:t>?</a:t>
            </a:r>
          </a:p>
        </p:txBody>
      </p:sp>
      <p:pic>
        <p:nvPicPr>
          <p:cNvPr id="14339" name="Picture 7" descr="мо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57338"/>
            <a:ext cx="3779838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476375" y="1557338"/>
            <a:ext cx="8686800" cy="4895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800" b="1" smtClean="0"/>
              <a:t>                                 «В начале …, …, …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800" b="1" smtClean="0"/>
              <a:t>                               один*… человек                            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800" b="1" smtClean="0"/>
              <a:t>                               вышел **… , которую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800" b="1" smtClean="0"/>
              <a:t>                               нанимал от жильцов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800" b="1" smtClean="0"/>
              <a:t>                               в С-м переулке,  и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800" b="1" smtClean="0"/>
              <a:t>                               отправился к К-ну ... .»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800" b="1" smtClean="0"/>
              <a:t>                               __________________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800" b="1" smtClean="0"/>
              <a:t>                               *молодой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800" b="1" smtClean="0"/>
              <a:t>                               **из каморки</a:t>
            </a:r>
            <a:endParaRPr lang="ru-RU" altLang="ru-RU" sz="2000" b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altLang="ru-RU" sz="2800" smtClean="0"/>
              <a:t>                          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Где и с кем это происходит? </a:t>
            </a:r>
          </a:p>
        </p:txBody>
      </p:sp>
      <p:sp>
        <p:nvSpPr>
          <p:cNvPr id="61450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altLang="ru-RU" smtClean="0"/>
          </a:p>
        </p:txBody>
      </p:sp>
      <p:sp>
        <p:nvSpPr>
          <p:cNvPr id="61451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628775"/>
            <a:ext cx="4038600" cy="49974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smtClean="0"/>
              <a:t>« …приходилась под…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smtClean="0"/>
              <a:t> и более походила*…» 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smtClean="0"/>
              <a:t> «На какое**… хочу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smtClean="0"/>
              <a:t> покуситься и в то же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smtClean="0"/>
              <a:t> время каких … боюсь !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smtClean="0"/>
              <a:t> Ну зачем я теперь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smtClean="0"/>
              <a:t> иду? Разве я </a:t>
            </a:r>
            <a:r>
              <a:rPr lang="ru-RU" altLang="ru-RU" sz="1800" b="1" smtClean="0">
                <a:effectLst/>
              </a:rPr>
              <a:t>СПОСОБЕН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smtClean="0"/>
              <a:t> на***… ? Разве *** 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smtClean="0"/>
              <a:t> серьёзно ?»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b="1" smtClean="0">
                <a:effectLst/>
              </a:rPr>
              <a:t>___________________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b="1" smtClean="0"/>
              <a:t> </a:t>
            </a:r>
            <a:r>
              <a:rPr lang="ru-RU" altLang="ru-RU" sz="2400" b="1" smtClean="0"/>
              <a:t>*шкаф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ru-RU" sz="2400" b="1" smtClean="0"/>
              <a:t> </a:t>
            </a:r>
            <a:r>
              <a:rPr lang="ru-RU" altLang="ru-RU" sz="2400" b="1" smtClean="0"/>
              <a:t>**дело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ru-RU" sz="2400" b="1" smtClean="0"/>
              <a:t> </a:t>
            </a:r>
            <a:r>
              <a:rPr lang="ru-RU" altLang="ru-RU" sz="2400" b="1" smtClean="0"/>
              <a:t>***это</a:t>
            </a:r>
          </a:p>
        </p:txBody>
      </p:sp>
      <p:pic>
        <p:nvPicPr>
          <p:cNvPr id="15365" name="Picture 12" descr="Безымя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4208462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7791450" y="51482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endParaRPr lang="ru-RU" altLang="ru-RU" sz="2400" smtClean="0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Где и с кем это происходит?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268413"/>
            <a:ext cx="4038600" cy="5040312"/>
          </a:xfrm>
        </p:spPr>
        <p:txBody>
          <a:bodyPr/>
          <a:lstStyle/>
          <a:p>
            <a:pPr eaLnBrk="1" hangingPunct="1">
              <a:defRPr/>
            </a:pPr>
            <a:endParaRPr lang="ru-RU" altLang="ru-RU" sz="2400" smtClean="0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967288" y="1557338"/>
            <a:ext cx="4176712" cy="46021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smtClean="0"/>
              <a:t>«Молодой человек,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smtClean="0"/>
              <a:t>в лице вашем читаю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smtClean="0"/>
              <a:t>как бы* … .  Как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smtClean="0"/>
              <a:t>вошли, я прочёл её».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400" b="1" smtClean="0"/>
              <a:t>« …ибо сообщая вам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smtClean="0"/>
              <a:t>историю жизни моей,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smtClean="0"/>
              <a:t>не на</a:t>
            </a:r>
            <a:r>
              <a:rPr lang="en-US" altLang="ru-RU" sz="2400" b="1" smtClean="0"/>
              <a:t> </a:t>
            </a:r>
            <a:r>
              <a:rPr lang="ru-RU" altLang="ru-RU" sz="2400" b="1" smtClean="0"/>
              <a:t>позорище выстав-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smtClean="0"/>
              <a:t>лять себя хочу, а *… …</a:t>
            </a:r>
            <a:endParaRPr lang="ru-RU" altLang="ru-RU" sz="20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b="1" smtClean="0"/>
              <a:t>человека ищу».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b="1" smtClean="0"/>
              <a:t>_______________________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b="1" smtClean="0"/>
              <a:t>*некую скорбь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b="1" smtClean="0"/>
              <a:t>**образованного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000" b="1" smtClean="0"/>
              <a:t>    чувствительного</a:t>
            </a:r>
          </a:p>
        </p:txBody>
      </p:sp>
      <p:pic>
        <p:nvPicPr>
          <p:cNvPr id="19252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4319587" cy="511175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Где и с кем это происходит? 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smtClean="0"/>
              <a:t>     « Ни словечка при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smtClean="0"/>
              <a:t>   этом не* … , хоть бы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smtClean="0"/>
              <a:t>   взглянула, а взяла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smtClean="0"/>
              <a:t>   только** … … … 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smtClean="0"/>
              <a:t>   накрыла им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smtClean="0"/>
              <a:t>   совсем голову… .  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smtClean="0"/>
              <a:t>      Только плечики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1800" b="1" smtClean="0"/>
              <a:t>     ДА</a:t>
            </a:r>
            <a:r>
              <a:rPr lang="ru-RU" altLang="ru-RU" sz="2400" b="1" smtClean="0"/>
              <a:t> тело </a:t>
            </a:r>
            <a:r>
              <a:rPr lang="ru-RU" altLang="ru-RU" sz="1800" b="1" smtClean="0"/>
              <a:t>ВСЁ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smtClean="0"/>
              <a:t>   вздрагивало». _____________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smtClean="0"/>
              <a:t>   *вымолвила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smtClean="0"/>
              <a:t>**большой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smtClean="0"/>
              <a:t>драдедамовый</a:t>
            </a:r>
            <a:r>
              <a:rPr lang="en-US" altLang="ru-RU" sz="2400" b="1" smtClean="0"/>
              <a:t>  </a:t>
            </a:r>
            <a:r>
              <a:rPr lang="ru-RU" altLang="ru-RU" sz="2400" b="1" smtClean="0"/>
              <a:t> платок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altLang="ru-RU" sz="2400" smtClean="0"/>
          </a:p>
        </p:txBody>
      </p:sp>
      <p:pic>
        <p:nvPicPr>
          <p:cNvPr id="64521" name="Picture 9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417671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b="1" smtClean="0"/>
              <a:t>Где и с кем это происходит?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altLang="ru-RU" sz="2400" smtClean="0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628775"/>
            <a:ext cx="4038600" cy="48244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smtClean="0"/>
              <a:t>     </a:t>
            </a:r>
            <a:r>
              <a:rPr lang="ru-RU" altLang="ru-RU" sz="2400" b="1" smtClean="0"/>
              <a:t>Проживаем же           в* …, у хозяйки, а     чем** … и чем*** …, не ведаем 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smtClean="0"/>
              <a:t>   Живут же там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smtClean="0"/>
              <a:t>   многие и кроме нас.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smtClean="0"/>
              <a:t>   Содом-с,****… _______________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altLang="ru-RU" sz="2400" b="1" smtClean="0"/>
              <a:t>   *угол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ru-RU" sz="2400" b="1" smtClean="0"/>
              <a:t>  </a:t>
            </a:r>
            <a:r>
              <a:rPr lang="ru-RU" altLang="ru-RU" sz="2400" b="1" smtClean="0"/>
              <a:t> **живём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ru-RU" sz="2400" b="1" smtClean="0"/>
              <a:t>   </a:t>
            </a:r>
            <a:r>
              <a:rPr lang="ru-RU" altLang="ru-RU" sz="2400" b="1" smtClean="0"/>
              <a:t>***платим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ru-RU" sz="2400" b="1" smtClean="0"/>
              <a:t>   </a:t>
            </a:r>
            <a:r>
              <a:rPr lang="ru-RU" altLang="ru-RU" sz="2400" b="1" smtClean="0"/>
              <a:t>****безобразнейший</a:t>
            </a:r>
            <a:endParaRPr lang="en-US" altLang="ru-RU" sz="2400" b="1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altLang="ru-RU" sz="2400" b="1" smtClean="0"/>
              <a:t> </a:t>
            </a:r>
            <a:r>
              <a:rPr lang="ru-RU" altLang="ru-RU" sz="2400" b="1" smtClean="0"/>
              <a:t> </a:t>
            </a:r>
            <a:r>
              <a:rPr lang="en-US" altLang="ru-RU" sz="2400" b="1" i="1" smtClean="0"/>
              <a:t>c</a:t>
            </a:r>
            <a:r>
              <a:rPr lang="ru-RU" altLang="ru-RU" sz="2400" b="1" i="1" smtClean="0"/>
              <a:t>одом от греч. </a:t>
            </a:r>
            <a:r>
              <a:rPr lang="en-US" altLang="ru-RU" sz="2400" b="1" i="1" smtClean="0"/>
              <a:t>Sodoma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altLang="ru-RU" sz="2400" b="1" i="1" smtClean="0"/>
          </a:p>
        </p:txBody>
      </p:sp>
      <p:pic>
        <p:nvPicPr>
          <p:cNvPr id="190470" name="Picture 6" descr="8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28775"/>
            <a:ext cx="4286250" cy="4752975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altLang="ru-RU" sz="4000" i="1" smtClean="0"/>
              <a:t>«Содом-с, безобразнейший…»</a:t>
            </a:r>
          </a:p>
        </p:txBody>
      </p:sp>
      <p:pic>
        <p:nvPicPr>
          <p:cNvPr id="105476" name="Picture 4" descr="88 коп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349567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7" name="Picture 5" descr="PDVD_0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1412875"/>
            <a:ext cx="57245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ru-RU" altLang="ru-RU" sz="3600" b="1" dirty="0" smtClean="0"/>
              <a:t>Это было уже давно решено:</a:t>
            </a:r>
            <a:br>
              <a:rPr lang="ru-RU" altLang="ru-RU" sz="3600" b="1" dirty="0" smtClean="0"/>
            </a:br>
            <a:r>
              <a:rPr lang="ru-RU" altLang="ru-RU" sz="3600" b="1" dirty="0" smtClean="0"/>
              <a:t>«Бросить всё в канаву, и концы в воду, и дело с концом ». Но *… .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844675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mtClean="0"/>
              <a:t>Кому принадлежит мысль? Продолжите.</a:t>
            </a:r>
          </a:p>
          <a:p>
            <a:pPr eaLnBrk="1" hangingPunct="1">
              <a:defRPr/>
            </a:pPr>
            <a:endParaRPr lang="ru-RU" altLang="ru-RU" smtClean="0"/>
          </a:p>
          <a:p>
            <a:pPr eaLnBrk="1" hangingPunct="1">
              <a:defRPr/>
            </a:pPr>
            <a:endParaRPr lang="ru-RU" altLang="ru-RU" smtClean="0"/>
          </a:p>
          <a:p>
            <a:pPr eaLnBrk="1" hangingPunct="1">
              <a:defRPr/>
            </a:pPr>
            <a:endParaRPr lang="ru-RU" altLang="ru-RU" smtClean="0"/>
          </a:p>
          <a:p>
            <a:pPr eaLnBrk="1" hangingPunct="1">
              <a:defRPr/>
            </a:pPr>
            <a:endParaRPr lang="ru-RU" altLang="ru-RU" smtClean="0"/>
          </a:p>
          <a:p>
            <a:pPr eaLnBrk="1" hangingPunct="1">
              <a:defRPr/>
            </a:pPr>
            <a:endParaRPr lang="ru-RU" altLang="ru-RU" smtClean="0"/>
          </a:p>
          <a:p>
            <a:pPr eaLnBrk="1" hangingPunct="1">
              <a:defRPr/>
            </a:pPr>
            <a:endParaRPr lang="ru-RU" altLang="ru-R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altLang="ru-RU" smtClean="0"/>
          </a:p>
        </p:txBody>
      </p:sp>
      <p:pic>
        <p:nvPicPr>
          <p:cNvPr id="82948" name="Picture 4" descr="PDVD_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20938"/>
            <a:ext cx="8497887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lance">
  <a:themeElements>
    <a:clrScheme name="Balance 8">
      <a:dk1>
        <a:srgbClr val="000000"/>
      </a:dk1>
      <a:lt1>
        <a:srgbClr val="DDDDDD"/>
      </a:lt1>
      <a:dk2>
        <a:srgbClr val="000000"/>
      </a:dk2>
      <a:lt2>
        <a:srgbClr val="B8B7D1"/>
      </a:lt2>
      <a:accent1>
        <a:srgbClr val="F1F0F4"/>
      </a:accent1>
      <a:accent2>
        <a:srgbClr val="C1BCFC"/>
      </a:accent2>
      <a:accent3>
        <a:srgbClr val="EBEBEB"/>
      </a:accent3>
      <a:accent4>
        <a:srgbClr val="000000"/>
      </a:accent4>
      <a:accent5>
        <a:srgbClr val="F7F6F8"/>
      </a:accent5>
      <a:accent6>
        <a:srgbClr val="AFAAE4"/>
      </a:accent6>
      <a:hlink>
        <a:srgbClr val="5454C6"/>
      </a:hlink>
      <a:folHlink>
        <a:srgbClr val="6A6F86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65000"/>
          <a:buFont typeface="Wingdings" pitchFamily="2" charset="2"/>
          <a:buNone/>
          <a:tabLst/>
          <a:defRPr kumimoji="0" lang="ru-RU" altLang="ru-RU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2158</TotalTime>
  <Words>918</Words>
  <Application>Microsoft Office PowerPoint</Application>
  <PresentationFormat>Экран (4:3)</PresentationFormat>
  <Paragraphs>227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Tahoma</vt:lpstr>
      <vt:lpstr>Wingdings</vt:lpstr>
      <vt:lpstr>Arial</vt:lpstr>
      <vt:lpstr>Calibri</vt:lpstr>
      <vt:lpstr>Comic Sans MS</vt:lpstr>
      <vt:lpstr>Arial Unicode MS</vt:lpstr>
      <vt:lpstr>Times New Roman</vt:lpstr>
      <vt:lpstr>Balance</vt:lpstr>
      <vt:lpstr>Всероссийская научно-методическая конференция 10 ноября 2013 - 30 января 2014 "Педагогическая технология и мастерство учителя" </vt:lpstr>
      <vt:lpstr>Презентация PowerPoint</vt:lpstr>
      <vt:lpstr>Где и с кем это происходит?</vt:lpstr>
      <vt:lpstr>Где и с кем это происходит? </vt:lpstr>
      <vt:lpstr>Где и с кем это происходит?</vt:lpstr>
      <vt:lpstr>Где и с кем это происходит? </vt:lpstr>
      <vt:lpstr>Где и с кем это происходит?</vt:lpstr>
      <vt:lpstr>«Содом-с, безобразнейший…»</vt:lpstr>
      <vt:lpstr>Это было уже давно решено: «Бросить всё в канаву, и концы в воду, и дело с концом ». Но *… .</vt:lpstr>
      <vt:lpstr>Что здесь могло происходить?</vt:lpstr>
      <vt:lpstr>безобразный мир</vt:lpstr>
      <vt:lpstr>Словарная работа безобразный</vt:lpstr>
      <vt:lpstr>Словарная работа омерзение и презрение</vt:lpstr>
      <vt:lpstr>безобразная мечта</vt:lpstr>
      <vt:lpstr>Родион Романович Раскольников</vt:lpstr>
      <vt:lpstr>безобразная мечта</vt:lpstr>
      <vt:lpstr>Теория Р.Раскольникова «Все люди, по закону природы, делятся …»</vt:lpstr>
      <vt:lpstr>Идея Родиона Раскольникова</vt:lpstr>
      <vt:lpstr>«Теория и идея студента»</vt:lpstr>
      <vt:lpstr>Презентация PowerPoint</vt:lpstr>
      <vt:lpstr>Убийство старухи - процентщицы</vt:lpstr>
      <vt:lpstr>Домашнее задание</vt:lpstr>
      <vt:lpstr>Список использованной литературы и  Интернет-ресурсов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ринат</cp:lastModifiedBy>
  <cp:revision>54</cp:revision>
  <dcterms:created xsi:type="dcterms:W3CDTF">2010-02-07T05:56:58Z</dcterms:created>
  <dcterms:modified xsi:type="dcterms:W3CDTF">2014-01-22T21:18:23Z</dcterms:modified>
</cp:coreProperties>
</file>