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7" r:id="rId2"/>
    <p:sldId id="275" r:id="rId3"/>
    <p:sldId id="276" r:id="rId4"/>
    <p:sldId id="277" r:id="rId5"/>
    <p:sldId id="278" r:id="rId6"/>
    <p:sldId id="269" r:id="rId7"/>
    <p:sldId id="274" r:id="rId8"/>
    <p:sldId id="268" r:id="rId9"/>
    <p:sldId id="271" r:id="rId10"/>
    <p:sldId id="279" r:id="rId11"/>
    <p:sldId id="281" r:id="rId12"/>
    <p:sldId id="282" r:id="rId13"/>
    <p:sldId id="283" r:id="rId14"/>
    <p:sldId id="280" r:id="rId15"/>
    <p:sldId id="28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52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BF54A6-BF0D-40F2-A9EB-56D723CC191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14DEFF-996E-440C-81AD-0FD6124A8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205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076B9-C7F7-4BCA-82FB-1405B5822D0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0EFE68-8DE7-4528-B12A-D75420BE0D2A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8DA08-AAED-4414-97E8-290700253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3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5C6D-505C-450F-A0F0-10939CF361D0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43CD7-C407-4125-989E-C87DEA138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47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587F6-A5AD-416B-8FB2-03B05CD0BE01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B0721-2BA8-40F1-8BD5-272F833A19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48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0AADD-3E59-4644-A2C4-4B52113E3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05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C603-8C25-47C8-93FA-BAE88059DB21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0ACD0-FBC4-4BFF-8DB8-561801D5A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7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75579D-EB74-4C88-A6C1-D2538B549B4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C33A66-842A-4B02-B651-F570C1903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0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B10FC-F1CD-47E2-A845-A0FFE221EAF3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AEE5-BBE1-4313-9EC3-8E1E0742A1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7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A6FC9C-9967-4D7A-BD09-48380A1A7CCB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217CA7-0A76-438A-BBE8-226F6881A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5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A12C-2944-4AAD-8650-00333937F6D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A17C-77BC-4F2E-985F-7D184AA0C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5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890D8F-F4AB-421B-9CF7-64B928F84834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E2043A-1FEA-4148-8EDD-A7A3B9E47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73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00A107-3D19-4395-94B9-527C922D1A79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BAA7F-0A23-423C-9526-A99F7735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756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12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12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  <a:defRPr/>
              </a:pPr>
              <a:endParaRPr lang="en-US" sz="3200">
                <a:latin typeface="Gill Sans MT" pitchFamily="34" charset="0"/>
              </a:endParaRPr>
            </a:p>
          </p:txBody>
        </p:sp>
      </p:grpSp>
      <p:sp>
        <p:nvSpPr>
          <p:cNvPr id="8" name="Блок-схема: процесс 7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8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C02C8-9D8B-4969-B44F-8479A69FE2BE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B75F1C-3C2D-42A5-883B-4AE9890A4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5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9B69A1-B339-47E0-95B6-95DE22305688}" type="datetimeFigureOut">
              <a:rPr lang="ru-RU"/>
              <a:pPr>
                <a:defRPr/>
              </a:pPr>
              <a:t>21.01.2014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85DDE51-1B58-4360-8F54-661603E26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8" r:id="rId2"/>
    <p:sldLayoutId id="2147483814" r:id="rId3"/>
    <p:sldLayoutId id="2147483809" r:id="rId4"/>
    <p:sldLayoutId id="2147483815" r:id="rId5"/>
    <p:sldLayoutId id="2147483810" r:id="rId6"/>
    <p:sldLayoutId id="2147483816" r:id="rId7"/>
    <p:sldLayoutId id="2147483817" r:id="rId8"/>
    <p:sldLayoutId id="2147483818" r:id="rId9"/>
    <p:sldLayoutId id="2147483811" r:id="rId10"/>
    <p:sldLayoutId id="2147483812" r:id="rId11"/>
    <p:sldLayoutId id="21474838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052736"/>
            <a:ext cx="642942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Эффективные способы </a:t>
            </a:r>
          </a:p>
          <a:p>
            <a:pPr algn="ctr">
              <a:defRPr/>
            </a:pPr>
            <a:r>
              <a:rPr lang="ru-RU" sz="40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работы с информацией</a:t>
            </a: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 bwMode="auto">
          <a:xfrm>
            <a:off x="3186667" y="3856780"/>
            <a:ext cx="5748659" cy="7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82575" algn="ctr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Губарь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Оксана Михайловна </a:t>
            </a:r>
          </a:p>
          <a:p>
            <a:pPr marL="365125" indent="-282575" algn="ctr" eaLnBrk="0" hangingPunct="0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математики и информатики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071563" y="285750"/>
            <a:ext cx="7848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6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endParaRPr lang="ru-RU" altLang="ru-RU" sz="1600" b="1" i="1" dirty="0">
              <a:solidFill>
                <a:srgbClr val="0070C0"/>
              </a:solidFill>
            </a:endParaRPr>
          </a:p>
        </p:txBody>
      </p:sp>
      <p:pic>
        <p:nvPicPr>
          <p:cNvPr id="6" name="Picture 2" descr="H:\Оксана\аттестация\диск с предъявленными конкурсными материалами\проект многогранники\тема Удивительный мир многогранников\Проект многограники\proekt mnogogranik.files\oksgubar.jpg"/>
          <p:cNvPicPr>
            <a:picLocks noChangeAspect="1" noChangeArrowheads="1"/>
          </p:cNvPicPr>
          <p:nvPr/>
        </p:nvPicPr>
        <p:blipFill>
          <a:blip r:embed="rId2"/>
          <a:srcRect l="2439" r="2439" b="1667"/>
          <a:stretch>
            <a:fillRect/>
          </a:stretch>
        </p:blipFill>
        <p:spPr bwMode="auto">
          <a:xfrm>
            <a:off x="1914926" y="3756039"/>
            <a:ext cx="1321586" cy="199823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36512" y="4849746"/>
            <a:ext cx="5648968" cy="95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altLang="ru-RU" sz="1300" b="1" i="1" dirty="0" smtClean="0">
                <a:solidFill>
                  <a:schemeClr val="accent3">
                    <a:lumMod val="50000"/>
                  </a:schemeClr>
                </a:solidFill>
              </a:rPr>
              <a:t>Муниципальное автономное общеобразовательное учреждение </a:t>
            </a:r>
            <a:r>
              <a:rPr lang="ru-RU" altLang="ru-RU" sz="1300" b="1" i="1" dirty="0">
                <a:solidFill>
                  <a:schemeClr val="accent3">
                    <a:lumMod val="50000"/>
                  </a:schemeClr>
                </a:solidFill>
              </a:rPr>
              <a:t>«Средняя общеобразовательная школа №11</a:t>
            </a:r>
            <a:r>
              <a:rPr lang="ru-RU" altLang="ru-RU" sz="1300" b="1" i="1" dirty="0" smtClean="0">
                <a:solidFill>
                  <a:schemeClr val="accent3">
                    <a:lumMod val="50000"/>
                  </a:schemeClr>
                </a:solidFill>
              </a:rPr>
              <a:t>»</a:t>
            </a:r>
          </a:p>
          <a:p>
            <a:pPr algn="ctr" eaLnBrk="1" hangingPunct="1">
              <a:lnSpc>
                <a:spcPct val="150000"/>
              </a:lnSpc>
              <a:spcBef>
                <a:spcPts val="0"/>
              </a:spcBef>
            </a:pPr>
            <a:r>
              <a:rPr lang="ru-RU" altLang="ru-RU" sz="1300" b="1" i="1" dirty="0" err="1" smtClean="0">
                <a:solidFill>
                  <a:schemeClr val="accent3">
                    <a:lumMod val="50000"/>
                  </a:schemeClr>
                </a:solidFill>
              </a:rPr>
              <a:t>г.Усть-Илимск</a:t>
            </a:r>
            <a:r>
              <a:rPr lang="ru-RU" altLang="ru-RU" sz="1300" b="1" i="1" dirty="0" smtClean="0">
                <a:solidFill>
                  <a:schemeClr val="accent3">
                    <a:lumMod val="50000"/>
                  </a:schemeClr>
                </a:solidFill>
              </a:rPr>
              <a:t>, Иркутская </a:t>
            </a:r>
            <a:r>
              <a:rPr lang="ru-RU" altLang="ru-RU" sz="1300" b="1" i="1" dirty="0" err="1" smtClean="0">
                <a:solidFill>
                  <a:schemeClr val="accent3">
                    <a:lumMod val="50000"/>
                  </a:schemeClr>
                </a:solidFill>
              </a:rPr>
              <a:t>облась</a:t>
            </a:r>
            <a:endParaRPr lang="ru-RU" altLang="ru-RU" sz="13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33487" y="6021288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00375" y="4143375"/>
          <a:ext cx="5810250" cy="2268538"/>
        </p:xfrm>
        <a:graphic>
          <a:graphicData uri="http://schemas.openxmlformats.org/drawingml/2006/table">
            <a:tbl>
              <a:tblPr/>
              <a:tblGrid>
                <a:gridCol w="5810250"/>
              </a:tblGrid>
              <a:tr h="1828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Логика — это комод, в котором хранится полезная утварь и очень много ненужной»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Чарлз Колтон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 marL="9525" marR="9525" marT="9526" marB="95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6" marB="952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1" name="Rectangle 1"/>
          <p:cNvSpPr>
            <a:spLocks noChangeArrowheads="1"/>
          </p:cNvSpPr>
          <p:nvPr/>
        </p:nvSpPr>
        <p:spPr bwMode="auto">
          <a:xfrm>
            <a:off x="3214688" y="2571750"/>
            <a:ext cx="5572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1">
                <a:latin typeface="Bookman Old Style" pitchFamily="18" charset="0"/>
                <a:cs typeface="Times New Roman" pitchFamily="18" charset="0"/>
              </a:rPr>
              <a:t>«Логика — это бог мыслящих» </a:t>
            </a:r>
          </a:p>
          <a:p>
            <a:pPr algn="r"/>
            <a:r>
              <a:rPr lang="ru-RU" altLang="ru-RU" sz="2400" b="1" i="1">
                <a:latin typeface="Bookman Old Style" pitchFamily="18" charset="0"/>
                <a:cs typeface="Times New Roman" pitchFamily="18" charset="0"/>
              </a:rPr>
              <a:t>Лион Фейхтвангер</a:t>
            </a:r>
            <a:endParaRPr lang="ru-RU" altLang="ru-RU" sz="2400" b="1">
              <a:latin typeface="Bookman Old Style" pitchFamily="18" charset="0"/>
            </a:endParaRPr>
          </a:p>
        </p:txBody>
      </p:sp>
      <p:sp>
        <p:nvSpPr>
          <p:cNvPr id="19462" name="Прямоугольник 5"/>
          <p:cNvSpPr>
            <a:spLocks noChangeArrowheads="1"/>
          </p:cNvSpPr>
          <p:nvPr/>
        </p:nvSpPr>
        <p:spPr bwMode="auto">
          <a:xfrm>
            <a:off x="1428750" y="857250"/>
            <a:ext cx="685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1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«Логика - смирительная рубашка фантазии»</a:t>
            </a:r>
          </a:p>
          <a:p>
            <a:pPr algn="r"/>
            <a:r>
              <a:rPr lang="ru-RU" altLang="ru-RU" sz="2400" b="1" i="1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Хельмар Нар</a:t>
            </a:r>
            <a:endParaRPr lang="ru-RU" altLang="ru-RU" sz="2400" b="1" u="sng">
              <a:latin typeface="Bookman Old Style" pitchFamily="18" charset="0"/>
            </a:endParaRPr>
          </a:p>
        </p:txBody>
      </p:sp>
      <p:pic>
        <p:nvPicPr>
          <p:cNvPr id="19463" name="Рисунок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86000"/>
            <a:ext cx="14255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Рисунок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143375"/>
            <a:ext cx="1425575" cy="142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Прямоугольник 8"/>
          <p:cNvSpPr>
            <a:spLocks noChangeArrowheads="1"/>
          </p:cNvSpPr>
          <p:nvPr/>
        </p:nvSpPr>
        <p:spPr bwMode="auto">
          <a:xfrm>
            <a:off x="3214688" y="142875"/>
            <a:ext cx="3813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00000"/>
                </a:solidFill>
              </a:rPr>
              <a:t>Афоризмы о логике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2"/>
          <p:cNvSpPr>
            <a:spLocks/>
          </p:cNvSpPr>
          <p:nvPr/>
        </p:nvSpPr>
        <p:spPr bwMode="auto">
          <a:xfrm>
            <a:off x="1885950" y="2881313"/>
            <a:ext cx="7323138" cy="4057650"/>
          </a:xfrm>
          <a:custGeom>
            <a:avLst/>
            <a:gdLst>
              <a:gd name="T0" fmla="*/ 7280276 w 4613"/>
              <a:gd name="T1" fmla="*/ 273050 h 2556"/>
              <a:gd name="T2" fmla="*/ 4629150 w 4613"/>
              <a:gd name="T3" fmla="*/ 455613 h 2556"/>
              <a:gd name="T4" fmla="*/ 2228850 w 4613"/>
              <a:gd name="T5" fmla="*/ 993775 h 2556"/>
              <a:gd name="T6" fmla="*/ 971550 w 4613"/>
              <a:gd name="T7" fmla="*/ 1633538 h 2556"/>
              <a:gd name="T8" fmla="*/ 503238 w 4613"/>
              <a:gd name="T9" fmla="*/ 1668463 h 2556"/>
              <a:gd name="T10" fmla="*/ 46037 w 4613"/>
              <a:gd name="T11" fmla="*/ 2651125 h 2556"/>
              <a:gd name="T12" fmla="*/ 228600 w 4613"/>
              <a:gd name="T13" fmla="*/ 3840163 h 2556"/>
              <a:gd name="T14" fmla="*/ 1006475 w 4613"/>
              <a:gd name="T15" fmla="*/ 3954463 h 2556"/>
              <a:gd name="T16" fmla="*/ 3932238 w 4613"/>
              <a:gd name="T17" fmla="*/ 3976688 h 2556"/>
              <a:gd name="T18" fmla="*/ 6778626 w 4613"/>
              <a:gd name="T19" fmla="*/ 3965575 h 2556"/>
              <a:gd name="T20" fmla="*/ 7200901 w 4613"/>
              <a:gd name="T21" fmla="*/ 3998913 h 2556"/>
              <a:gd name="T22" fmla="*/ 6983413 w 4613"/>
              <a:gd name="T23" fmla="*/ 3941763 h 2556"/>
              <a:gd name="T24" fmla="*/ 7154863 w 4613"/>
              <a:gd name="T25" fmla="*/ 4033838 h 2556"/>
              <a:gd name="T26" fmla="*/ 7075488 w 4613"/>
              <a:gd name="T27" fmla="*/ 4033838 h 2556"/>
              <a:gd name="T28" fmla="*/ 7223126 w 4613"/>
              <a:gd name="T29" fmla="*/ 4056063 h 2556"/>
              <a:gd name="T30" fmla="*/ 7246938 w 4613"/>
              <a:gd name="T31" fmla="*/ 4033838 h 2556"/>
              <a:gd name="T32" fmla="*/ 7269163 w 4613"/>
              <a:gd name="T33" fmla="*/ 3976688 h 2556"/>
              <a:gd name="T34" fmla="*/ 7189788 w 4613"/>
              <a:gd name="T35" fmla="*/ 3908425 h 2556"/>
              <a:gd name="T36" fmla="*/ 7223126 w 4613"/>
              <a:gd name="T37" fmla="*/ 3987800 h 2556"/>
              <a:gd name="T38" fmla="*/ 7304088 w 4613"/>
              <a:gd name="T39" fmla="*/ 3919538 h 2556"/>
              <a:gd name="T40" fmla="*/ 7280276 w 4613"/>
              <a:gd name="T41" fmla="*/ 3440113 h 2556"/>
              <a:gd name="T42" fmla="*/ 7269163 w 4613"/>
              <a:gd name="T43" fmla="*/ 2101850 h 2556"/>
              <a:gd name="T44" fmla="*/ 7280276 w 4613"/>
              <a:gd name="T45" fmla="*/ 273050 h 255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613"/>
              <a:gd name="T70" fmla="*/ 0 h 2556"/>
              <a:gd name="T71" fmla="*/ 4613 w 4613"/>
              <a:gd name="T72" fmla="*/ 2556 h 255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613" h="2556">
                <a:moveTo>
                  <a:pt x="4586" y="172"/>
                </a:moveTo>
                <a:cubicBezTo>
                  <a:pt x="4264" y="0"/>
                  <a:pt x="3446" y="211"/>
                  <a:pt x="2916" y="287"/>
                </a:cubicBezTo>
                <a:cubicBezTo>
                  <a:pt x="2386" y="363"/>
                  <a:pt x="1788" y="502"/>
                  <a:pt x="1404" y="626"/>
                </a:cubicBezTo>
                <a:cubicBezTo>
                  <a:pt x="1020" y="750"/>
                  <a:pt x="793" y="958"/>
                  <a:pt x="612" y="1029"/>
                </a:cubicBezTo>
                <a:cubicBezTo>
                  <a:pt x="431" y="1100"/>
                  <a:pt x="414" y="944"/>
                  <a:pt x="317" y="1051"/>
                </a:cubicBezTo>
                <a:cubicBezTo>
                  <a:pt x="220" y="1158"/>
                  <a:pt x="58" y="1442"/>
                  <a:pt x="29" y="1670"/>
                </a:cubicBezTo>
                <a:cubicBezTo>
                  <a:pt x="0" y="1898"/>
                  <a:pt x="43" y="2282"/>
                  <a:pt x="144" y="2419"/>
                </a:cubicBezTo>
                <a:cubicBezTo>
                  <a:pt x="245" y="2556"/>
                  <a:pt x="245" y="2477"/>
                  <a:pt x="634" y="2491"/>
                </a:cubicBezTo>
                <a:cubicBezTo>
                  <a:pt x="1023" y="2505"/>
                  <a:pt x="1871" y="2504"/>
                  <a:pt x="2477" y="2505"/>
                </a:cubicBezTo>
                <a:cubicBezTo>
                  <a:pt x="3083" y="2506"/>
                  <a:pt x="3927" y="2496"/>
                  <a:pt x="4270" y="2498"/>
                </a:cubicBezTo>
                <a:cubicBezTo>
                  <a:pt x="4613" y="2500"/>
                  <a:pt x="4514" y="2521"/>
                  <a:pt x="4536" y="2519"/>
                </a:cubicBezTo>
                <a:cubicBezTo>
                  <a:pt x="4558" y="2517"/>
                  <a:pt x="4404" y="2479"/>
                  <a:pt x="4399" y="2483"/>
                </a:cubicBezTo>
                <a:cubicBezTo>
                  <a:pt x="4394" y="2487"/>
                  <a:pt x="4497" y="2531"/>
                  <a:pt x="4507" y="2541"/>
                </a:cubicBezTo>
                <a:cubicBezTo>
                  <a:pt x="4517" y="2551"/>
                  <a:pt x="4450" y="2539"/>
                  <a:pt x="4457" y="2541"/>
                </a:cubicBezTo>
                <a:cubicBezTo>
                  <a:pt x="4464" y="2543"/>
                  <a:pt x="4532" y="2555"/>
                  <a:pt x="4550" y="2555"/>
                </a:cubicBezTo>
                <a:cubicBezTo>
                  <a:pt x="4568" y="2555"/>
                  <a:pt x="4560" y="2549"/>
                  <a:pt x="4565" y="2541"/>
                </a:cubicBezTo>
                <a:cubicBezTo>
                  <a:pt x="4570" y="2533"/>
                  <a:pt x="4585" y="2518"/>
                  <a:pt x="4579" y="2505"/>
                </a:cubicBezTo>
                <a:cubicBezTo>
                  <a:pt x="4573" y="2492"/>
                  <a:pt x="4534" y="2461"/>
                  <a:pt x="4529" y="2462"/>
                </a:cubicBezTo>
                <a:cubicBezTo>
                  <a:pt x="4524" y="2463"/>
                  <a:pt x="4538" y="2511"/>
                  <a:pt x="4550" y="2512"/>
                </a:cubicBezTo>
                <a:cubicBezTo>
                  <a:pt x="4562" y="2513"/>
                  <a:pt x="4595" y="2526"/>
                  <a:pt x="4601" y="2469"/>
                </a:cubicBezTo>
                <a:cubicBezTo>
                  <a:pt x="4607" y="2412"/>
                  <a:pt x="4590" y="2358"/>
                  <a:pt x="4586" y="2167"/>
                </a:cubicBezTo>
                <a:cubicBezTo>
                  <a:pt x="4582" y="1976"/>
                  <a:pt x="4579" y="1656"/>
                  <a:pt x="4579" y="1324"/>
                </a:cubicBezTo>
                <a:cubicBezTo>
                  <a:pt x="4579" y="992"/>
                  <a:pt x="4585" y="412"/>
                  <a:pt x="4586" y="172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folHlink">
                  <a:alpha val="60001"/>
                </a:schemeClr>
              </a:gs>
            </a:gsLst>
            <a:lin ang="2700000" scaled="1"/>
          </a:gradFill>
          <a:ln w="12700">
            <a:solidFill>
              <a:srgbClr val="F2FFCD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0" y="4706938"/>
            <a:ext cx="2295525" cy="58737"/>
          </a:xfrm>
          <a:prstGeom prst="parallelogram">
            <a:avLst>
              <a:gd name="adj" fmla="val 119415"/>
            </a:avLst>
          </a:prstGeom>
          <a:solidFill>
            <a:srgbClr val="99CC00">
              <a:alpha val="23137"/>
            </a:srgbClr>
          </a:solidFill>
          <a:ln w="9525">
            <a:solidFill>
              <a:srgbClr val="E2F9A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6740525"/>
            <a:ext cx="9144000" cy="117475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128588"/>
            <a:ext cx="9144000" cy="1008062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138613" y="1462088"/>
            <a:ext cx="2593975" cy="1439862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EFD3C3"/>
              </a:gs>
              <a:gs pos="100000">
                <a:srgbClr val="FFCC99"/>
              </a:gs>
            </a:gsLst>
            <a:lin ang="2700000" scaled="1"/>
          </a:gradFill>
          <a:ln w="12700">
            <a:solidFill>
              <a:srgbClr val="8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ru-RU" sz="700"/>
              <a:t>                   </a:t>
            </a:r>
            <a:r>
              <a:rPr lang="en-US" sz="700"/>
              <a:t>§</a:t>
            </a:r>
            <a:r>
              <a:rPr lang="ru-RU" sz="700"/>
              <a:t>5. Физические свойства</a:t>
            </a:r>
            <a:br>
              <a:rPr lang="ru-RU" sz="700"/>
            </a:br>
            <a:r>
              <a:rPr lang="ru-RU" sz="500"/>
              <a:t>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х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6389688" y="3373438"/>
            <a:ext cx="2960687" cy="1508125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EFD3C3"/>
              </a:gs>
              <a:gs pos="100000">
                <a:srgbClr val="FFCC99"/>
              </a:gs>
            </a:gsLst>
            <a:lin ang="2700000" scaled="1"/>
          </a:gradFill>
          <a:ln w="12700">
            <a:solidFill>
              <a:srgbClr val="808000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ru-RU" sz="700"/>
              <a:t> </a:t>
            </a:r>
          </a:p>
          <a:p>
            <a:pPr>
              <a:defRPr/>
            </a:pPr>
            <a:r>
              <a:rPr lang="en-US" sz="700">
                <a:cs typeface="Arial" pitchFamily="34" charset="0"/>
              </a:rPr>
              <a:t>§</a:t>
            </a:r>
            <a:r>
              <a:rPr lang="ru-RU" sz="700">
                <a:cs typeface="Arial" pitchFamily="34" charset="0"/>
              </a:rPr>
              <a:t>5. Физические  свойства</a:t>
            </a:r>
            <a:endParaRPr lang="en-US" sz="700">
              <a:cs typeface="Arial" pitchFamily="34" charset="0"/>
            </a:endParaRPr>
          </a:p>
          <a:p>
            <a:pPr>
              <a:defRPr/>
            </a:pPr>
            <a:endParaRPr lang="ru-RU" sz="700"/>
          </a:p>
          <a:p>
            <a:pPr>
              <a:defRPr/>
            </a:pPr>
            <a:endParaRPr lang="ru-RU" sz="900"/>
          </a:p>
          <a:p>
            <a:pPr>
              <a:defRPr/>
            </a:pPr>
            <a:endParaRPr lang="ru-RU" sz="900"/>
          </a:p>
          <a:p>
            <a:pPr>
              <a:defRPr/>
            </a:pPr>
            <a:endParaRPr lang="ru-RU" sz="900"/>
          </a:p>
          <a:p>
            <a:pPr>
              <a:defRPr/>
            </a:pPr>
            <a:endParaRPr lang="ru-RU" sz="600"/>
          </a:p>
          <a:p>
            <a:pPr>
              <a:defRPr/>
            </a:pPr>
            <a:endParaRPr lang="ru-RU" sz="600"/>
          </a:p>
          <a:p>
            <a:pPr>
              <a:defRPr/>
            </a:pPr>
            <a:endParaRPr lang="ru-RU" sz="600"/>
          </a:p>
          <a:p>
            <a:pPr>
              <a:defRPr/>
            </a:pPr>
            <a:r>
              <a:rPr lang="ru-RU" sz="600"/>
              <a:t>    </a:t>
            </a:r>
          </a:p>
          <a:p>
            <a:pPr>
              <a:defRPr/>
            </a:pPr>
            <a:r>
              <a:rPr lang="ru-RU" sz="600"/>
              <a:t>Рис.1. Сравнение свойств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/>
          </p:nvPr>
        </p:nvGraphicFramePr>
        <p:xfrm>
          <a:off x="6667500" y="3922713"/>
          <a:ext cx="10128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Диаграмма" r:id="rId3" imgW="4676851" imgH="2724247" progId="Excel.Chart.8">
                  <p:embed/>
                </p:oleObj>
              </mc:Choice>
              <mc:Fallback>
                <p:oleObj name="Диаграмма" r:id="rId3" imgW="4676851" imgH="2724247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838" t="5373" r="22656" b="13554"/>
                      <a:stretch>
                        <a:fillRect/>
                      </a:stretch>
                    </p:blipFill>
                    <p:spPr bwMode="auto">
                      <a:xfrm>
                        <a:off x="6667500" y="3922713"/>
                        <a:ext cx="1012825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AutoShape 9"/>
          <p:cNvSpPr>
            <a:spLocks noChangeArrowheads="1"/>
          </p:cNvSpPr>
          <p:nvPr/>
        </p:nvSpPr>
        <p:spPr bwMode="auto">
          <a:xfrm rot="-869886">
            <a:off x="2765425" y="3967163"/>
            <a:ext cx="4032250" cy="571500"/>
          </a:xfrm>
          <a:prstGeom prst="curvedDownArrow">
            <a:avLst>
              <a:gd name="adj1" fmla="val 51316"/>
              <a:gd name="adj2" fmla="val 192427"/>
              <a:gd name="adj3" fmla="val 33333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rot="-869886">
            <a:off x="719138" y="1865313"/>
            <a:ext cx="4032250" cy="571500"/>
          </a:xfrm>
          <a:prstGeom prst="curvedDownArrow">
            <a:avLst>
              <a:gd name="adj1" fmla="val 51316"/>
              <a:gd name="adj2" fmla="val 192427"/>
              <a:gd name="adj3" fmla="val 33333"/>
            </a:avLst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5" name="Text Box 14"/>
          <p:cNvSpPr txBox="1">
            <a:spLocks noChangeArrowheads="1"/>
          </p:cNvSpPr>
          <p:nvPr/>
        </p:nvSpPr>
        <p:spPr bwMode="auto">
          <a:xfrm rot="-994681">
            <a:off x="744538" y="1749425"/>
            <a:ext cx="29384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0000FF"/>
                </a:solidFill>
              </a:rPr>
              <a:t>Восприятие текстовой информации</a:t>
            </a:r>
          </a:p>
        </p:txBody>
      </p:sp>
      <p:sp>
        <p:nvSpPr>
          <p:cNvPr id="1036" name="Text Box 15"/>
          <p:cNvSpPr txBox="1">
            <a:spLocks noChangeArrowheads="1"/>
          </p:cNvSpPr>
          <p:nvPr/>
        </p:nvSpPr>
        <p:spPr bwMode="auto">
          <a:xfrm rot="-994681">
            <a:off x="3062288" y="4167188"/>
            <a:ext cx="29384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200">
                <a:solidFill>
                  <a:srgbClr val="CC0000"/>
                </a:solidFill>
              </a:rPr>
              <a:t>Восприятие наглядных образов</a:t>
            </a:r>
          </a:p>
        </p:txBody>
      </p:sp>
      <p:pic>
        <p:nvPicPr>
          <p:cNvPr id="1037" name="Picture 16" descr="алмаз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3638550"/>
            <a:ext cx="1319213" cy="1158875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8" name="Group 17"/>
          <p:cNvGrpSpPr>
            <a:grpSpLocks/>
          </p:cNvGrpSpPr>
          <p:nvPr/>
        </p:nvGrpSpPr>
        <p:grpSpPr bwMode="auto">
          <a:xfrm>
            <a:off x="117475" y="2530475"/>
            <a:ext cx="1428750" cy="2228850"/>
            <a:chOff x="74" y="1594"/>
            <a:chExt cx="900" cy="1404"/>
          </a:xfrm>
        </p:grpSpPr>
        <p:sp>
          <p:nvSpPr>
            <p:cNvPr id="1045" name="AutoShape 18"/>
            <p:cNvSpPr>
              <a:spLocks noChangeArrowheads="1"/>
            </p:cNvSpPr>
            <p:nvPr/>
          </p:nvSpPr>
          <p:spPr bwMode="auto">
            <a:xfrm rot="497829" flipH="1">
              <a:off x="74" y="2117"/>
              <a:ext cx="800" cy="678"/>
            </a:xfrm>
            <a:prstGeom prst="parallelogram">
              <a:avLst>
                <a:gd name="adj" fmla="val 41107"/>
              </a:avLst>
            </a:prstGeom>
            <a:gradFill rotWithShape="1">
              <a:gsLst>
                <a:gs pos="0">
                  <a:srgbClr val="FCF6F3">
                    <a:alpha val="70000"/>
                  </a:srgbClr>
                </a:gs>
                <a:gs pos="100000">
                  <a:srgbClr val="EFD3C3">
                    <a:alpha val="48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046" name="Picture 19" descr="мальчик-в-кепке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" y="1594"/>
              <a:ext cx="882" cy="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7" name="AutoShape 20"/>
            <p:cNvSpPr>
              <a:spLocks noChangeArrowheads="1"/>
            </p:cNvSpPr>
            <p:nvPr/>
          </p:nvSpPr>
          <p:spPr bwMode="auto">
            <a:xfrm>
              <a:off x="496" y="2277"/>
              <a:ext cx="128" cy="136"/>
            </a:xfrm>
            <a:prstGeom prst="octagon">
              <a:avLst>
                <a:gd name="adj" fmla="val 20588"/>
              </a:avLst>
            </a:prstGeom>
            <a:solidFill>
              <a:srgbClr val="F9F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1525" name="AutoShape 21"/>
          <p:cNvSpPr>
            <a:spLocks noChangeArrowheads="1"/>
          </p:cNvSpPr>
          <p:nvPr/>
        </p:nvSpPr>
        <p:spPr bwMode="auto">
          <a:xfrm rot="-535572" flipH="1" flipV="1">
            <a:off x="892175" y="3117850"/>
            <a:ext cx="4065588" cy="571500"/>
          </a:xfrm>
          <a:prstGeom prst="curvedDownArrow">
            <a:avLst>
              <a:gd name="adj1" fmla="val 51740"/>
              <a:gd name="adj2" fmla="val 194018"/>
              <a:gd name="adj3" fmla="val 33333"/>
            </a:avLst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40" name="Group 22"/>
          <p:cNvGrpSpPr>
            <a:grpSpLocks/>
          </p:cNvGrpSpPr>
          <p:nvPr/>
        </p:nvGrpSpPr>
        <p:grpSpPr bwMode="auto">
          <a:xfrm>
            <a:off x="2178050" y="4629150"/>
            <a:ext cx="1400175" cy="2228850"/>
            <a:chOff x="1372" y="2916"/>
            <a:chExt cx="882" cy="1404"/>
          </a:xfrm>
        </p:grpSpPr>
        <p:sp>
          <p:nvSpPr>
            <p:cNvPr id="1042" name="AutoShape 23"/>
            <p:cNvSpPr>
              <a:spLocks noChangeArrowheads="1"/>
            </p:cNvSpPr>
            <p:nvPr/>
          </p:nvSpPr>
          <p:spPr bwMode="auto">
            <a:xfrm rot="497829" flipH="1">
              <a:off x="1389" y="3469"/>
              <a:ext cx="800" cy="678"/>
            </a:xfrm>
            <a:prstGeom prst="parallelogram">
              <a:avLst>
                <a:gd name="adj" fmla="val 41107"/>
              </a:avLst>
            </a:prstGeom>
            <a:gradFill rotWithShape="1">
              <a:gsLst>
                <a:gs pos="0">
                  <a:srgbClr val="FCF6F3">
                    <a:alpha val="70000"/>
                  </a:srgbClr>
                </a:gs>
                <a:gs pos="100000">
                  <a:srgbClr val="EFD3C3">
                    <a:alpha val="48000"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pic>
          <p:nvPicPr>
            <p:cNvPr id="1043" name="Picture 24" descr="мальчик-в-кепке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2" y="2916"/>
              <a:ext cx="882" cy="1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4" name="AutoShape 25"/>
            <p:cNvSpPr>
              <a:spLocks noChangeArrowheads="1"/>
            </p:cNvSpPr>
            <p:nvPr/>
          </p:nvSpPr>
          <p:spPr bwMode="auto">
            <a:xfrm>
              <a:off x="1775" y="3604"/>
              <a:ext cx="144" cy="136"/>
            </a:xfrm>
            <a:prstGeom prst="octagon">
              <a:avLst>
                <a:gd name="adj" fmla="val 20588"/>
              </a:avLst>
            </a:prstGeom>
            <a:solidFill>
              <a:srgbClr val="F9FC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1530" name="AutoShape 26"/>
          <p:cNvSpPr>
            <a:spLocks noChangeArrowheads="1"/>
          </p:cNvSpPr>
          <p:nvPr/>
        </p:nvSpPr>
        <p:spPr bwMode="auto">
          <a:xfrm rot="-535572" flipH="1" flipV="1">
            <a:off x="2938463" y="5219700"/>
            <a:ext cx="4065587" cy="571500"/>
          </a:xfrm>
          <a:prstGeom prst="curvedDownArrow">
            <a:avLst>
              <a:gd name="adj1" fmla="val 51740"/>
              <a:gd name="adj2" fmla="val 194018"/>
              <a:gd name="adj3" fmla="val 33333"/>
            </a:avLst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rot="10800000" wrap="none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4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21" presetID="22" presetClass="entr" presetSubtype="8" repeatCount="indefinite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4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25" presetID="22" presetClass="entr" presetSubtype="2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4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 animBg="1"/>
      <p:bldP spid="21514" grpId="1" animBg="1"/>
      <p:bldP spid="21525" grpId="0" animBg="1"/>
      <p:bldP spid="21525" grpId="1" animBg="1"/>
      <p:bldP spid="215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 flipV="1">
            <a:off x="0" y="6723063"/>
            <a:ext cx="9144000" cy="42862"/>
          </a:xfrm>
          <a:prstGeom prst="rect">
            <a:avLst/>
          </a:prstGeom>
          <a:solidFill>
            <a:srgbClr val="99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0"/>
            <a:ext cx="9144000" cy="2416175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0484" name="Picture 5" descr="презентац-тес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42" r="2510"/>
          <a:stretch>
            <a:fillRect/>
          </a:stretch>
        </p:blipFill>
        <p:spPr bwMode="auto">
          <a:xfrm>
            <a:off x="6084888" y="0"/>
            <a:ext cx="26384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562600" y="0"/>
            <a:ext cx="3581400" cy="6858000"/>
          </a:xfrm>
          <a:prstGeom prst="rect">
            <a:avLst/>
          </a:prstGeom>
          <a:gradFill rotWithShape="1">
            <a:gsLst>
              <a:gs pos="0">
                <a:srgbClr val="99CC00">
                  <a:alpha val="28000"/>
                </a:srgbClr>
              </a:gs>
              <a:gs pos="100000">
                <a:schemeClr val="bg1">
                  <a:alpha val="14998"/>
                </a:schemeClr>
              </a:gs>
            </a:gsLst>
            <a:lin ang="5400000" scaled="1"/>
          </a:gra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724525" y="2852738"/>
            <a:ext cx="3105150" cy="3178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ru-RU" sz="1600" b="1" dirty="0">
                <a:solidFill>
                  <a:srgbClr val="000000"/>
                </a:solidFill>
              </a:rPr>
              <a:t>учебный материал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легче, непроизвольно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запоминается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и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усваивается</a:t>
            </a:r>
            <a:r>
              <a:rPr lang="ru-RU" sz="1600" b="1" dirty="0">
                <a:solidFill>
                  <a:srgbClr val="000000"/>
                </a:solidFill>
              </a:rPr>
              <a:t>,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если он преподносится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не только вербально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(на слух или через текст),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а ещё и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наглядно</a:t>
            </a:r>
            <a:r>
              <a:rPr lang="ru-RU" sz="1600" b="1" dirty="0">
                <a:solidFill>
                  <a:srgbClr val="000000"/>
                </a:solidFill>
              </a:rPr>
              <a:t> 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(при комбинированном </a:t>
            </a:r>
            <a:br>
              <a:rPr lang="ru-RU" sz="1600" b="1" dirty="0">
                <a:solidFill>
                  <a:srgbClr val="000000"/>
                </a:solidFill>
              </a:rPr>
            </a:br>
            <a:r>
              <a:rPr lang="ru-RU" sz="1600" b="1" dirty="0">
                <a:solidFill>
                  <a:srgbClr val="000000"/>
                </a:solidFill>
              </a:rPr>
              <a:t>воздействии зрения и слуха).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852488" y="963613"/>
            <a:ext cx="3433762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ru-RU" altLang="ru-RU" b="1"/>
              <a:t>Поэтому в своей практике </a:t>
            </a:r>
          </a:p>
          <a:p>
            <a:pPr algn="ctr">
              <a:lnSpc>
                <a:spcPct val="140000"/>
              </a:lnSpc>
              <a:spcBef>
                <a:spcPct val="50000"/>
              </a:spcBef>
            </a:pPr>
            <a:r>
              <a:rPr lang="ru-RU" altLang="ru-RU" b="1"/>
              <a:t>я учитываю</a:t>
            </a:r>
            <a:r>
              <a:rPr lang="ru-RU" altLang="ru-RU"/>
              <a:t>: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2706688"/>
            <a:ext cx="3589338" cy="4014787"/>
          </a:xfrm>
          <a:prstGeom prst="rect">
            <a:avLst/>
          </a:prstGeom>
          <a:solidFill>
            <a:srgbClr val="FBF79D">
              <a:alpha val="4588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20489" name="Picture 10" descr="учит"/>
          <p:cNvPicPr>
            <a:picLocks noChangeAspect="1" noChangeArrowheads="1"/>
          </p:cNvPicPr>
          <p:nvPr/>
        </p:nvPicPr>
        <p:blipFill>
          <a:blip r:embed="rId3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38"/>
          <a:stretch>
            <a:fillRect/>
          </a:stretch>
        </p:blipFill>
        <p:spPr bwMode="auto">
          <a:xfrm>
            <a:off x="322263" y="3290888"/>
            <a:ext cx="1519237" cy="29765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0" name="Picture 11" descr="глаз-анфа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13" y="2709863"/>
            <a:ext cx="18256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1" name="AutoShape 12"/>
          <p:cNvSpPr>
            <a:spLocks noChangeArrowheads="1"/>
          </p:cNvSpPr>
          <p:nvPr/>
        </p:nvSpPr>
        <p:spPr bwMode="auto">
          <a:xfrm rot="16200000" flipH="1">
            <a:off x="2533650" y="3644900"/>
            <a:ext cx="874713" cy="2792413"/>
          </a:xfrm>
          <a:custGeom>
            <a:avLst/>
            <a:gdLst>
              <a:gd name="T0" fmla="*/ 31393043 w 21600"/>
              <a:gd name="T1" fmla="*/ 180499378 h 21600"/>
              <a:gd name="T2" fmla="*/ 17711196 w 21600"/>
              <a:gd name="T3" fmla="*/ 360998497 h 21600"/>
              <a:gd name="T4" fmla="*/ 4029309 w 21600"/>
              <a:gd name="T5" fmla="*/ 180499378 h 21600"/>
              <a:gd name="T6" fmla="*/ 1771119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257 w 21600"/>
              <a:gd name="T13" fmla="*/ 4257 h 21600"/>
              <a:gd name="T14" fmla="*/ 17343 w 21600"/>
              <a:gd name="T15" fmla="*/ 1734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4914" y="21600"/>
                </a:lnTo>
                <a:lnTo>
                  <a:pt x="16686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99CC00">
              <a:alpha val="2313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 flipH="1">
            <a:off x="1841500" y="3287713"/>
            <a:ext cx="42863" cy="3249612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 rot="5712697">
            <a:off x="2678113" y="3138488"/>
            <a:ext cx="31750" cy="3048000"/>
          </a:xfrm>
          <a:prstGeom prst="rect">
            <a:avLst/>
          </a:prstGeom>
          <a:solidFill>
            <a:srgbClr val="99CC00">
              <a:alpha val="23137"/>
            </a:srgbClr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 rot="5121712">
            <a:off x="2968625" y="4041776"/>
            <a:ext cx="28575" cy="2705100"/>
          </a:xfrm>
          <a:prstGeom prst="rect">
            <a:avLst/>
          </a:prstGeom>
          <a:solidFill>
            <a:srgbClr val="99CC00">
              <a:alpha val="23137"/>
            </a:srgbClr>
          </a:solidFill>
          <a:ln w="317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2360613" y="3702050"/>
            <a:ext cx="28575" cy="2941638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 flipH="1">
            <a:off x="2927350" y="4421188"/>
            <a:ext cx="25400" cy="2436812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 flipH="1">
            <a:off x="2097088" y="3929063"/>
            <a:ext cx="31750" cy="1830387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 flipH="1">
            <a:off x="2668588" y="4117975"/>
            <a:ext cx="28575" cy="1830388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>
            <a:off x="1592263" y="4289425"/>
            <a:ext cx="36512" cy="1300163"/>
          </a:xfrm>
          <a:prstGeom prst="rect">
            <a:avLst/>
          </a:prstGeom>
          <a:solidFill>
            <a:srgbClr val="99CC00">
              <a:alpha val="23137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1643063"/>
            <a:ext cx="3735388" cy="2309812"/>
          </a:xfrm>
          <a:noFill/>
        </p:spPr>
      </p:pic>
      <p:pic>
        <p:nvPicPr>
          <p:cNvPr id="43017" name="Picture 9" descr="г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14110">
            <a:off x="3656013" y="3346450"/>
            <a:ext cx="2300287" cy="31400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43018" name="Picture 10" descr="ее6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34099">
            <a:off x="1511300" y="2014538"/>
            <a:ext cx="2268538" cy="30956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21509" name="Text Box 21"/>
          <p:cNvSpPr txBox="1">
            <a:spLocks noChangeArrowheads="1"/>
          </p:cNvSpPr>
          <p:nvPr/>
        </p:nvSpPr>
        <p:spPr bwMode="auto">
          <a:xfrm>
            <a:off x="2268538" y="692150"/>
            <a:ext cx="655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 b="1" i="1">
                <a:solidFill>
                  <a:srgbClr val="800000"/>
                </a:solidFill>
              </a:rPr>
              <a:t>Работа с информацией на уроке: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i="1" dirty="0" smtClean="0">
                <a:latin typeface="Bookman Old Style" pitchFamily="18" charset="0"/>
              </a:rPr>
              <a:t>Основные  компоненты информационных  компетенций</a:t>
            </a:r>
            <a:endParaRPr lang="ru-RU" sz="3200" b="1" i="1" dirty="0">
              <a:latin typeface="Bookman Old Style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214438" y="2357438"/>
            <a:ext cx="7499350" cy="4800600"/>
          </a:xfrm>
        </p:spPr>
        <p:txBody>
          <a:bodyPr/>
          <a:lstStyle/>
          <a:p>
            <a:r>
              <a:rPr lang="ru-RU" altLang="ru-RU" sz="2400" b="1" i="1" smtClean="0">
                <a:latin typeface="Bookman Old Style" pitchFamily="18" charset="0"/>
              </a:rPr>
              <a:t>Когнитивный</a:t>
            </a:r>
          </a:p>
          <a:p>
            <a:endParaRPr lang="ru-RU" altLang="ru-RU" sz="2400" b="1" smtClean="0">
              <a:latin typeface="Bookman Old Style" pitchFamily="18" charset="0"/>
            </a:endParaRPr>
          </a:p>
          <a:p>
            <a:r>
              <a:rPr lang="ru-RU" altLang="ru-RU" sz="2400" b="1" i="1" smtClean="0">
                <a:latin typeface="Bookman Old Style" pitchFamily="18" charset="0"/>
              </a:rPr>
              <a:t>Мотивационный</a:t>
            </a:r>
          </a:p>
          <a:p>
            <a:endParaRPr lang="ru-RU" altLang="ru-RU" sz="2400" b="1" smtClean="0">
              <a:latin typeface="Bookman Old Style" pitchFamily="18" charset="0"/>
            </a:endParaRPr>
          </a:p>
          <a:p>
            <a:r>
              <a:rPr lang="ru-RU" altLang="ru-RU" sz="2400" b="1" i="1" smtClean="0">
                <a:latin typeface="Bookman Old Style" pitchFamily="18" charset="0"/>
              </a:rPr>
              <a:t>Поведенческий</a:t>
            </a:r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  <p:pic>
        <p:nvPicPr>
          <p:cNvPr id="22532" name="Picture 2" descr="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414">
            <a:off x="4886325" y="2554288"/>
            <a:ext cx="37147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4"/>
          <p:cNvSpPr txBox="1">
            <a:spLocks noChangeArrowheads="1"/>
          </p:cNvSpPr>
          <p:nvPr/>
        </p:nvSpPr>
        <p:spPr bwMode="auto">
          <a:xfrm>
            <a:off x="2214563" y="1785938"/>
            <a:ext cx="532765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18800" bIns="1188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Ш"/>
            </a:pPr>
            <a:r>
              <a:rPr lang="ru-RU" altLang="ru-RU" b="1"/>
              <a:t>развитие  умения осознанно воспринимать и использовать информацию </a:t>
            </a:r>
          </a:p>
          <a:p>
            <a:pPr eaLnBrk="1" hangingPunct="1">
              <a:buFont typeface="Wingdings" pitchFamily="2" charset="2"/>
              <a:buChar char="Ш"/>
            </a:pPr>
            <a:endParaRPr lang="ru-RU" altLang="ru-RU" b="1"/>
          </a:p>
          <a:p>
            <a:pPr eaLnBrk="1" hangingPunct="1">
              <a:buFont typeface="Wingdings" pitchFamily="2" charset="2"/>
              <a:buChar char="Ш"/>
            </a:pPr>
            <a:r>
              <a:rPr lang="ru-RU" altLang="ru-RU" b="1"/>
              <a:t>развитие навыков работы с обучающими программами для расширения предметных знаний</a:t>
            </a:r>
          </a:p>
          <a:p>
            <a:pPr eaLnBrk="1" hangingPunct="1">
              <a:buFont typeface="Wingdings" pitchFamily="2" charset="2"/>
              <a:buChar char="Ш"/>
            </a:pPr>
            <a:endParaRPr lang="ru-RU" altLang="ru-RU" b="1"/>
          </a:p>
          <a:p>
            <a:pPr eaLnBrk="1" hangingPunct="1">
              <a:buFont typeface="Wingdings" pitchFamily="2" charset="2"/>
              <a:buChar char="Ш"/>
            </a:pPr>
            <a:r>
              <a:rPr lang="ru-RU" altLang="ru-RU" b="1"/>
              <a:t>сбор и систематизация тематической информации </a:t>
            </a:r>
          </a:p>
          <a:p>
            <a:pPr eaLnBrk="1" hangingPunct="1">
              <a:buFont typeface="Wingdings" pitchFamily="2" charset="2"/>
              <a:buChar char="Ш"/>
            </a:pPr>
            <a:endParaRPr lang="ru-RU" altLang="ru-RU" b="1"/>
          </a:p>
          <a:p>
            <a:pPr eaLnBrk="1" hangingPunct="1">
              <a:buFont typeface="Wingdings" pitchFamily="2" charset="2"/>
              <a:buChar char="Ш"/>
            </a:pPr>
            <a:r>
              <a:rPr lang="ru-RU" altLang="ru-RU" b="1"/>
              <a:t>умение представить информацию </a:t>
            </a:r>
          </a:p>
          <a:p>
            <a:pPr eaLnBrk="1" hangingPunct="1">
              <a:buFont typeface="Wingdings" pitchFamily="2" charset="2"/>
              <a:buChar char="Ш"/>
            </a:pPr>
            <a:endParaRPr lang="ru-RU" altLang="ru-RU" b="1" i="1"/>
          </a:p>
          <a:p>
            <a:pPr eaLnBrk="1" hangingPunct="1">
              <a:buFont typeface="Wingdings" pitchFamily="2" charset="2"/>
              <a:buChar char="Ш"/>
            </a:pPr>
            <a:r>
              <a:rPr lang="ru-RU" altLang="ru-RU" b="1"/>
              <a:t>использование доступных компьютерных ресурсов для извлечения информации</a:t>
            </a:r>
            <a:r>
              <a:rPr lang="ru-RU" altLang="ru-RU"/>
              <a:t> </a:t>
            </a:r>
          </a:p>
        </p:txBody>
      </p:sp>
      <p:sp>
        <p:nvSpPr>
          <p:cNvPr id="23555" name="Rectangle 22"/>
          <p:cNvSpPr>
            <a:spLocks noChangeArrowheads="1"/>
          </p:cNvSpPr>
          <p:nvPr/>
        </p:nvSpPr>
        <p:spPr bwMode="auto">
          <a:xfrm>
            <a:off x="1857375" y="285750"/>
            <a:ext cx="6337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 i="1">
                <a:solidFill>
                  <a:srgbClr val="800000"/>
                </a:solidFill>
              </a:rPr>
              <a:t>Модель формирования информационной компетенции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:\Оксана\аттестация\круги\Безимени-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643063"/>
            <a:ext cx="28575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H:\Оксана\аттестация\круги\11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1643063"/>
            <a:ext cx="28575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357688" y="1785938"/>
            <a:ext cx="45720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accent3"/>
                </a:solidFill>
                <a:latin typeface="Bookman Old Style" pitchFamily="18" charset="0"/>
              </a:rPr>
              <a:t>«Кто владеет информацией, тот владеет миром»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643688" y="3714750"/>
            <a:ext cx="2322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/>
              <a:t>Уинстон</a:t>
            </a:r>
            <a:r>
              <a:rPr lang="ru-RU" altLang="ru-RU"/>
              <a:t> </a:t>
            </a:r>
            <a:r>
              <a:rPr lang="ru-RU" altLang="ru-RU" b="1"/>
              <a:t>Черчилль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6188" y="500063"/>
            <a:ext cx="2609850" cy="2733675"/>
          </a:xfrm>
          <a:noFill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3826">
            <a:off x="1712913" y="3143250"/>
            <a:ext cx="2214562" cy="312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5945">
            <a:off x="6191250" y="3171825"/>
            <a:ext cx="2119313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428750"/>
            <a:ext cx="74993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C00000"/>
                </a:solidFill>
              </a:rPr>
              <a:t>Логика - наука о законах и формах правильного  мышления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143125" y="3643313"/>
            <a:ext cx="64293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Логика - это, видимо, умение доказать какую - то истину </a:t>
            </a:r>
            <a:r>
              <a:rPr lang="ru-RU" sz="2800" b="1" i="1" dirty="0">
                <a:latin typeface="Bookman Old Style" pitchFamily="18" charset="0"/>
              </a:rPr>
              <a:t>(Ж. </a:t>
            </a:r>
            <a:r>
              <a:rPr lang="ru-RU" sz="2800" b="1" i="1" dirty="0" err="1">
                <a:latin typeface="Bookman Old Style" pitchFamily="18" charset="0"/>
              </a:rPr>
              <a:t>Ламрюйер</a:t>
            </a:r>
            <a:r>
              <a:rPr lang="ru-RU" sz="2800" b="1" i="1" dirty="0">
                <a:latin typeface="Bookman Old Style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b="1" i="1" dirty="0" err="1" smtClean="0">
                <a:latin typeface="Bookman Old Style" pitchFamily="18" charset="0"/>
              </a:rPr>
              <a:t>Интеллект-карты</a:t>
            </a:r>
            <a:r>
              <a:rPr lang="ru-RU" sz="3200" b="1" i="1" dirty="0" smtClean="0">
                <a:latin typeface="Bookman Old Style" pitchFamily="18" charset="0"/>
              </a:rPr>
              <a:t> (</a:t>
            </a:r>
            <a:r>
              <a:rPr lang="ru-RU" sz="3200" b="1" i="1" dirty="0" err="1" smtClean="0">
                <a:latin typeface="Bookman Old Style" pitchFamily="18" charset="0"/>
              </a:rPr>
              <a:t>MindMap</a:t>
            </a:r>
            <a:r>
              <a:rPr lang="ru-RU" sz="3200" b="1" i="1" dirty="0" smtClean="0">
                <a:latin typeface="Bookman Old Style" pitchFamily="18" charset="0"/>
              </a:rPr>
              <a:t>)</a:t>
            </a:r>
            <a:endParaRPr lang="ru-RU" sz="3200" i="1" dirty="0">
              <a:latin typeface="Bookman Old Style" pitchFamily="18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"/>
          <a:stretch>
            <a:fillRect/>
          </a:stretch>
        </p:blipFill>
        <p:spPr bwMode="auto">
          <a:xfrm>
            <a:off x="2000250" y="1428750"/>
            <a:ext cx="5562600" cy="484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1143000"/>
            <a:ext cx="749935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/>
              <a:t>   </a:t>
            </a:r>
            <a:r>
              <a:rPr lang="ru-RU" altLang="ru-RU" sz="2400" b="1" i="1" smtClean="0">
                <a:latin typeface="Bookman Old Style" pitchFamily="18" charset="0"/>
              </a:rPr>
              <a:t>зародилась в Древней  Греции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i="1" smtClean="0">
                <a:latin typeface="Bookman Old Style" pitchFamily="18" charset="0"/>
              </a:rPr>
              <a:t>                      Основоположником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i="1" smtClean="0">
                <a:latin typeface="Bookman Old Style" pitchFamily="18" charset="0"/>
              </a:rPr>
              <a:t>                           её по праву считают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i="1" smtClean="0">
                <a:latin typeface="Bookman Old Style" pitchFamily="18" charset="0"/>
              </a:rPr>
              <a:t>                                        Аристотеля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400" b="1" i="1" smtClean="0">
                <a:latin typeface="Bookman Old Style" pitchFamily="18" charset="0"/>
              </a:rPr>
              <a:t>                               (384-322гг.до н.э.)</a:t>
            </a:r>
          </a:p>
        </p:txBody>
      </p:sp>
      <p:pic>
        <p:nvPicPr>
          <p:cNvPr id="15363" name="Picture 4" descr="MCj035361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928938"/>
            <a:ext cx="21177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29063" y="4214813"/>
            <a:ext cx="50720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 b="1" i="1">
                <a:latin typeface="Bookman Old Style" pitchFamily="18" charset="0"/>
                <a:cs typeface="Times New Roman" pitchFamily="18" charset="0"/>
              </a:rPr>
              <a:t>Термин </a:t>
            </a:r>
            <a:r>
              <a:rPr lang="ru-RU" altLang="ru-RU" sz="24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логика</a:t>
            </a:r>
            <a:r>
              <a:rPr lang="ru-RU" altLang="ru-RU" sz="2400" b="1" i="1">
                <a:latin typeface="Bookman Old Style" pitchFamily="18" charset="0"/>
                <a:cs typeface="Times New Roman" pitchFamily="18" charset="0"/>
              </a:rPr>
              <a:t> происходит от греческого слова </a:t>
            </a:r>
            <a:r>
              <a:rPr lang="ru-RU" altLang="ru-RU" sz="24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logos,</a:t>
            </a:r>
            <a:r>
              <a:rPr lang="ru-RU" altLang="ru-RU" sz="2400" b="1" i="1">
                <a:latin typeface="Bookman Old Style" pitchFamily="18" charset="0"/>
                <a:cs typeface="Times New Roman" pitchFamily="18" charset="0"/>
              </a:rPr>
              <a:t> что означает </a:t>
            </a:r>
            <a:r>
              <a:rPr lang="ru-RU" altLang="ru-RU" sz="24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“мысль”, “разум”, “закономерность”</a:t>
            </a:r>
            <a:endParaRPr lang="ru-RU" altLang="ru-RU" sz="2400" b="1" i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5365" name="Прямоугольник 6"/>
          <p:cNvSpPr>
            <a:spLocks noChangeArrowheads="1"/>
          </p:cNvSpPr>
          <p:nvPr/>
        </p:nvSpPr>
        <p:spPr bwMode="auto">
          <a:xfrm>
            <a:off x="1857375" y="500063"/>
            <a:ext cx="1450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00000"/>
                </a:solidFill>
              </a:rPr>
              <a:t>Логика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500188" y="1071563"/>
            <a:ext cx="6929437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600" b="1" i="1">
              <a:solidFill>
                <a:srgbClr val="C00000"/>
              </a:solidFill>
              <a:latin typeface="Bookman Old Style" pitchFamily="18" charset="0"/>
            </a:endParaRPr>
          </a:p>
          <a:p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На семинар съехались учителя, которые преподавали разные предметы. Нам надо познакомиться с пятью из них. Известно, что их имена Алена, Берта, Вера, Галина, Дарья. </a:t>
            </a:r>
          </a:p>
          <a:p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Один из них учитель математики, другой – учитель географии, третий – учитель физики, четвёртый – учитель биологии, пятый – учитель истории. Они рассказали о себе следующее.</a:t>
            </a:r>
            <a:endParaRPr lang="ru-RU" altLang="ru-RU" sz="1600" b="1" i="1">
              <a:latin typeface="Bookman Old Style" pitchFamily="18" charset="0"/>
            </a:endParaRPr>
          </a:p>
          <a:p>
            <a:endParaRPr lang="ru-RU" altLang="ru-RU" sz="1600" b="1" i="1">
              <a:latin typeface="Bookman Old Style" pitchFamily="18" charset="0"/>
              <a:cs typeface="Times New Roman" pitchFamily="18" charset="0"/>
            </a:endParaRPr>
          </a:p>
          <a:p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Вера и Галина не пользуются в своей работе учебником математики.</a:t>
            </a:r>
            <a:br>
              <a:rPr lang="ru-RU" altLang="ru-RU" sz="1600" b="1" i="1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Галина и Берта живут в одном доме с учителем физики.</a:t>
            </a:r>
            <a:br>
              <a:rPr lang="ru-RU" altLang="ru-RU" sz="1600" b="1" i="1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Алена и Галина  подарили учителю истории красивую вазу.</a:t>
            </a:r>
            <a:br>
              <a:rPr lang="ru-RU" altLang="ru-RU" sz="1600" b="1" i="1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Берта и Галина  помогали учителю географии готовить открытый урок.</a:t>
            </a:r>
            <a:br>
              <a:rPr lang="ru-RU" altLang="ru-RU" sz="1600" b="1" i="1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Берта и Дарья по субботам встречаются у учителя истории, а учитель физики по воскресеньям приходит в гости к Алене.</a:t>
            </a:r>
            <a:endParaRPr lang="ru-RU" altLang="ru-RU" sz="1600" b="1" i="1">
              <a:latin typeface="Bookman Old Style" pitchFamily="18" charset="0"/>
            </a:endParaRPr>
          </a:p>
          <a:p>
            <a:r>
              <a:rPr lang="ru-RU" altLang="ru-RU" sz="1600" b="1" i="1">
                <a:latin typeface="Bookman Old Style" pitchFamily="18" charset="0"/>
                <a:cs typeface="Times New Roman" pitchFamily="18" charset="0"/>
              </a:rPr>
              <a:t>Кто из них преподаёт какой предмет?</a:t>
            </a:r>
            <a:endParaRPr lang="ru-RU" altLang="ru-RU" sz="1600" b="1" i="1">
              <a:latin typeface="Bookman Old Style" pitchFamily="18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1643063" y="500063"/>
            <a:ext cx="722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00000"/>
                </a:solidFill>
              </a:rPr>
              <a:t>Логика в математике и информатике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2571750"/>
          <a:ext cx="7715250" cy="3055938"/>
        </p:xfrm>
        <a:graphic>
          <a:graphicData uri="http://schemas.openxmlformats.org/drawingml/2006/table">
            <a:tbl>
              <a:tblPr/>
              <a:tblGrid>
                <a:gridCol w="1143000"/>
                <a:gridCol w="1428750"/>
                <a:gridCol w="1214438"/>
                <a:gridCol w="1357312"/>
                <a:gridCol w="1285875"/>
                <a:gridCol w="128587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Алена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Берта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Вера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Галина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rbel" pitchFamily="34" charset="0"/>
                        </a:rPr>
                        <a:t>Дарья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</a:tbl>
          </a:graphicData>
        </a:graphic>
      </p:graphicFrame>
      <p:sp>
        <p:nvSpPr>
          <p:cNvPr id="17461" name="Прямоугольник 5"/>
          <p:cNvSpPr>
            <a:spLocks noChangeArrowheads="1"/>
          </p:cNvSpPr>
          <p:nvPr/>
        </p:nvSpPr>
        <p:spPr bwMode="auto">
          <a:xfrm>
            <a:off x="2000250" y="500063"/>
            <a:ext cx="218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>
                <a:solidFill>
                  <a:srgbClr val="C00000"/>
                </a:solidFill>
                <a:latin typeface="Bookman Old Style" pitchFamily="18" charset="0"/>
              </a:rPr>
              <a:t>Множества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14438" y="1643063"/>
            <a:ext cx="38195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множество предметов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85875" y="1214438"/>
            <a:ext cx="36306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Ø"/>
              <a:defRPr/>
            </a:pP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множество учителей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86063" y="4000500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+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214813" y="442912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+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500688" y="357187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+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858000" y="47863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+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143875" y="521493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+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58000" y="36433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14813" y="478631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14813" y="4000500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214813" y="357187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143875" y="47863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143875" y="44291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143875" y="392906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143875" y="357187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858000" y="4000500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72125" y="44291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72125" y="4000500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214813" y="521493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929438" y="521493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572125" y="5214938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858000" y="4429125"/>
            <a:ext cx="500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72125" y="47863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786063" y="4429125"/>
            <a:ext cx="500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786063" y="478631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86063" y="5214938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786063" y="3643313"/>
            <a:ext cx="500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Электрическая ламп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4929188"/>
            <a:ext cx="1266825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Рисунок 4" descr="Проба воздух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214438"/>
            <a:ext cx="1046163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Рисунок 5" descr="Эрудит - аквалангист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429000"/>
            <a:ext cx="1433513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1"/>
          <p:cNvSpPr>
            <a:spLocks noChangeArrowheads="1"/>
          </p:cNvSpPr>
          <p:nvPr/>
        </p:nvSpPr>
        <p:spPr bwMode="auto">
          <a:xfrm>
            <a:off x="4643438" y="5214938"/>
            <a:ext cx="40719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Почему нить электрической лампочки не перегорает в течение долгого времени, несмотря на то что она накаляется добела? </a:t>
            </a:r>
            <a:endParaRPr lang="ru-RU" altLang="ru-RU" sz="1400">
              <a:latin typeface="Bookman Old Style" pitchFamily="18" charset="0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2786063" y="857250"/>
            <a:ext cx="492918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Ради любопытства Эрудит решил взять пробу воздуха в центре Санкт-Петербурга, чтобы определить степень его загрязнения. Он взял банку с плотно закрывающейся крышкой. Эрудит понимает, что в банке находится сравнительно чистый домашний воздух. </a:t>
            </a:r>
            <a:endParaRPr lang="ru-RU" altLang="ru-RU" sz="1400">
              <a:latin typeface="Bookman Old Style" pitchFamily="18" charset="0"/>
            </a:endParaRPr>
          </a:p>
          <a:p>
            <a:r>
              <a:rPr lang="ru-RU" altLang="ru-RU" sz="1400" b="1">
                <a:latin typeface="Bookman Old Style" pitchFamily="18" charset="0"/>
                <a:cs typeface="Times New Roman" pitchFamily="18" charset="0"/>
              </a:rPr>
              <a:t>Как Эрудиту взять пробу городского воздуха, если в банке находится домашний воздух?</a:t>
            </a:r>
            <a:endParaRPr lang="ru-RU" altLang="ru-RU" sz="1400">
              <a:latin typeface="Bookman Old Style" pitchFamily="18" charset="0"/>
            </a:endParaRPr>
          </a:p>
        </p:txBody>
      </p:sp>
      <p:sp>
        <p:nvSpPr>
          <p:cNvPr id="18439" name="Rectangle 3"/>
          <p:cNvSpPr>
            <a:spLocks noChangeArrowheads="1"/>
          </p:cNvSpPr>
          <p:nvPr/>
        </p:nvSpPr>
        <p:spPr bwMode="auto">
          <a:xfrm>
            <a:off x="3643313" y="2928938"/>
            <a:ext cx="46434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Эрудит решил стать аквалангистом и изучить подводный мир. </a:t>
            </a:r>
            <a:br>
              <a:rPr lang="ru-RU" altLang="ru-RU" sz="1400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На первом погружении Эрудит потерял ориентацию под водой... </a:t>
            </a:r>
            <a:br>
              <a:rPr lang="ru-RU" altLang="ru-RU" sz="1400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Он не знал куда всплывать, а воздух стал заканчиваться... </a:t>
            </a:r>
            <a:br>
              <a:rPr lang="ru-RU" altLang="ru-RU" sz="1400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altLang="ru-RU" sz="1400">
                <a:latin typeface="Bookman Old Style" pitchFamily="18" charset="0"/>
                <a:cs typeface="Times New Roman" pitchFamily="18" charset="0"/>
              </a:rPr>
            </a:br>
            <a:r>
              <a:rPr lang="ru-RU" altLang="ru-RU" sz="1400" b="1">
                <a:latin typeface="Bookman Old Style" pitchFamily="18" charset="0"/>
                <a:cs typeface="Times New Roman" pitchFamily="18" charset="0"/>
              </a:rPr>
              <a:t>Помогите Эрудиту определить где верх, а где низ?</a:t>
            </a:r>
            <a:r>
              <a:rPr lang="ru-RU" altLang="ru-RU" sz="1400">
                <a:latin typeface="Bookman Old Style" pitchFamily="18" charset="0"/>
                <a:cs typeface="Times New Roman" pitchFamily="18" charset="0"/>
              </a:rPr>
              <a:t> </a:t>
            </a:r>
            <a:endParaRPr lang="ru-RU" altLang="ru-RU" sz="1400">
              <a:latin typeface="Bookman Old Style" pitchFamily="18" charset="0"/>
            </a:endParaRP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1714500" y="5072063"/>
            <a:ext cx="2000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6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я лампочка</a:t>
            </a:r>
            <a:endParaRPr lang="ru-RU" altLang="ru-RU" sz="1600" i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1071563" y="571500"/>
            <a:ext cx="1928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6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Проба воздуха</a:t>
            </a:r>
            <a:endParaRPr lang="ru-RU" altLang="ru-RU" sz="1600" i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8442" name="Rectangle 6"/>
          <p:cNvSpPr>
            <a:spLocks noChangeArrowheads="1"/>
          </p:cNvSpPr>
          <p:nvPr/>
        </p:nvSpPr>
        <p:spPr bwMode="auto">
          <a:xfrm>
            <a:off x="1357313" y="2786063"/>
            <a:ext cx="214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400" b="1" i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Эрудит - аквалангист</a:t>
            </a:r>
            <a:endParaRPr lang="ru-RU" altLang="ru-RU" sz="1400" i="1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8443" name="Прямоугольник 11"/>
          <p:cNvSpPr>
            <a:spLocks noChangeArrowheads="1"/>
          </p:cNvSpPr>
          <p:nvPr/>
        </p:nvSpPr>
        <p:spPr bwMode="auto">
          <a:xfrm>
            <a:off x="4143375" y="142875"/>
            <a:ext cx="3187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i="1">
                <a:solidFill>
                  <a:srgbClr val="C00000"/>
                </a:solidFill>
              </a:rPr>
              <a:t>Логика в физике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870</TotalTime>
  <Words>465</Words>
  <Application>Microsoft Office PowerPoint</Application>
  <PresentationFormat>Экран (4:3)</PresentationFormat>
  <Paragraphs>117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Corbel</vt:lpstr>
      <vt:lpstr>Wingdings 2</vt:lpstr>
      <vt:lpstr>Verdana</vt:lpstr>
      <vt:lpstr>Calibri</vt:lpstr>
      <vt:lpstr>Gill Sans MT</vt:lpstr>
      <vt:lpstr>Bookman Old Style</vt:lpstr>
      <vt:lpstr>Wingdings</vt:lpstr>
      <vt:lpstr>Times New Roman</vt:lpstr>
      <vt:lpstr>Солнцестояние</vt:lpstr>
      <vt:lpstr>Диаграмма Microsoft Office Excel</vt:lpstr>
      <vt:lpstr>Презентация PowerPoint</vt:lpstr>
      <vt:lpstr>Презентация PowerPoint</vt:lpstr>
      <vt:lpstr>Презентация PowerPoint</vt:lpstr>
      <vt:lpstr>Логика - наука о законах и формах правильного  мышления</vt:lpstr>
      <vt:lpstr>Интеллект-карты (MindMap)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 компоненты информационных  компетенций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ЛОГИКА в современном мире</dc:title>
  <dc:creator>Школа</dc:creator>
  <cp:lastModifiedBy>ринат</cp:lastModifiedBy>
  <cp:revision>76</cp:revision>
  <dcterms:created xsi:type="dcterms:W3CDTF">2010-03-29T07:41:05Z</dcterms:created>
  <dcterms:modified xsi:type="dcterms:W3CDTF">2014-01-21T15:24:35Z</dcterms:modified>
</cp:coreProperties>
</file>