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67" r:id="rId2"/>
    <p:sldId id="275" r:id="rId3"/>
    <p:sldId id="276" r:id="rId4"/>
    <p:sldId id="277" r:id="rId5"/>
    <p:sldId id="278" r:id="rId6"/>
    <p:sldId id="269" r:id="rId7"/>
    <p:sldId id="274" r:id="rId8"/>
    <p:sldId id="268" r:id="rId9"/>
    <p:sldId id="271" r:id="rId10"/>
    <p:sldId id="279" r:id="rId11"/>
    <p:sldId id="281" r:id="rId12"/>
    <p:sldId id="282" r:id="rId13"/>
    <p:sldId id="283" r:id="rId14"/>
    <p:sldId id="280" r:id="rId15"/>
    <p:sldId id="284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52" autoAdjust="0"/>
  </p:normalViewPr>
  <p:slideViewPr>
    <p:cSldViewPr>
      <p:cViewPr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0BF54A6-BF0D-40F2-A9EB-56D723CC1918}" type="datetimeFigureOut">
              <a:rPr lang="ru-RU"/>
              <a:pPr>
                <a:defRPr/>
              </a:pPr>
              <a:t>21.01.2014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014DEFF-996E-440C-81AD-0FD6124A8E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2050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27076B9-C7F7-4BCA-82FB-1405B5822D04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Овал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F0EFE68-8DE7-4528-B12A-D75420BE0D2A}" type="datetimeFigureOut">
              <a:rPr lang="ru-RU"/>
              <a:pPr>
                <a:defRPr/>
              </a:pPr>
              <a:t>21.01.2014</a:t>
            </a:fld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738DA08-AAED-4414-97E8-2907002537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63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5C6D-505C-450F-A0F0-10939CF361D0}" type="datetimeFigureOut">
              <a:rPr lang="ru-RU"/>
              <a:pPr>
                <a:defRPr/>
              </a:pPr>
              <a:t>21.01.2014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43CD7-C407-4125-989E-C87DEA1382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473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587F6-A5AD-416B-8FB2-03B05CD0BE01}" type="datetimeFigureOut">
              <a:rPr lang="ru-RU"/>
              <a:pPr>
                <a:defRPr/>
              </a:pPr>
              <a:t>21.01.2014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B0721-2BA8-40F1-8BD5-272F833A19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9248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F0AADD-3E59-4644-A2C4-4B52113E33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1051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1C603-8C25-47C8-93FA-BAE88059DB21}" type="datetimeFigureOut">
              <a:rPr lang="ru-RU"/>
              <a:pPr>
                <a:defRPr/>
              </a:pPr>
              <a:t>21.01.2014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0ACD0-FBC4-4BFF-8DB8-561801D5AF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679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Овал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275579D-EB74-4C88-A6C1-D2538B549B48}" type="datetimeFigureOut">
              <a:rPr lang="ru-RU"/>
              <a:pPr>
                <a:defRPr/>
              </a:pPr>
              <a:t>21.01.2014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1C33A66-842A-4B02-B651-F570C19039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8807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B10FC-F1CD-47E2-A845-A0FFE221EAF3}" type="datetimeFigureOut">
              <a:rPr lang="ru-RU"/>
              <a:pPr>
                <a:defRPr/>
              </a:pPr>
              <a:t>21.01.2014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AAEE5-BBE1-4313-9EC3-8E1E0742A1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776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3A6FC9C-9967-4D7A-BD09-48380A1A7CCB}" type="datetimeFigureOut">
              <a:rPr lang="ru-RU"/>
              <a:pPr>
                <a:defRPr/>
              </a:pPr>
              <a:t>21.01.2014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6217CA7-0A76-438A-BBE8-226F6881A8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1053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AA12C-2944-4AAD-8650-00333937F6DE}" type="datetimeFigureOut">
              <a:rPr lang="ru-RU"/>
              <a:pPr>
                <a:defRPr/>
              </a:pPr>
              <a:t>21.01.2014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8A17C-77BC-4F2E-985F-7D184AA0C5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59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F890D8F-F4AB-421B-9CF7-64B928F84834}" type="datetimeFigureOut">
              <a:rPr lang="ru-RU"/>
              <a:pPr>
                <a:defRPr/>
              </a:pPr>
              <a:t>21.01.2014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6E2043A-1FEA-4148-8EDD-A7A3B9E472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9731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900A107-3D19-4395-94B9-527C922D1A79}" type="datetimeFigureOut">
              <a:rPr lang="ru-RU"/>
              <a:pPr>
                <a:defRPr/>
              </a:pPr>
              <a:t>21.01.2014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BCBAA7F-0A23-423C-9526-A99F773573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568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Прямоугольник 12"/>
          <p:cNvGrpSpPr>
            <a:grpSpLocks/>
          </p:cNvGrpSpPr>
          <p:nvPr/>
        </p:nvGrpSpPr>
        <p:grpSpPr bwMode="auto">
          <a:xfrm>
            <a:off x="646113" y="969963"/>
            <a:ext cx="4803775" cy="4802187"/>
            <a:chOff x="407" y="611"/>
            <a:chExt cx="3026" cy="3025"/>
          </a:xfrm>
        </p:grpSpPr>
        <p:pic>
          <p:nvPicPr>
            <p:cNvPr id="6" name="Прямоугольник 12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7" y="611"/>
              <a:ext cx="3026" cy="3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3"/>
            <p:cNvSpPr txBox="1">
              <a:spLocks noChangeArrowheads="1"/>
            </p:cNvSpPr>
            <p:nvPr/>
          </p:nvSpPr>
          <p:spPr bwMode="auto">
            <a:xfrm>
              <a:off x="480" y="672"/>
              <a:ext cx="2880" cy="2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274320"/>
            <a:lstStyle/>
            <a:p>
              <a:pPr indent="-282575">
                <a:lnSpc>
                  <a:spcPts val="3000"/>
                </a:lnSpc>
                <a:spcBef>
                  <a:spcPts val="600"/>
                </a:spcBef>
                <a:buClr>
                  <a:schemeClr val="accent1"/>
                </a:buClr>
                <a:buSzPct val="80000"/>
                <a:buFont typeface="Wingdings 2" pitchFamily="18" charset="2"/>
                <a:buNone/>
                <a:defRPr/>
              </a:pPr>
              <a:endParaRPr lang="en-US" sz="3200">
                <a:latin typeface="Gill Sans MT" pitchFamily="34" charset="0"/>
              </a:endParaRPr>
            </a:p>
          </p:txBody>
        </p:sp>
      </p:grpSp>
      <p:sp>
        <p:nvSpPr>
          <p:cNvPr id="8" name="Блок-схема: процесс 7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Блок-схема: процесс 8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41C02C8-9D8B-4969-B44F-8479A69FE2BE}" type="datetimeFigureOut">
              <a:rPr lang="ru-RU"/>
              <a:pPr>
                <a:defRPr/>
              </a:pPr>
              <a:t>21.01.2014</a:t>
            </a:fld>
            <a:endParaRPr lang="ru-RU"/>
          </a:p>
        </p:txBody>
      </p:sp>
      <p:sp>
        <p:nvSpPr>
          <p:cNvPr id="11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3B75F1C-3C2D-42A5-883B-4AE9890A4D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255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57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69B69A1-B339-47E0-95B6-95DE22305688}" type="datetimeFigureOut">
              <a:rPr lang="ru-RU"/>
              <a:pPr>
                <a:defRPr/>
              </a:pPr>
              <a:t>21.01.2014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785DDE51-1B58-4360-8F54-661603E26D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08" r:id="rId2"/>
    <p:sldLayoutId id="2147483814" r:id="rId3"/>
    <p:sldLayoutId id="2147483809" r:id="rId4"/>
    <p:sldLayoutId id="2147483815" r:id="rId5"/>
    <p:sldLayoutId id="2147483810" r:id="rId6"/>
    <p:sldLayoutId id="2147483816" r:id="rId7"/>
    <p:sldLayoutId id="2147483817" r:id="rId8"/>
    <p:sldLayoutId id="2147483818" r:id="rId9"/>
    <p:sldLayoutId id="2147483811" r:id="rId10"/>
    <p:sldLayoutId id="2147483812" r:id="rId11"/>
    <p:sldLayoutId id="214748381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8.png"/><Relationship Id="rId5" Type="http://schemas.openxmlformats.org/officeDocument/2006/relationships/image" Target="../media/image17.jpeg"/><Relationship Id="rId4" Type="http://schemas.openxmlformats.org/officeDocument/2006/relationships/image" Target="../media/image16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00250" y="1052736"/>
            <a:ext cx="6429420" cy="255454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0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Bookman Old Style" pitchFamily="18" charset="0"/>
              </a:rPr>
              <a:t>Эффективные способы </a:t>
            </a:r>
          </a:p>
          <a:p>
            <a:pPr algn="ctr">
              <a:defRPr/>
            </a:pPr>
            <a:r>
              <a:rPr lang="ru-RU" sz="40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Bookman Old Style" pitchFamily="18" charset="0"/>
              </a:rPr>
              <a:t>работы с информацией</a:t>
            </a:r>
          </a:p>
        </p:txBody>
      </p:sp>
      <p:sp>
        <p:nvSpPr>
          <p:cNvPr id="3" name="Подзаголовок 2"/>
          <p:cNvSpPr txBox="1">
            <a:spLocks/>
          </p:cNvSpPr>
          <p:nvPr/>
        </p:nvSpPr>
        <p:spPr bwMode="auto">
          <a:xfrm>
            <a:off x="3186667" y="3856780"/>
            <a:ext cx="5748659" cy="750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65125" indent="-282575" algn="ctr" eaLnBrk="0" hangingPunct="0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ru-RU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Губарь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Оксана Михайловна </a:t>
            </a:r>
          </a:p>
          <a:p>
            <a:pPr marL="365125" indent="-282575" algn="ctr" eaLnBrk="0" hangingPunct="0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учитель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математики и информатики</a:t>
            </a:r>
          </a:p>
        </p:txBody>
      </p:sp>
      <p:sp>
        <p:nvSpPr>
          <p:cNvPr id="10244" name="Text Box 7"/>
          <p:cNvSpPr txBox="1">
            <a:spLocks noChangeArrowheads="1"/>
          </p:cNvSpPr>
          <p:nvPr/>
        </p:nvSpPr>
        <p:spPr bwMode="auto">
          <a:xfrm>
            <a:off x="1071563" y="285750"/>
            <a:ext cx="7848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16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Всероссийская научно-методическая конференция 10 ноября 2013 - 30 января 2014 "Педагогическая технология и мастерство учителя"</a:t>
            </a:r>
            <a:endParaRPr lang="ru-RU" altLang="ru-RU" sz="1600" b="1" i="1" dirty="0">
              <a:solidFill>
                <a:srgbClr val="0070C0"/>
              </a:solidFill>
            </a:endParaRPr>
          </a:p>
        </p:txBody>
      </p:sp>
      <p:pic>
        <p:nvPicPr>
          <p:cNvPr id="6" name="Picture 2" descr="H:\Оксана\аттестация\диск с предъявленными конкурсными материалами\проект многогранники\тема Удивительный мир многогранников\Проект многограники\proekt mnogogranik.files\oksgubar.jpg"/>
          <p:cNvPicPr>
            <a:picLocks noChangeAspect="1" noChangeArrowheads="1"/>
          </p:cNvPicPr>
          <p:nvPr/>
        </p:nvPicPr>
        <p:blipFill>
          <a:blip r:embed="rId2"/>
          <a:srcRect l="2439" r="2439" b="1667"/>
          <a:stretch>
            <a:fillRect/>
          </a:stretch>
        </p:blipFill>
        <p:spPr bwMode="auto">
          <a:xfrm>
            <a:off x="1914926" y="3756039"/>
            <a:ext cx="1321586" cy="199823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236512" y="4849746"/>
            <a:ext cx="5648968" cy="955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ts val="0"/>
              </a:spcBef>
            </a:pPr>
            <a:r>
              <a:rPr lang="ru-RU" altLang="ru-RU" sz="1300" b="1" i="1" dirty="0" smtClean="0">
                <a:solidFill>
                  <a:schemeClr val="accent3">
                    <a:lumMod val="50000"/>
                  </a:schemeClr>
                </a:solidFill>
              </a:rPr>
              <a:t>Муниципальное автономное общеобразовательное учреждение </a:t>
            </a:r>
            <a:r>
              <a:rPr lang="ru-RU" altLang="ru-RU" sz="1300" b="1" i="1" dirty="0">
                <a:solidFill>
                  <a:schemeClr val="accent3">
                    <a:lumMod val="50000"/>
                  </a:schemeClr>
                </a:solidFill>
              </a:rPr>
              <a:t>«Средняя общеобразовательная школа №11</a:t>
            </a:r>
            <a:r>
              <a:rPr lang="ru-RU" altLang="ru-RU" sz="1300" b="1" i="1" dirty="0" smtClean="0">
                <a:solidFill>
                  <a:schemeClr val="accent3">
                    <a:lumMod val="50000"/>
                  </a:schemeClr>
                </a:solidFill>
              </a:rPr>
              <a:t>»</a:t>
            </a:r>
          </a:p>
          <a:p>
            <a:pPr algn="ctr" eaLnBrk="1" hangingPunct="1">
              <a:lnSpc>
                <a:spcPct val="150000"/>
              </a:lnSpc>
              <a:spcBef>
                <a:spcPts val="0"/>
              </a:spcBef>
            </a:pPr>
            <a:r>
              <a:rPr lang="ru-RU" altLang="ru-RU" sz="1300" b="1" i="1" dirty="0" err="1" smtClean="0">
                <a:solidFill>
                  <a:schemeClr val="accent3">
                    <a:lumMod val="50000"/>
                  </a:schemeClr>
                </a:solidFill>
              </a:rPr>
              <a:t>г.Усть-Илимск</a:t>
            </a:r>
            <a:r>
              <a:rPr lang="ru-RU" altLang="ru-RU" sz="1300" b="1" i="1" dirty="0" smtClean="0">
                <a:solidFill>
                  <a:schemeClr val="accent3">
                    <a:lumMod val="50000"/>
                  </a:schemeClr>
                </a:solidFill>
              </a:rPr>
              <a:t>, Иркутская </a:t>
            </a:r>
            <a:r>
              <a:rPr lang="ru-RU" altLang="ru-RU" sz="1300" b="1" i="1" dirty="0" err="1" smtClean="0">
                <a:solidFill>
                  <a:schemeClr val="accent3">
                    <a:lumMod val="50000"/>
                  </a:schemeClr>
                </a:solidFill>
              </a:rPr>
              <a:t>облась</a:t>
            </a:r>
            <a:endParaRPr lang="ru-RU" altLang="ru-RU" sz="13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33487" y="6021288"/>
            <a:ext cx="7286676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Электронное периодическое издание НАУКОГРАД</a:t>
            </a:r>
            <a:endParaRPr lang="ru-RU" sz="16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Ноябрь 2013 – февраль 2014</a:t>
            </a:r>
            <a:endParaRPr lang="ru-RU" sz="16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00375" y="4143375"/>
          <a:ext cx="5810250" cy="2268538"/>
        </p:xfrm>
        <a:graphic>
          <a:graphicData uri="http://schemas.openxmlformats.org/drawingml/2006/table">
            <a:tbl>
              <a:tblPr/>
              <a:tblGrid>
                <a:gridCol w="5810250"/>
              </a:tblGrid>
              <a:tr h="18288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Логика — это комод, в котором хранится полезная утварь и очень много ненужной»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Чарлз Колтон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marL="9525" marR="9525" marT="9526" marB="95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7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6" marB="95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61" name="Rectangle 1"/>
          <p:cNvSpPr>
            <a:spLocks noChangeArrowheads="1"/>
          </p:cNvSpPr>
          <p:nvPr/>
        </p:nvSpPr>
        <p:spPr bwMode="auto">
          <a:xfrm>
            <a:off x="3214688" y="2571750"/>
            <a:ext cx="55721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400" b="1" i="1">
                <a:latin typeface="Bookman Old Style" pitchFamily="18" charset="0"/>
                <a:cs typeface="Times New Roman" pitchFamily="18" charset="0"/>
              </a:rPr>
              <a:t>«Логика — это бог мыслящих» </a:t>
            </a:r>
          </a:p>
          <a:p>
            <a:pPr algn="r"/>
            <a:r>
              <a:rPr lang="ru-RU" altLang="ru-RU" sz="2400" b="1" i="1">
                <a:latin typeface="Bookman Old Style" pitchFamily="18" charset="0"/>
                <a:cs typeface="Times New Roman" pitchFamily="18" charset="0"/>
              </a:rPr>
              <a:t>Лион Фейхтвангер</a:t>
            </a:r>
            <a:endParaRPr lang="ru-RU" altLang="ru-RU" sz="2400" b="1">
              <a:latin typeface="Bookman Old Style" pitchFamily="18" charset="0"/>
            </a:endParaRPr>
          </a:p>
        </p:txBody>
      </p:sp>
      <p:sp>
        <p:nvSpPr>
          <p:cNvPr id="19462" name="Прямоугольник 5"/>
          <p:cNvSpPr>
            <a:spLocks noChangeArrowheads="1"/>
          </p:cNvSpPr>
          <p:nvPr/>
        </p:nvSpPr>
        <p:spPr bwMode="auto">
          <a:xfrm>
            <a:off x="1428750" y="857250"/>
            <a:ext cx="6858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400" b="1" i="1">
                <a:solidFill>
                  <a:srgbClr val="000000"/>
                </a:solidFill>
                <a:latin typeface="Bookman Old Style" pitchFamily="18" charset="0"/>
                <a:cs typeface="Times New Roman" pitchFamily="18" charset="0"/>
              </a:rPr>
              <a:t>«Логика - смирительная рубашка фантазии»</a:t>
            </a:r>
          </a:p>
          <a:p>
            <a:pPr algn="r"/>
            <a:r>
              <a:rPr lang="ru-RU" altLang="ru-RU" sz="2400" b="1" i="1">
                <a:solidFill>
                  <a:srgbClr val="000000"/>
                </a:solidFill>
                <a:latin typeface="Bookman Old Style" pitchFamily="18" charset="0"/>
                <a:cs typeface="Times New Roman" pitchFamily="18" charset="0"/>
              </a:rPr>
              <a:t> Хельмар Нар</a:t>
            </a:r>
            <a:endParaRPr lang="ru-RU" altLang="ru-RU" sz="2400" b="1" u="sng">
              <a:latin typeface="Bookman Old Style" pitchFamily="18" charset="0"/>
            </a:endParaRPr>
          </a:p>
        </p:txBody>
      </p:sp>
      <p:pic>
        <p:nvPicPr>
          <p:cNvPr id="19463" name="Рисунок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2286000"/>
            <a:ext cx="1425575" cy="142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4" name="Рисунок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4143375"/>
            <a:ext cx="1425575" cy="142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5" name="Прямоугольник 8"/>
          <p:cNvSpPr>
            <a:spLocks noChangeArrowheads="1"/>
          </p:cNvSpPr>
          <p:nvPr/>
        </p:nvSpPr>
        <p:spPr bwMode="auto">
          <a:xfrm>
            <a:off x="3214688" y="142875"/>
            <a:ext cx="3813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800" b="1" i="1">
                <a:solidFill>
                  <a:srgbClr val="C00000"/>
                </a:solidFill>
              </a:rPr>
              <a:t>Афоризмы о логике</a:t>
            </a:r>
            <a:endParaRPr lang="ru-RU" alt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Freeform 2"/>
          <p:cNvSpPr>
            <a:spLocks/>
          </p:cNvSpPr>
          <p:nvPr/>
        </p:nvSpPr>
        <p:spPr bwMode="auto">
          <a:xfrm>
            <a:off x="1885950" y="2881313"/>
            <a:ext cx="7323138" cy="4057650"/>
          </a:xfrm>
          <a:custGeom>
            <a:avLst/>
            <a:gdLst>
              <a:gd name="T0" fmla="*/ 7280276 w 4613"/>
              <a:gd name="T1" fmla="*/ 273050 h 2556"/>
              <a:gd name="T2" fmla="*/ 4629150 w 4613"/>
              <a:gd name="T3" fmla="*/ 455613 h 2556"/>
              <a:gd name="T4" fmla="*/ 2228850 w 4613"/>
              <a:gd name="T5" fmla="*/ 993775 h 2556"/>
              <a:gd name="T6" fmla="*/ 971550 w 4613"/>
              <a:gd name="T7" fmla="*/ 1633538 h 2556"/>
              <a:gd name="T8" fmla="*/ 503238 w 4613"/>
              <a:gd name="T9" fmla="*/ 1668463 h 2556"/>
              <a:gd name="T10" fmla="*/ 46037 w 4613"/>
              <a:gd name="T11" fmla="*/ 2651125 h 2556"/>
              <a:gd name="T12" fmla="*/ 228600 w 4613"/>
              <a:gd name="T13" fmla="*/ 3840163 h 2556"/>
              <a:gd name="T14" fmla="*/ 1006475 w 4613"/>
              <a:gd name="T15" fmla="*/ 3954463 h 2556"/>
              <a:gd name="T16" fmla="*/ 3932238 w 4613"/>
              <a:gd name="T17" fmla="*/ 3976688 h 2556"/>
              <a:gd name="T18" fmla="*/ 6778626 w 4613"/>
              <a:gd name="T19" fmla="*/ 3965575 h 2556"/>
              <a:gd name="T20" fmla="*/ 7200901 w 4613"/>
              <a:gd name="T21" fmla="*/ 3998913 h 2556"/>
              <a:gd name="T22" fmla="*/ 6983413 w 4613"/>
              <a:gd name="T23" fmla="*/ 3941763 h 2556"/>
              <a:gd name="T24" fmla="*/ 7154863 w 4613"/>
              <a:gd name="T25" fmla="*/ 4033838 h 2556"/>
              <a:gd name="T26" fmla="*/ 7075488 w 4613"/>
              <a:gd name="T27" fmla="*/ 4033838 h 2556"/>
              <a:gd name="T28" fmla="*/ 7223126 w 4613"/>
              <a:gd name="T29" fmla="*/ 4056063 h 2556"/>
              <a:gd name="T30" fmla="*/ 7246938 w 4613"/>
              <a:gd name="T31" fmla="*/ 4033838 h 2556"/>
              <a:gd name="T32" fmla="*/ 7269163 w 4613"/>
              <a:gd name="T33" fmla="*/ 3976688 h 2556"/>
              <a:gd name="T34" fmla="*/ 7189788 w 4613"/>
              <a:gd name="T35" fmla="*/ 3908425 h 2556"/>
              <a:gd name="T36" fmla="*/ 7223126 w 4613"/>
              <a:gd name="T37" fmla="*/ 3987800 h 2556"/>
              <a:gd name="T38" fmla="*/ 7304088 w 4613"/>
              <a:gd name="T39" fmla="*/ 3919538 h 2556"/>
              <a:gd name="T40" fmla="*/ 7280276 w 4613"/>
              <a:gd name="T41" fmla="*/ 3440113 h 2556"/>
              <a:gd name="T42" fmla="*/ 7269163 w 4613"/>
              <a:gd name="T43" fmla="*/ 2101850 h 2556"/>
              <a:gd name="T44" fmla="*/ 7280276 w 4613"/>
              <a:gd name="T45" fmla="*/ 273050 h 255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4613"/>
              <a:gd name="T70" fmla="*/ 0 h 2556"/>
              <a:gd name="T71" fmla="*/ 4613 w 4613"/>
              <a:gd name="T72" fmla="*/ 2556 h 255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4613" h="2556">
                <a:moveTo>
                  <a:pt x="4586" y="172"/>
                </a:moveTo>
                <a:cubicBezTo>
                  <a:pt x="4264" y="0"/>
                  <a:pt x="3446" y="211"/>
                  <a:pt x="2916" y="287"/>
                </a:cubicBezTo>
                <a:cubicBezTo>
                  <a:pt x="2386" y="363"/>
                  <a:pt x="1788" y="502"/>
                  <a:pt x="1404" y="626"/>
                </a:cubicBezTo>
                <a:cubicBezTo>
                  <a:pt x="1020" y="750"/>
                  <a:pt x="793" y="958"/>
                  <a:pt x="612" y="1029"/>
                </a:cubicBezTo>
                <a:cubicBezTo>
                  <a:pt x="431" y="1100"/>
                  <a:pt x="414" y="944"/>
                  <a:pt x="317" y="1051"/>
                </a:cubicBezTo>
                <a:cubicBezTo>
                  <a:pt x="220" y="1158"/>
                  <a:pt x="58" y="1442"/>
                  <a:pt x="29" y="1670"/>
                </a:cubicBezTo>
                <a:cubicBezTo>
                  <a:pt x="0" y="1898"/>
                  <a:pt x="43" y="2282"/>
                  <a:pt x="144" y="2419"/>
                </a:cubicBezTo>
                <a:cubicBezTo>
                  <a:pt x="245" y="2556"/>
                  <a:pt x="245" y="2477"/>
                  <a:pt x="634" y="2491"/>
                </a:cubicBezTo>
                <a:cubicBezTo>
                  <a:pt x="1023" y="2505"/>
                  <a:pt x="1871" y="2504"/>
                  <a:pt x="2477" y="2505"/>
                </a:cubicBezTo>
                <a:cubicBezTo>
                  <a:pt x="3083" y="2506"/>
                  <a:pt x="3927" y="2496"/>
                  <a:pt x="4270" y="2498"/>
                </a:cubicBezTo>
                <a:cubicBezTo>
                  <a:pt x="4613" y="2500"/>
                  <a:pt x="4514" y="2521"/>
                  <a:pt x="4536" y="2519"/>
                </a:cubicBezTo>
                <a:cubicBezTo>
                  <a:pt x="4558" y="2517"/>
                  <a:pt x="4404" y="2479"/>
                  <a:pt x="4399" y="2483"/>
                </a:cubicBezTo>
                <a:cubicBezTo>
                  <a:pt x="4394" y="2487"/>
                  <a:pt x="4497" y="2531"/>
                  <a:pt x="4507" y="2541"/>
                </a:cubicBezTo>
                <a:cubicBezTo>
                  <a:pt x="4517" y="2551"/>
                  <a:pt x="4450" y="2539"/>
                  <a:pt x="4457" y="2541"/>
                </a:cubicBezTo>
                <a:cubicBezTo>
                  <a:pt x="4464" y="2543"/>
                  <a:pt x="4532" y="2555"/>
                  <a:pt x="4550" y="2555"/>
                </a:cubicBezTo>
                <a:cubicBezTo>
                  <a:pt x="4568" y="2555"/>
                  <a:pt x="4560" y="2549"/>
                  <a:pt x="4565" y="2541"/>
                </a:cubicBezTo>
                <a:cubicBezTo>
                  <a:pt x="4570" y="2533"/>
                  <a:pt x="4585" y="2518"/>
                  <a:pt x="4579" y="2505"/>
                </a:cubicBezTo>
                <a:cubicBezTo>
                  <a:pt x="4573" y="2492"/>
                  <a:pt x="4534" y="2461"/>
                  <a:pt x="4529" y="2462"/>
                </a:cubicBezTo>
                <a:cubicBezTo>
                  <a:pt x="4524" y="2463"/>
                  <a:pt x="4538" y="2511"/>
                  <a:pt x="4550" y="2512"/>
                </a:cubicBezTo>
                <a:cubicBezTo>
                  <a:pt x="4562" y="2513"/>
                  <a:pt x="4595" y="2526"/>
                  <a:pt x="4601" y="2469"/>
                </a:cubicBezTo>
                <a:cubicBezTo>
                  <a:pt x="4607" y="2412"/>
                  <a:pt x="4590" y="2358"/>
                  <a:pt x="4586" y="2167"/>
                </a:cubicBezTo>
                <a:cubicBezTo>
                  <a:pt x="4582" y="1976"/>
                  <a:pt x="4579" y="1656"/>
                  <a:pt x="4579" y="1324"/>
                </a:cubicBezTo>
                <a:cubicBezTo>
                  <a:pt x="4579" y="992"/>
                  <a:pt x="4585" y="412"/>
                  <a:pt x="4586" y="172"/>
                </a:cubicBez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folHlink">
                  <a:alpha val="60001"/>
                </a:schemeClr>
              </a:gs>
            </a:gsLst>
            <a:lin ang="2700000" scaled="1"/>
          </a:gradFill>
          <a:ln w="12700">
            <a:solidFill>
              <a:srgbClr val="F2FFCD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8" name="AutoShape 3"/>
          <p:cNvSpPr>
            <a:spLocks noChangeArrowheads="1"/>
          </p:cNvSpPr>
          <p:nvPr/>
        </p:nvSpPr>
        <p:spPr bwMode="auto">
          <a:xfrm>
            <a:off x="0" y="4706938"/>
            <a:ext cx="2295525" cy="58737"/>
          </a:xfrm>
          <a:prstGeom prst="parallelogram">
            <a:avLst>
              <a:gd name="adj" fmla="val 119415"/>
            </a:avLst>
          </a:prstGeom>
          <a:solidFill>
            <a:srgbClr val="99CC00">
              <a:alpha val="23137"/>
            </a:srgbClr>
          </a:solidFill>
          <a:ln w="9525">
            <a:solidFill>
              <a:srgbClr val="E2F9A9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9" name="Rectangle 4"/>
          <p:cNvSpPr>
            <a:spLocks noChangeArrowheads="1"/>
          </p:cNvSpPr>
          <p:nvPr/>
        </p:nvSpPr>
        <p:spPr bwMode="auto">
          <a:xfrm>
            <a:off x="0" y="6740525"/>
            <a:ext cx="9144000" cy="117475"/>
          </a:xfrm>
          <a:prstGeom prst="rect">
            <a:avLst/>
          </a:prstGeom>
          <a:solidFill>
            <a:srgbClr val="99CC00">
              <a:alpha val="23137"/>
            </a:srgbClr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0" y="128588"/>
            <a:ext cx="9144000" cy="1008062"/>
          </a:xfrm>
          <a:prstGeom prst="rect">
            <a:avLst/>
          </a:prstGeom>
          <a:solidFill>
            <a:srgbClr val="99CC00">
              <a:alpha val="23137"/>
            </a:srgbClr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4138613" y="1462088"/>
            <a:ext cx="2593975" cy="1439862"/>
          </a:xfrm>
          <a:prstGeom prst="verticalScroll">
            <a:avLst>
              <a:gd name="adj" fmla="val 12500"/>
            </a:avLst>
          </a:prstGeom>
          <a:gradFill rotWithShape="1">
            <a:gsLst>
              <a:gs pos="0">
                <a:srgbClr val="EFD3C3"/>
              </a:gs>
              <a:gs pos="100000">
                <a:srgbClr val="FFCC99"/>
              </a:gs>
            </a:gsLst>
            <a:lin ang="2700000" scaled="1"/>
          </a:gradFill>
          <a:ln w="12700">
            <a:solidFill>
              <a:srgbClr val="8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>
              <a:defRPr/>
            </a:pPr>
            <a:r>
              <a:rPr lang="ru-RU" sz="700"/>
              <a:t>                   </a:t>
            </a:r>
            <a:r>
              <a:rPr lang="en-US" sz="700"/>
              <a:t>§</a:t>
            </a:r>
            <a:r>
              <a:rPr lang="ru-RU" sz="700"/>
              <a:t>5. Физические свойства</a:t>
            </a:r>
            <a:br>
              <a:rPr lang="ru-RU" sz="700"/>
            </a:br>
            <a:r>
              <a:rPr lang="ru-RU" sz="500"/>
              <a:t>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х</a:t>
            </a:r>
          </a:p>
        </p:txBody>
      </p:sp>
      <p:sp>
        <p:nvSpPr>
          <p:cNvPr id="21511" name="AutoShape 7"/>
          <p:cNvSpPr>
            <a:spLocks noChangeArrowheads="1"/>
          </p:cNvSpPr>
          <p:nvPr/>
        </p:nvSpPr>
        <p:spPr bwMode="auto">
          <a:xfrm>
            <a:off x="6389688" y="3373438"/>
            <a:ext cx="2960687" cy="1508125"/>
          </a:xfrm>
          <a:prstGeom prst="verticalScroll">
            <a:avLst>
              <a:gd name="adj" fmla="val 12500"/>
            </a:avLst>
          </a:prstGeom>
          <a:gradFill rotWithShape="1">
            <a:gsLst>
              <a:gs pos="0">
                <a:srgbClr val="EFD3C3"/>
              </a:gs>
              <a:gs pos="100000">
                <a:srgbClr val="FFCC99"/>
              </a:gs>
            </a:gsLst>
            <a:lin ang="2700000" scaled="1"/>
          </a:gradFill>
          <a:ln w="12700">
            <a:solidFill>
              <a:srgbClr val="8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>
              <a:defRPr/>
            </a:pPr>
            <a:r>
              <a:rPr lang="ru-RU" sz="700"/>
              <a:t> </a:t>
            </a:r>
          </a:p>
          <a:p>
            <a:pPr>
              <a:defRPr/>
            </a:pPr>
            <a:r>
              <a:rPr lang="en-US" sz="700">
                <a:cs typeface="Arial" pitchFamily="34" charset="0"/>
              </a:rPr>
              <a:t>§</a:t>
            </a:r>
            <a:r>
              <a:rPr lang="ru-RU" sz="700">
                <a:cs typeface="Arial" pitchFamily="34" charset="0"/>
              </a:rPr>
              <a:t>5. Физические  свойства</a:t>
            </a:r>
            <a:endParaRPr lang="en-US" sz="700">
              <a:cs typeface="Arial" pitchFamily="34" charset="0"/>
            </a:endParaRPr>
          </a:p>
          <a:p>
            <a:pPr>
              <a:defRPr/>
            </a:pPr>
            <a:endParaRPr lang="ru-RU" sz="700"/>
          </a:p>
          <a:p>
            <a:pPr>
              <a:defRPr/>
            </a:pPr>
            <a:endParaRPr lang="ru-RU" sz="900"/>
          </a:p>
          <a:p>
            <a:pPr>
              <a:defRPr/>
            </a:pPr>
            <a:endParaRPr lang="ru-RU" sz="900"/>
          </a:p>
          <a:p>
            <a:pPr>
              <a:defRPr/>
            </a:pPr>
            <a:endParaRPr lang="ru-RU" sz="900"/>
          </a:p>
          <a:p>
            <a:pPr>
              <a:defRPr/>
            </a:pPr>
            <a:endParaRPr lang="ru-RU" sz="600"/>
          </a:p>
          <a:p>
            <a:pPr>
              <a:defRPr/>
            </a:pPr>
            <a:endParaRPr lang="ru-RU" sz="600"/>
          </a:p>
          <a:p>
            <a:pPr>
              <a:defRPr/>
            </a:pPr>
            <a:endParaRPr lang="ru-RU" sz="600"/>
          </a:p>
          <a:p>
            <a:pPr>
              <a:defRPr/>
            </a:pPr>
            <a:r>
              <a:rPr lang="ru-RU" sz="600"/>
              <a:t>    </a:t>
            </a:r>
          </a:p>
          <a:p>
            <a:pPr>
              <a:defRPr/>
            </a:pPr>
            <a:r>
              <a:rPr lang="ru-RU" sz="600"/>
              <a:t>Рис.1. Сравнение свойств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ph/>
          </p:nvPr>
        </p:nvGraphicFramePr>
        <p:xfrm>
          <a:off x="6667500" y="3922713"/>
          <a:ext cx="1012825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Диаграмма" r:id="rId3" imgW="4676851" imgH="2724247" progId="Excel.Chart.8">
                  <p:embed/>
                </p:oleObj>
              </mc:Choice>
              <mc:Fallback>
                <p:oleObj name="Диаграмма" r:id="rId3" imgW="4676851" imgH="2724247" progId="Excel.Char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5838" t="5373" r="22656" b="13554"/>
                      <a:stretch>
                        <a:fillRect/>
                      </a:stretch>
                    </p:blipFill>
                    <p:spPr bwMode="auto">
                      <a:xfrm>
                        <a:off x="6667500" y="3922713"/>
                        <a:ext cx="1012825" cy="66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flat" cmpd="sng" algn="ctr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3" name="AutoShape 9"/>
          <p:cNvSpPr>
            <a:spLocks noChangeArrowheads="1"/>
          </p:cNvSpPr>
          <p:nvPr/>
        </p:nvSpPr>
        <p:spPr bwMode="auto">
          <a:xfrm rot="-869886">
            <a:off x="2765425" y="3967163"/>
            <a:ext cx="4032250" cy="571500"/>
          </a:xfrm>
          <a:prstGeom prst="curvedDownArrow">
            <a:avLst>
              <a:gd name="adj1" fmla="val 51316"/>
              <a:gd name="adj2" fmla="val 192427"/>
              <a:gd name="adj3" fmla="val 33333"/>
            </a:avLst>
          </a:prstGeom>
          <a:solidFill>
            <a:srgbClr val="FF0000"/>
          </a:solidFill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514" name="AutoShape 10"/>
          <p:cNvSpPr>
            <a:spLocks noChangeArrowheads="1"/>
          </p:cNvSpPr>
          <p:nvPr/>
        </p:nvSpPr>
        <p:spPr bwMode="auto">
          <a:xfrm rot="-869886">
            <a:off x="719138" y="1865313"/>
            <a:ext cx="4032250" cy="571500"/>
          </a:xfrm>
          <a:prstGeom prst="curvedDownArrow">
            <a:avLst>
              <a:gd name="adj1" fmla="val 51316"/>
              <a:gd name="adj2" fmla="val 192427"/>
              <a:gd name="adj3" fmla="val 33333"/>
            </a:avLst>
          </a:prstGeom>
          <a:solidFill>
            <a:srgbClr val="0000FF"/>
          </a:solidFill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35" name="Text Box 14"/>
          <p:cNvSpPr txBox="1">
            <a:spLocks noChangeArrowheads="1"/>
          </p:cNvSpPr>
          <p:nvPr/>
        </p:nvSpPr>
        <p:spPr bwMode="auto">
          <a:xfrm rot="-994681">
            <a:off x="744538" y="1749425"/>
            <a:ext cx="29384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1200">
                <a:solidFill>
                  <a:srgbClr val="0000FF"/>
                </a:solidFill>
              </a:rPr>
              <a:t>Восприятие текстовой информации</a:t>
            </a:r>
          </a:p>
        </p:txBody>
      </p:sp>
      <p:sp>
        <p:nvSpPr>
          <p:cNvPr id="1036" name="Text Box 15"/>
          <p:cNvSpPr txBox="1">
            <a:spLocks noChangeArrowheads="1"/>
          </p:cNvSpPr>
          <p:nvPr/>
        </p:nvSpPr>
        <p:spPr bwMode="auto">
          <a:xfrm rot="-994681">
            <a:off x="3062288" y="4167188"/>
            <a:ext cx="293846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1200">
                <a:solidFill>
                  <a:srgbClr val="CC0000"/>
                </a:solidFill>
              </a:rPr>
              <a:t>Восприятие наглядных образов</a:t>
            </a:r>
          </a:p>
        </p:txBody>
      </p:sp>
      <p:pic>
        <p:nvPicPr>
          <p:cNvPr id="1037" name="Picture 16" descr="алмаз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575" y="3638550"/>
            <a:ext cx="1319213" cy="1158875"/>
          </a:xfrm>
          <a:prstGeom prst="rect">
            <a:avLst/>
          </a:prstGeom>
          <a:noFill/>
          <a:ln w="9525" algn="ctr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38" name="Group 17"/>
          <p:cNvGrpSpPr>
            <a:grpSpLocks/>
          </p:cNvGrpSpPr>
          <p:nvPr/>
        </p:nvGrpSpPr>
        <p:grpSpPr bwMode="auto">
          <a:xfrm>
            <a:off x="117475" y="2530475"/>
            <a:ext cx="1428750" cy="2228850"/>
            <a:chOff x="74" y="1594"/>
            <a:chExt cx="900" cy="1404"/>
          </a:xfrm>
        </p:grpSpPr>
        <p:sp>
          <p:nvSpPr>
            <p:cNvPr id="1045" name="AutoShape 18"/>
            <p:cNvSpPr>
              <a:spLocks noChangeArrowheads="1"/>
            </p:cNvSpPr>
            <p:nvPr/>
          </p:nvSpPr>
          <p:spPr bwMode="auto">
            <a:xfrm rot="497829" flipH="1">
              <a:off x="74" y="2117"/>
              <a:ext cx="800" cy="678"/>
            </a:xfrm>
            <a:prstGeom prst="parallelogram">
              <a:avLst>
                <a:gd name="adj" fmla="val 41107"/>
              </a:avLst>
            </a:prstGeom>
            <a:gradFill rotWithShape="1">
              <a:gsLst>
                <a:gs pos="0">
                  <a:srgbClr val="FCF6F3">
                    <a:alpha val="70000"/>
                  </a:srgbClr>
                </a:gs>
                <a:gs pos="100000">
                  <a:srgbClr val="EFD3C3">
                    <a:alpha val="48000"/>
                  </a:srgb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pic>
          <p:nvPicPr>
            <p:cNvPr id="1046" name="Picture 19" descr="мальчик-в-кепке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" y="1594"/>
              <a:ext cx="882" cy="1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47" name="AutoShape 20"/>
            <p:cNvSpPr>
              <a:spLocks noChangeArrowheads="1"/>
            </p:cNvSpPr>
            <p:nvPr/>
          </p:nvSpPr>
          <p:spPr bwMode="auto">
            <a:xfrm>
              <a:off x="496" y="2277"/>
              <a:ext cx="128" cy="136"/>
            </a:xfrm>
            <a:prstGeom prst="octagon">
              <a:avLst>
                <a:gd name="adj" fmla="val 20588"/>
              </a:avLst>
            </a:prstGeom>
            <a:solidFill>
              <a:srgbClr val="F9FC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21525" name="AutoShape 21"/>
          <p:cNvSpPr>
            <a:spLocks noChangeArrowheads="1"/>
          </p:cNvSpPr>
          <p:nvPr/>
        </p:nvSpPr>
        <p:spPr bwMode="auto">
          <a:xfrm rot="-535572" flipH="1" flipV="1">
            <a:off x="892175" y="3117850"/>
            <a:ext cx="4065588" cy="571500"/>
          </a:xfrm>
          <a:prstGeom prst="curvedDownArrow">
            <a:avLst>
              <a:gd name="adj1" fmla="val 51740"/>
              <a:gd name="adj2" fmla="val 194018"/>
              <a:gd name="adj3" fmla="val 33333"/>
            </a:avLst>
          </a:prstGeom>
          <a:solidFill>
            <a:srgbClr val="0000FF"/>
          </a:solidFill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rot="10800000" wrap="none"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1040" name="Group 22"/>
          <p:cNvGrpSpPr>
            <a:grpSpLocks/>
          </p:cNvGrpSpPr>
          <p:nvPr/>
        </p:nvGrpSpPr>
        <p:grpSpPr bwMode="auto">
          <a:xfrm>
            <a:off x="2178050" y="4629150"/>
            <a:ext cx="1400175" cy="2228850"/>
            <a:chOff x="1372" y="2916"/>
            <a:chExt cx="882" cy="1404"/>
          </a:xfrm>
        </p:grpSpPr>
        <p:sp>
          <p:nvSpPr>
            <p:cNvPr id="1042" name="AutoShape 23"/>
            <p:cNvSpPr>
              <a:spLocks noChangeArrowheads="1"/>
            </p:cNvSpPr>
            <p:nvPr/>
          </p:nvSpPr>
          <p:spPr bwMode="auto">
            <a:xfrm rot="497829" flipH="1">
              <a:off x="1389" y="3469"/>
              <a:ext cx="800" cy="678"/>
            </a:xfrm>
            <a:prstGeom prst="parallelogram">
              <a:avLst>
                <a:gd name="adj" fmla="val 41107"/>
              </a:avLst>
            </a:prstGeom>
            <a:gradFill rotWithShape="1">
              <a:gsLst>
                <a:gs pos="0">
                  <a:srgbClr val="FCF6F3">
                    <a:alpha val="70000"/>
                  </a:srgbClr>
                </a:gs>
                <a:gs pos="100000">
                  <a:srgbClr val="EFD3C3">
                    <a:alpha val="48000"/>
                  </a:srgb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pic>
          <p:nvPicPr>
            <p:cNvPr id="1043" name="Picture 24" descr="мальчик-в-кепке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2" y="2916"/>
              <a:ext cx="882" cy="1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44" name="AutoShape 25"/>
            <p:cNvSpPr>
              <a:spLocks noChangeArrowheads="1"/>
            </p:cNvSpPr>
            <p:nvPr/>
          </p:nvSpPr>
          <p:spPr bwMode="auto">
            <a:xfrm>
              <a:off x="1775" y="3604"/>
              <a:ext cx="144" cy="136"/>
            </a:xfrm>
            <a:prstGeom prst="octagon">
              <a:avLst>
                <a:gd name="adj" fmla="val 20588"/>
              </a:avLst>
            </a:prstGeom>
            <a:solidFill>
              <a:srgbClr val="F9FC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21530" name="AutoShape 26"/>
          <p:cNvSpPr>
            <a:spLocks noChangeArrowheads="1"/>
          </p:cNvSpPr>
          <p:nvPr/>
        </p:nvSpPr>
        <p:spPr bwMode="auto">
          <a:xfrm rot="-535572" flipH="1" flipV="1">
            <a:off x="2938463" y="5219700"/>
            <a:ext cx="4065587" cy="571500"/>
          </a:xfrm>
          <a:prstGeom prst="curvedDownArrow">
            <a:avLst>
              <a:gd name="adj1" fmla="val 51740"/>
              <a:gd name="adj2" fmla="val 194018"/>
              <a:gd name="adj3" fmla="val 33333"/>
            </a:avLst>
          </a:prstGeom>
          <a:solidFill>
            <a:srgbClr val="FF0000"/>
          </a:solidFill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rot="10800000" wrap="none"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repeatCount="indefinite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9" presetID="22" presetClass="entr" presetSubtype="2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21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60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40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21" presetID="22" presetClass="entr" presetSubtype="8" repeatCount="indefinite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40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0500"/>
                            </p:stCondLst>
                            <p:childTnLst>
                              <p:par>
                                <p:cTn id="25" presetID="22" presetClass="entr" presetSubtype="2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40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3" grpId="0" animBg="1"/>
      <p:bldP spid="21514" grpId="0" animBg="1"/>
      <p:bldP spid="21514" grpId="1" animBg="1"/>
      <p:bldP spid="21525" grpId="0" animBg="1"/>
      <p:bldP spid="21525" grpId="1" animBg="1"/>
      <p:bldP spid="2153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 flipV="1">
            <a:off x="0" y="6723063"/>
            <a:ext cx="9144000" cy="42862"/>
          </a:xfrm>
          <a:prstGeom prst="rect">
            <a:avLst/>
          </a:prstGeom>
          <a:solidFill>
            <a:srgbClr val="99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0" y="0"/>
            <a:ext cx="9144000" cy="2416175"/>
          </a:xfrm>
          <a:prstGeom prst="rect">
            <a:avLst/>
          </a:prstGeom>
          <a:solidFill>
            <a:srgbClr val="99CC00">
              <a:alpha val="23137"/>
            </a:srgbClr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pic>
        <p:nvPicPr>
          <p:cNvPr id="20484" name="Picture 5" descr="презентац-тесн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42" r="2510"/>
          <a:stretch>
            <a:fillRect/>
          </a:stretch>
        </p:blipFill>
        <p:spPr bwMode="auto">
          <a:xfrm>
            <a:off x="6084888" y="0"/>
            <a:ext cx="2638425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5562600" y="0"/>
            <a:ext cx="3581400" cy="6858000"/>
          </a:xfrm>
          <a:prstGeom prst="rect">
            <a:avLst/>
          </a:prstGeom>
          <a:gradFill rotWithShape="1">
            <a:gsLst>
              <a:gs pos="0">
                <a:srgbClr val="99CC00">
                  <a:alpha val="28000"/>
                </a:srgbClr>
              </a:gs>
              <a:gs pos="100000">
                <a:schemeClr val="bg1">
                  <a:alpha val="14998"/>
                </a:schemeClr>
              </a:gs>
            </a:gsLst>
            <a:lin ang="5400000" scaled="1"/>
          </a:gra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5724525" y="2852738"/>
            <a:ext cx="3105150" cy="3178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>
              <a:lnSpc>
                <a:spcPct val="140000"/>
              </a:lnSpc>
              <a:spcBef>
                <a:spcPct val="50000"/>
              </a:spcBef>
              <a:defRPr/>
            </a:pPr>
            <a:r>
              <a:rPr lang="ru-RU" sz="1600" b="1" dirty="0">
                <a:solidFill>
                  <a:srgbClr val="000000"/>
                </a:solidFill>
              </a:rPr>
              <a:t>учебный материал </a:t>
            </a:r>
            <a:br>
              <a:rPr lang="ru-RU" sz="1600" b="1" dirty="0">
                <a:solidFill>
                  <a:srgbClr val="000000"/>
                </a:solidFill>
              </a:rPr>
            </a:br>
            <a:r>
              <a:rPr lang="ru-RU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легче, непроизвольно</a:t>
            </a:r>
            <a:r>
              <a:rPr lang="ru-RU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br>
              <a:rPr lang="ru-RU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запоминается</a:t>
            </a:r>
            <a:r>
              <a:rPr lang="ru-RU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600" b="1" dirty="0">
                <a:solidFill>
                  <a:srgbClr val="000000"/>
                </a:solidFill>
              </a:rPr>
              <a:t>и </a:t>
            </a:r>
            <a:r>
              <a:rPr lang="ru-RU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усваивается</a:t>
            </a:r>
            <a:r>
              <a:rPr lang="ru-RU" sz="1600" b="1" dirty="0">
                <a:solidFill>
                  <a:srgbClr val="000000"/>
                </a:solidFill>
              </a:rPr>
              <a:t>, </a:t>
            </a:r>
            <a:br>
              <a:rPr lang="ru-RU" sz="1600" b="1" dirty="0">
                <a:solidFill>
                  <a:srgbClr val="000000"/>
                </a:solidFill>
              </a:rPr>
            </a:br>
            <a:r>
              <a:rPr lang="ru-RU" sz="1600" b="1" dirty="0">
                <a:solidFill>
                  <a:srgbClr val="000000"/>
                </a:solidFill>
              </a:rPr>
              <a:t>если он преподносится </a:t>
            </a:r>
            <a:br>
              <a:rPr lang="ru-RU" sz="1600" b="1" dirty="0">
                <a:solidFill>
                  <a:srgbClr val="000000"/>
                </a:solidFill>
              </a:rPr>
            </a:br>
            <a:r>
              <a:rPr lang="ru-RU" sz="1600" b="1" dirty="0">
                <a:solidFill>
                  <a:srgbClr val="000000"/>
                </a:solidFill>
              </a:rPr>
              <a:t>не только вербально </a:t>
            </a:r>
            <a:br>
              <a:rPr lang="ru-RU" sz="1600" b="1" dirty="0">
                <a:solidFill>
                  <a:srgbClr val="000000"/>
                </a:solidFill>
              </a:rPr>
            </a:br>
            <a:r>
              <a:rPr lang="ru-RU" sz="1600" b="1" dirty="0">
                <a:solidFill>
                  <a:srgbClr val="000000"/>
                </a:solidFill>
              </a:rPr>
              <a:t>(на слух или через текст), </a:t>
            </a:r>
            <a:br>
              <a:rPr lang="ru-RU" sz="1600" b="1" dirty="0">
                <a:solidFill>
                  <a:srgbClr val="000000"/>
                </a:solidFill>
              </a:rPr>
            </a:br>
            <a:r>
              <a:rPr lang="ru-RU" sz="1600" b="1" dirty="0">
                <a:solidFill>
                  <a:srgbClr val="000000"/>
                </a:solidFill>
              </a:rPr>
              <a:t>а ещё и </a:t>
            </a:r>
            <a:r>
              <a:rPr lang="ru-RU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наглядно</a:t>
            </a:r>
            <a:r>
              <a:rPr lang="ru-RU" sz="1600" b="1" dirty="0">
                <a:solidFill>
                  <a:srgbClr val="000000"/>
                </a:solidFill>
              </a:rPr>
              <a:t>  </a:t>
            </a:r>
            <a:br>
              <a:rPr lang="ru-RU" sz="1600" b="1" dirty="0">
                <a:solidFill>
                  <a:srgbClr val="000000"/>
                </a:solidFill>
              </a:rPr>
            </a:br>
            <a:r>
              <a:rPr lang="ru-RU" sz="1600" b="1" dirty="0">
                <a:solidFill>
                  <a:srgbClr val="000000"/>
                </a:solidFill>
              </a:rPr>
              <a:t>(при комбинированном </a:t>
            </a:r>
            <a:br>
              <a:rPr lang="ru-RU" sz="1600" b="1" dirty="0">
                <a:solidFill>
                  <a:srgbClr val="000000"/>
                </a:solidFill>
              </a:rPr>
            </a:br>
            <a:r>
              <a:rPr lang="ru-RU" sz="1600" b="1" dirty="0">
                <a:solidFill>
                  <a:srgbClr val="000000"/>
                </a:solidFill>
              </a:rPr>
              <a:t>воздействии зрения и слуха).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852488" y="963613"/>
            <a:ext cx="3433762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40000"/>
              </a:lnSpc>
              <a:spcBef>
                <a:spcPct val="50000"/>
              </a:spcBef>
            </a:pPr>
            <a:r>
              <a:rPr lang="ru-RU" altLang="ru-RU" b="1"/>
              <a:t>Поэтому в своей практике </a:t>
            </a:r>
          </a:p>
          <a:p>
            <a:pPr algn="ctr">
              <a:lnSpc>
                <a:spcPct val="140000"/>
              </a:lnSpc>
              <a:spcBef>
                <a:spcPct val="50000"/>
              </a:spcBef>
            </a:pPr>
            <a:r>
              <a:rPr lang="ru-RU" altLang="ru-RU" b="1"/>
              <a:t>я учитываю</a:t>
            </a:r>
            <a:r>
              <a:rPr lang="ru-RU" altLang="ru-RU"/>
              <a:t>:</a:t>
            </a:r>
          </a:p>
        </p:txBody>
      </p:sp>
      <p:sp>
        <p:nvSpPr>
          <p:cNvPr id="20488" name="Rectangle 9"/>
          <p:cNvSpPr>
            <a:spLocks noChangeArrowheads="1"/>
          </p:cNvSpPr>
          <p:nvPr/>
        </p:nvSpPr>
        <p:spPr bwMode="auto">
          <a:xfrm>
            <a:off x="0" y="2706688"/>
            <a:ext cx="3589338" cy="4014787"/>
          </a:xfrm>
          <a:prstGeom prst="rect">
            <a:avLst/>
          </a:prstGeom>
          <a:solidFill>
            <a:srgbClr val="FBF79D">
              <a:alpha val="4588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pic>
        <p:nvPicPr>
          <p:cNvPr id="20489" name="Picture 10" descr="учит"/>
          <p:cNvPicPr>
            <a:picLocks noChangeAspect="1" noChangeArrowheads="1"/>
          </p:cNvPicPr>
          <p:nvPr/>
        </p:nvPicPr>
        <p:blipFill>
          <a:blip r:embed="rId3">
            <a:lum brigh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638"/>
          <a:stretch>
            <a:fillRect/>
          </a:stretch>
        </p:blipFill>
        <p:spPr bwMode="auto">
          <a:xfrm>
            <a:off x="322263" y="3290888"/>
            <a:ext cx="1519237" cy="2976562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0" name="Picture 11" descr="глаз-анфас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713" y="2709863"/>
            <a:ext cx="1825625" cy="399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91" name="AutoShape 12"/>
          <p:cNvSpPr>
            <a:spLocks noChangeArrowheads="1"/>
          </p:cNvSpPr>
          <p:nvPr/>
        </p:nvSpPr>
        <p:spPr bwMode="auto">
          <a:xfrm rot="16200000" flipH="1">
            <a:off x="2533650" y="3644900"/>
            <a:ext cx="874713" cy="2792413"/>
          </a:xfrm>
          <a:custGeom>
            <a:avLst/>
            <a:gdLst>
              <a:gd name="T0" fmla="*/ 31393043 w 21600"/>
              <a:gd name="T1" fmla="*/ 180499378 h 21600"/>
              <a:gd name="T2" fmla="*/ 17711196 w 21600"/>
              <a:gd name="T3" fmla="*/ 360998497 h 21600"/>
              <a:gd name="T4" fmla="*/ 4029309 w 21600"/>
              <a:gd name="T5" fmla="*/ 180499378 h 21600"/>
              <a:gd name="T6" fmla="*/ 17711196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257 w 21600"/>
              <a:gd name="T13" fmla="*/ 4257 h 21600"/>
              <a:gd name="T14" fmla="*/ 17343 w 21600"/>
              <a:gd name="T15" fmla="*/ 17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4914" y="21600"/>
                </a:lnTo>
                <a:lnTo>
                  <a:pt x="16686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99CC00">
              <a:alpha val="2313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492" name="Rectangle 13"/>
          <p:cNvSpPr>
            <a:spLocks noChangeArrowheads="1"/>
          </p:cNvSpPr>
          <p:nvPr/>
        </p:nvSpPr>
        <p:spPr bwMode="auto">
          <a:xfrm flipH="1">
            <a:off x="1841500" y="3287713"/>
            <a:ext cx="42863" cy="3249612"/>
          </a:xfrm>
          <a:prstGeom prst="rect">
            <a:avLst/>
          </a:prstGeom>
          <a:solidFill>
            <a:srgbClr val="99CC00">
              <a:alpha val="23137"/>
            </a:srgbClr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493" name="Rectangle 14"/>
          <p:cNvSpPr>
            <a:spLocks noChangeArrowheads="1"/>
          </p:cNvSpPr>
          <p:nvPr/>
        </p:nvSpPr>
        <p:spPr bwMode="auto">
          <a:xfrm rot="5712697">
            <a:off x="2678113" y="3138488"/>
            <a:ext cx="31750" cy="3048000"/>
          </a:xfrm>
          <a:prstGeom prst="rect">
            <a:avLst/>
          </a:prstGeom>
          <a:solidFill>
            <a:srgbClr val="99CC00">
              <a:alpha val="23137"/>
            </a:srgbClr>
          </a:solidFill>
          <a:ln w="317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494" name="Rectangle 15"/>
          <p:cNvSpPr>
            <a:spLocks noChangeArrowheads="1"/>
          </p:cNvSpPr>
          <p:nvPr/>
        </p:nvSpPr>
        <p:spPr bwMode="auto">
          <a:xfrm rot="5121712">
            <a:off x="2968625" y="4041776"/>
            <a:ext cx="28575" cy="2705100"/>
          </a:xfrm>
          <a:prstGeom prst="rect">
            <a:avLst/>
          </a:prstGeom>
          <a:solidFill>
            <a:srgbClr val="99CC00">
              <a:alpha val="23137"/>
            </a:srgbClr>
          </a:solidFill>
          <a:ln w="317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495" name="Rectangle 16"/>
          <p:cNvSpPr>
            <a:spLocks noChangeArrowheads="1"/>
          </p:cNvSpPr>
          <p:nvPr/>
        </p:nvSpPr>
        <p:spPr bwMode="auto">
          <a:xfrm>
            <a:off x="2360613" y="3702050"/>
            <a:ext cx="28575" cy="2941638"/>
          </a:xfrm>
          <a:prstGeom prst="rect">
            <a:avLst/>
          </a:prstGeom>
          <a:solidFill>
            <a:srgbClr val="99CC00">
              <a:alpha val="23137"/>
            </a:srgbClr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496" name="Rectangle 17"/>
          <p:cNvSpPr>
            <a:spLocks noChangeArrowheads="1"/>
          </p:cNvSpPr>
          <p:nvPr/>
        </p:nvSpPr>
        <p:spPr bwMode="auto">
          <a:xfrm flipH="1">
            <a:off x="2927350" y="4421188"/>
            <a:ext cx="25400" cy="2436812"/>
          </a:xfrm>
          <a:prstGeom prst="rect">
            <a:avLst/>
          </a:prstGeom>
          <a:solidFill>
            <a:srgbClr val="99CC00">
              <a:alpha val="23137"/>
            </a:srgbClr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497" name="Rectangle 18"/>
          <p:cNvSpPr>
            <a:spLocks noChangeArrowheads="1"/>
          </p:cNvSpPr>
          <p:nvPr/>
        </p:nvSpPr>
        <p:spPr bwMode="auto">
          <a:xfrm flipH="1">
            <a:off x="2097088" y="3929063"/>
            <a:ext cx="31750" cy="1830387"/>
          </a:xfrm>
          <a:prstGeom prst="rect">
            <a:avLst/>
          </a:prstGeom>
          <a:solidFill>
            <a:srgbClr val="99CC00">
              <a:alpha val="23137"/>
            </a:srgbClr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498" name="Rectangle 19"/>
          <p:cNvSpPr>
            <a:spLocks noChangeArrowheads="1"/>
          </p:cNvSpPr>
          <p:nvPr/>
        </p:nvSpPr>
        <p:spPr bwMode="auto">
          <a:xfrm flipH="1">
            <a:off x="2668588" y="4117975"/>
            <a:ext cx="28575" cy="1830388"/>
          </a:xfrm>
          <a:prstGeom prst="rect">
            <a:avLst/>
          </a:prstGeom>
          <a:solidFill>
            <a:srgbClr val="99CC00">
              <a:alpha val="23137"/>
            </a:srgbClr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499" name="Rectangle 20"/>
          <p:cNvSpPr>
            <a:spLocks noChangeArrowheads="1"/>
          </p:cNvSpPr>
          <p:nvPr/>
        </p:nvSpPr>
        <p:spPr bwMode="auto">
          <a:xfrm>
            <a:off x="1592263" y="4289425"/>
            <a:ext cx="36512" cy="1300163"/>
          </a:xfrm>
          <a:prstGeom prst="rect">
            <a:avLst/>
          </a:prstGeom>
          <a:solidFill>
            <a:srgbClr val="99CC00">
              <a:alpha val="23137"/>
            </a:srgbClr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8" grpId="0" animBg="1"/>
      <p:bldP spid="23559" grpId="0"/>
      <p:bldP spid="2356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7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43500" y="1643063"/>
            <a:ext cx="3735388" cy="2309812"/>
          </a:xfrm>
          <a:noFill/>
        </p:spPr>
      </p:pic>
      <p:pic>
        <p:nvPicPr>
          <p:cNvPr id="43017" name="Picture 9" descr="гг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714110">
            <a:off x="3656013" y="3346450"/>
            <a:ext cx="2300287" cy="31400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43018" name="Picture 10" descr="ее6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34099">
            <a:off x="1511300" y="2014538"/>
            <a:ext cx="2268538" cy="30956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21509" name="Text Box 21"/>
          <p:cNvSpPr txBox="1">
            <a:spLocks noChangeArrowheads="1"/>
          </p:cNvSpPr>
          <p:nvPr/>
        </p:nvSpPr>
        <p:spPr bwMode="auto">
          <a:xfrm>
            <a:off x="2268538" y="692150"/>
            <a:ext cx="6553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800" b="1" i="1">
                <a:solidFill>
                  <a:srgbClr val="800000"/>
                </a:solidFill>
              </a:rPr>
              <a:t>Работа с информацией на уроке: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3200" b="1" i="1" dirty="0" smtClean="0">
                <a:latin typeface="Bookman Old Style" pitchFamily="18" charset="0"/>
              </a:rPr>
              <a:t>Основные  компоненты информационных  компетенций</a:t>
            </a:r>
            <a:endParaRPr lang="ru-RU" sz="3200" b="1" i="1" dirty="0">
              <a:latin typeface="Bookman Old Style" pitchFamily="18" charset="0"/>
            </a:endParaRPr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>
          <a:xfrm>
            <a:off x="1214438" y="2357438"/>
            <a:ext cx="7499350" cy="4800600"/>
          </a:xfrm>
        </p:spPr>
        <p:txBody>
          <a:bodyPr/>
          <a:lstStyle/>
          <a:p>
            <a:r>
              <a:rPr lang="ru-RU" altLang="ru-RU" sz="2400" b="1" i="1" smtClean="0">
                <a:latin typeface="Bookman Old Style" pitchFamily="18" charset="0"/>
              </a:rPr>
              <a:t>Когнитивный</a:t>
            </a:r>
          </a:p>
          <a:p>
            <a:endParaRPr lang="ru-RU" altLang="ru-RU" sz="2400" b="1" smtClean="0">
              <a:latin typeface="Bookman Old Style" pitchFamily="18" charset="0"/>
            </a:endParaRPr>
          </a:p>
          <a:p>
            <a:r>
              <a:rPr lang="ru-RU" altLang="ru-RU" sz="2400" b="1" i="1" smtClean="0">
                <a:latin typeface="Bookman Old Style" pitchFamily="18" charset="0"/>
              </a:rPr>
              <a:t>Мотивационный</a:t>
            </a:r>
          </a:p>
          <a:p>
            <a:endParaRPr lang="ru-RU" altLang="ru-RU" sz="2400" b="1" smtClean="0">
              <a:latin typeface="Bookman Old Style" pitchFamily="18" charset="0"/>
            </a:endParaRPr>
          </a:p>
          <a:p>
            <a:r>
              <a:rPr lang="ru-RU" altLang="ru-RU" sz="2400" b="1" i="1" smtClean="0">
                <a:latin typeface="Bookman Old Style" pitchFamily="18" charset="0"/>
              </a:rPr>
              <a:t>Поведенческий</a:t>
            </a:r>
          </a:p>
          <a:p>
            <a:endParaRPr lang="ru-RU" altLang="ru-RU" smtClean="0"/>
          </a:p>
          <a:p>
            <a:endParaRPr lang="ru-RU" altLang="ru-RU" smtClean="0"/>
          </a:p>
          <a:p>
            <a:endParaRPr lang="ru-RU" altLang="ru-RU" smtClean="0"/>
          </a:p>
        </p:txBody>
      </p:sp>
      <p:pic>
        <p:nvPicPr>
          <p:cNvPr id="22532" name="Picture 2" descr="6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35414">
            <a:off x="4886325" y="2554288"/>
            <a:ext cx="3714750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4"/>
          <p:cNvSpPr txBox="1">
            <a:spLocks noChangeArrowheads="1"/>
          </p:cNvSpPr>
          <p:nvPr/>
        </p:nvSpPr>
        <p:spPr bwMode="auto">
          <a:xfrm>
            <a:off x="2214563" y="1785938"/>
            <a:ext cx="5327650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18800" bIns="11880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Wingdings" pitchFamily="2" charset="2"/>
              <a:buChar char="Ш"/>
            </a:pPr>
            <a:r>
              <a:rPr lang="ru-RU" altLang="ru-RU" b="1"/>
              <a:t>развитие  умения осознанно воспринимать и использовать информацию </a:t>
            </a:r>
          </a:p>
          <a:p>
            <a:pPr eaLnBrk="1" hangingPunct="1">
              <a:buFont typeface="Wingdings" pitchFamily="2" charset="2"/>
              <a:buChar char="Ш"/>
            </a:pPr>
            <a:endParaRPr lang="ru-RU" altLang="ru-RU" b="1"/>
          </a:p>
          <a:p>
            <a:pPr eaLnBrk="1" hangingPunct="1">
              <a:buFont typeface="Wingdings" pitchFamily="2" charset="2"/>
              <a:buChar char="Ш"/>
            </a:pPr>
            <a:r>
              <a:rPr lang="ru-RU" altLang="ru-RU" b="1"/>
              <a:t>развитие навыков работы с обучающими программами для расширения предметных знаний</a:t>
            </a:r>
          </a:p>
          <a:p>
            <a:pPr eaLnBrk="1" hangingPunct="1">
              <a:buFont typeface="Wingdings" pitchFamily="2" charset="2"/>
              <a:buChar char="Ш"/>
            </a:pPr>
            <a:endParaRPr lang="ru-RU" altLang="ru-RU" b="1"/>
          </a:p>
          <a:p>
            <a:pPr eaLnBrk="1" hangingPunct="1">
              <a:buFont typeface="Wingdings" pitchFamily="2" charset="2"/>
              <a:buChar char="Ш"/>
            </a:pPr>
            <a:r>
              <a:rPr lang="ru-RU" altLang="ru-RU" b="1"/>
              <a:t>сбор и систематизация тематической информации </a:t>
            </a:r>
          </a:p>
          <a:p>
            <a:pPr eaLnBrk="1" hangingPunct="1">
              <a:buFont typeface="Wingdings" pitchFamily="2" charset="2"/>
              <a:buChar char="Ш"/>
            </a:pPr>
            <a:endParaRPr lang="ru-RU" altLang="ru-RU" b="1"/>
          </a:p>
          <a:p>
            <a:pPr eaLnBrk="1" hangingPunct="1">
              <a:buFont typeface="Wingdings" pitchFamily="2" charset="2"/>
              <a:buChar char="Ш"/>
            </a:pPr>
            <a:r>
              <a:rPr lang="ru-RU" altLang="ru-RU" b="1"/>
              <a:t>умение представить информацию </a:t>
            </a:r>
          </a:p>
          <a:p>
            <a:pPr eaLnBrk="1" hangingPunct="1">
              <a:buFont typeface="Wingdings" pitchFamily="2" charset="2"/>
              <a:buChar char="Ш"/>
            </a:pPr>
            <a:endParaRPr lang="ru-RU" altLang="ru-RU" b="1" i="1"/>
          </a:p>
          <a:p>
            <a:pPr eaLnBrk="1" hangingPunct="1">
              <a:buFont typeface="Wingdings" pitchFamily="2" charset="2"/>
              <a:buChar char="Ш"/>
            </a:pPr>
            <a:r>
              <a:rPr lang="ru-RU" altLang="ru-RU" b="1"/>
              <a:t>использование доступных компьютерных ресурсов для извлечения информации</a:t>
            </a:r>
            <a:r>
              <a:rPr lang="ru-RU" altLang="ru-RU"/>
              <a:t> </a:t>
            </a:r>
          </a:p>
        </p:txBody>
      </p:sp>
      <p:sp>
        <p:nvSpPr>
          <p:cNvPr id="23555" name="Rectangle 22"/>
          <p:cNvSpPr>
            <a:spLocks noChangeArrowheads="1"/>
          </p:cNvSpPr>
          <p:nvPr/>
        </p:nvSpPr>
        <p:spPr bwMode="auto">
          <a:xfrm>
            <a:off x="1857375" y="285750"/>
            <a:ext cx="63373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800" b="1" i="1">
                <a:solidFill>
                  <a:srgbClr val="800000"/>
                </a:solidFill>
              </a:rPr>
              <a:t>Модель формирования информационной компетенции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H:\Оксана\аттестация\круги\Безимени-1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313" y="1643063"/>
            <a:ext cx="2857500" cy="326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1" name="Picture 3" descr="H:\Оксана\аттестация\круги\11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313" y="1643063"/>
            <a:ext cx="2857500" cy="326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4357688" y="1785938"/>
            <a:ext cx="4572000" cy="13843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 i="1" dirty="0">
                <a:solidFill>
                  <a:schemeClr val="accent3"/>
                </a:solidFill>
                <a:latin typeface="Bookman Old Style" pitchFamily="18" charset="0"/>
              </a:rPr>
              <a:t>«Кто владеет информацией, тот владеет миром»</a:t>
            </a: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6643688" y="3714750"/>
            <a:ext cx="23225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b="1"/>
              <a:t>Уинстон</a:t>
            </a:r>
            <a:r>
              <a:rPr lang="ru-RU" altLang="ru-RU"/>
              <a:t> </a:t>
            </a:r>
            <a:r>
              <a:rPr lang="ru-RU" altLang="ru-RU" b="1"/>
              <a:t>Черчилль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86188" y="500063"/>
            <a:ext cx="2609850" cy="2733675"/>
          </a:xfrm>
          <a:noFill/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93826">
            <a:off x="1712913" y="3143250"/>
            <a:ext cx="2214562" cy="312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45945">
            <a:off x="6191250" y="3171825"/>
            <a:ext cx="2119313" cy="300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500188" y="1428750"/>
            <a:ext cx="749935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600" b="1" i="1" dirty="0" smtClean="0">
                <a:solidFill>
                  <a:srgbClr val="C00000"/>
                </a:solidFill>
              </a:rPr>
              <a:t>Логика - наука о законах и формах правильного  мышления</a:t>
            </a: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2143125" y="3643313"/>
            <a:ext cx="642937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Логика - это, видимо, умение доказать какую - то истину </a:t>
            </a:r>
            <a:r>
              <a:rPr lang="ru-RU" sz="2800" b="1" i="1" dirty="0">
                <a:latin typeface="Bookman Old Style" pitchFamily="18" charset="0"/>
              </a:rPr>
              <a:t>(Ж. </a:t>
            </a:r>
            <a:r>
              <a:rPr lang="ru-RU" sz="2800" b="1" i="1" dirty="0" err="1">
                <a:latin typeface="Bookman Old Style" pitchFamily="18" charset="0"/>
              </a:rPr>
              <a:t>Ламрюйер</a:t>
            </a:r>
            <a:r>
              <a:rPr lang="ru-RU" sz="2800" b="1" i="1" dirty="0">
                <a:latin typeface="Bookman Old Style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3200" b="1" i="1" dirty="0" err="1" smtClean="0">
                <a:latin typeface="Bookman Old Style" pitchFamily="18" charset="0"/>
              </a:rPr>
              <a:t>Интеллект-карты</a:t>
            </a:r>
            <a:r>
              <a:rPr lang="ru-RU" sz="3200" b="1" i="1" dirty="0" smtClean="0">
                <a:latin typeface="Bookman Old Style" pitchFamily="18" charset="0"/>
              </a:rPr>
              <a:t> (</a:t>
            </a:r>
            <a:r>
              <a:rPr lang="ru-RU" sz="3200" b="1" i="1" dirty="0" err="1" smtClean="0">
                <a:latin typeface="Bookman Old Style" pitchFamily="18" charset="0"/>
              </a:rPr>
              <a:t>MindMap</a:t>
            </a:r>
            <a:r>
              <a:rPr lang="ru-RU" sz="3200" b="1" i="1" dirty="0" smtClean="0">
                <a:latin typeface="Bookman Old Style" pitchFamily="18" charset="0"/>
              </a:rPr>
              <a:t>)</a:t>
            </a:r>
            <a:endParaRPr lang="ru-RU" sz="3200" i="1" dirty="0">
              <a:latin typeface="Bookman Old Style" pitchFamily="18" charset="0"/>
            </a:endParaRPr>
          </a:p>
        </p:txBody>
      </p:sp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3"/>
          <a:stretch>
            <a:fillRect/>
          </a:stretch>
        </p:blipFill>
        <p:spPr bwMode="auto">
          <a:xfrm>
            <a:off x="2000250" y="1428750"/>
            <a:ext cx="5562600" cy="484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50" y="1143000"/>
            <a:ext cx="7499350" cy="4800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mtClean="0"/>
              <a:t>   </a:t>
            </a:r>
            <a:r>
              <a:rPr lang="ru-RU" altLang="ru-RU" sz="2400" b="1" i="1" smtClean="0">
                <a:latin typeface="Bookman Old Style" pitchFamily="18" charset="0"/>
              </a:rPr>
              <a:t>зародилась в Древней  Греции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400" b="1" i="1" smtClean="0">
                <a:latin typeface="Bookman Old Style" pitchFamily="18" charset="0"/>
              </a:rPr>
              <a:t>                      Основоположником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400" b="1" i="1" smtClean="0">
                <a:latin typeface="Bookman Old Style" pitchFamily="18" charset="0"/>
              </a:rPr>
              <a:t>                           её по праву считают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400" b="1" i="1" smtClean="0">
                <a:latin typeface="Bookman Old Style" pitchFamily="18" charset="0"/>
              </a:rPr>
              <a:t>                                        Аристотеля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400" b="1" i="1" smtClean="0">
                <a:latin typeface="Bookman Old Style" pitchFamily="18" charset="0"/>
              </a:rPr>
              <a:t>                               (384-322гг.до н.э.)</a:t>
            </a:r>
          </a:p>
        </p:txBody>
      </p:sp>
      <p:pic>
        <p:nvPicPr>
          <p:cNvPr id="15363" name="Picture 4" descr="MCj0353611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2928938"/>
            <a:ext cx="2117725" cy="344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929063" y="4214813"/>
            <a:ext cx="5072062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400" b="1" i="1">
                <a:latin typeface="Bookman Old Style" pitchFamily="18" charset="0"/>
                <a:cs typeface="Times New Roman" pitchFamily="18" charset="0"/>
              </a:rPr>
              <a:t>Термин </a:t>
            </a:r>
            <a:r>
              <a:rPr lang="ru-RU" altLang="ru-RU" sz="2400" b="1" i="1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логика</a:t>
            </a:r>
            <a:r>
              <a:rPr lang="ru-RU" altLang="ru-RU" sz="2400" b="1" i="1">
                <a:latin typeface="Bookman Old Style" pitchFamily="18" charset="0"/>
                <a:cs typeface="Times New Roman" pitchFamily="18" charset="0"/>
              </a:rPr>
              <a:t> происходит от греческого слова </a:t>
            </a:r>
            <a:r>
              <a:rPr lang="ru-RU" altLang="ru-RU" sz="2400" b="1" i="1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logos,</a:t>
            </a:r>
            <a:r>
              <a:rPr lang="ru-RU" altLang="ru-RU" sz="2400" b="1" i="1">
                <a:latin typeface="Bookman Old Style" pitchFamily="18" charset="0"/>
                <a:cs typeface="Times New Roman" pitchFamily="18" charset="0"/>
              </a:rPr>
              <a:t> что означает </a:t>
            </a:r>
            <a:r>
              <a:rPr lang="ru-RU" altLang="ru-RU" sz="2400" b="1" i="1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“мысль”, “разум”, “закономерность”</a:t>
            </a:r>
            <a:endParaRPr lang="ru-RU" altLang="ru-RU" sz="2400" b="1" i="1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15365" name="Прямоугольник 6"/>
          <p:cNvSpPr>
            <a:spLocks noChangeArrowheads="1"/>
          </p:cNvSpPr>
          <p:nvPr/>
        </p:nvSpPr>
        <p:spPr bwMode="auto">
          <a:xfrm>
            <a:off x="1857375" y="500063"/>
            <a:ext cx="14509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800" b="1" i="1">
                <a:solidFill>
                  <a:srgbClr val="C00000"/>
                </a:solidFill>
              </a:rPr>
              <a:t>Логика</a:t>
            </a:r>
            <a:endParaRPr lang="ru-RU" altLang="ru-RU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  <p:bldP spid="133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1500188" y="1071563"/>
            <a:ext cx="6929437" cy="526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ru-RU" altLang="ru-RU" sz="1600" b="1" i="1">
              <a:solidFill>
                <a:srgbClr val="C00000"/>
              </a:solidFill>
              <a:latin typeface="Bookman Old Style" pitchFamily="18" charset="0"/>
            </a:endParaRPr>
          </a:p>
          <a:p>
            <a:r>
              <a:rPr lang="ru-RU" altLang="ru-RU" sz="1600" b="1" i="1">
                <a:latin typeface="Bookman Old Style" pitchFamily="18" charset="0"/>
                <a:cs typeface="Times New Roman" pitchFamily="18" charset="0"/>
              </a:rPr>
              <a:t>На семинар съехались учителя, которые преподавали разные предметы. Нам надо познакомиться с пятью из них. Известно, что их имена Алена, Берта, Вера, Галина, Дарья. </a:t>
            </a:r>
          </a:p>
          <a:p>
            <a:r>
              <a:rPr lang="ru-RU" altLang="ru-RU" sz="1600" b="1" i="1">
                <a:latin typeface="Bookman Old Style" pitchFamily="18" charset="0"/>
                <a:cs typeface="Times New Roman" pitchFamily="18" charset="0"/>
              </a:rPr>
              <a:t>Один из них учитель математики, другой – учитель географии, третий – учитель физики, четвёртый – учитель биологии, пятый – учитель истории. Они рассказали о себе следующее.</a:t>
            </a:r>
            <a:endParaRPr lang="ru-RU" altLang="ru-RU" sz="1600" b="1" i="1">
              <a:latin typeface="Bookman Old Style" pitchFamily="18" charset="0"/>
            </a:endParaRPr>
          </a:p>
          <a:p>
            <a:endParaRPr lang="ru-RU" altLang="ru-RU" sz="1600" b="1" i="1">
              <a:latin typeface="Bookman Old Style" pitchFamily="18" charset="0"/>
              <a:cs typeface="Times New Roman" pitchFamily="18" charset="0"/>
            </a:endParaRPr>
          </a:p>
          <a:p>
            <a:r>
              <a:rPr lang="ru-RU" altLang="ru-RU" sz="1600" b="1" i="1">
                <a:latin typeface="Bookman Old Style" pitchFamily="18" charset="0"/>
                <a:cs typeface="Times New Roman" pitchFamily="18" charset="0"/>
              </a:rPr>
              <a:t>Вера и Галина не пользуются в своей работе учебником математики.</a:t>
            </a:r>
            <a:br>
              <a:rPr lang="ru-RU" altLang="ru-RU" sz="1600" b="1" i="1">
                <a:latin typeface="Bookman Old Style" pitchFamily="18" charset="0"/>
                <a:cs typeface="Times New Roman" pitchFamily="18" charset="0"/>
              </a:rPr>
            </a:br>
            <a:r>
              <a:rPr lang="ru-RU" altLang="ru-RU" sz="1600" b="1" i="1">
                <a:latin typeface="Bookman Old Style" pitchFamily="18" charset="0"/>
                <a:cs typeface="Times New Roman" pitchFamily="18" charset="0"/>
              </a:rPr>
              <a:t>Галина и Берта живут в одном доме с учителем физики.</a:t>
            </a:r>
            <a:br>
              <a:rPr lang="ru-RU" altLang="ru-RU" sz="1600" b="1" i="1">
                <a:latin typeface="Bookman Old Style" pitchFamily="18" charset="0"/>
                <a:cs typeface="Times New Roman" pitchFamily="18" charset="0"/>
              </a:rPr>
            </a:br>
            <a:r>
              <a:rPr lang="ru-RU" altLang="ru-RU" sz="1600" b="1" i="1">
                <a:latin typeface="Bookman Old Style" pitchFamily="18" charset="0"/>
                <a:cs typeface="Times New Roman" pitchFamily="18" charset="0"/>
              </a:rPr>
              <a:t>Алена и Галина  подарили учителю истории красивую вазу.</a:t>
            </a:r>
            <a:br>
              <a:rPr lang="ru-RU" altLang="ru-RU" sz="1600" b="1" i="1">
                <a:latin typeface="Bookman Old Style" pitchFamily="18" charset="0"/>
                <a:cs typeface="Times New Roman" pitchFamily="18" charset="0"/>
              </a:rPr>
            </a:br>
            <a:r>
              <a:rPr lang="ru-RU" altLang="ru-RU" sz="1600" b="1" i="1">
                <a:latin typeface="Bookman Old Style" pitchFamily="18" charset="0"/>
                <a:cs typeface="Times New Roman" pitchFamily="18" charset="0"/>
              </a:rPr>
              <a:t>Берта и Галина  помогали учителю географии готовить открытый урок.</a:t>
            </a:r>
            <a:br>
              <a:rPr lang="ru-RU" altLang="ru-RU" sz="1600" b="1" i="1">
                <a:latin typeface="Bookman Old Style" pitchFamily="18" charset="0"/>
                <a:cs typeface="Times New Roman" pitchFamily="18" charset="0"/>
              </a:rPr>
            </a:br>
            <a:r>
              <a:rPr lang="ru-RU" altLang="ru-RU" sz="1600" b="1" i="1">
                <a:latin typeface="Bookman Old Style" pitchFamily="18" charset="0"/>
                <a:cs typeface="Times New Roman" pitchFamily="18" charset="0"/>
              </a:rPr>
              <a:t>Берта и Дарья по субботам встречаются у учителя истории, а учитель физики по воскресеньям приходит в гости к Алене.</a:t>
            </a:r>
            <a:endParaRPr lang="ru-RU" altLang="ru-RU" sz="1600" b="1" i="1">
              <a:latin typeface="Bookman Old Style" pitchFamily="18" charset="0"/>
            </a:endParaRPr>
          </a:p>
          <a:p>
            <a:r>
              <a:rPr lang="ru-RU" altLang="ru-RU" sz="1600" b="1" i="1">
                <a:latin typeface="Bookman Old Style" pitchFamily="18" charset="0"/>
                <a:cs typeface="Times New Roman" pitchFamily="18" charset="0"/>
              </a:rPr>
              <a:t>Кто из них преподаёт какой предмет?</a:t>
            </a:r>
            <a:endParaRPr lang="ru-RU" altLang="ru-RU" sz="1600" b="1" i="1">
              <a:latin typeface="Bookman Old Style" pitchFamily="18" charset="0"/>
            </a:endParaRPr>
          </a:p>
        </p:txBody>
      </p:sp>
      <p:sp>
        <p:nvSpPr>
          <p:cNvPr id="16387" name="Прямоугольник 2"/>
          <p:cNvSpPr>
            <a:spLocks noChangeArrowheads="1"/>
          </p:cNvSpPr>
          <p:nvPr/>
        </p:nvSpPr>
        <p:spPr bwMode="auto">
          <a:xfrm>
            <a:off x="1643063" y="500063"/>
            <a:ext cx="72294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800" b="1" i="1">
                <a:solidFill>
                  <a:srgbClr val="C00000"/>
                </a:solidFill>
              </a:rPr>
              <a:t>Логика в математике и информатике</a:t>
            </a:r>
            <a:endParaRPr lang="ru-RU" alt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143000" y="2571750"/>
          <a:ext cx="7715250" cy="3055938"/>
        </p:xfrm>
        <a:graphic>
          <a:graphicData uri="http://schemas.openxmlformats.org/drawingml/2006/table">
            <a:tbl>
              <a:tblPr/>
              <a:tblGrid>
                <a:gridCol w="1143000"/>
                <a:gridCol w="1428750"/>
                <a:gridCol w="1214438"/>
                <a:gridCol w="1357312"/>
                <a:gridCol w="1285875"/>
                <a:gridCol w="1285875"/>
              </a:tblGrid>
              <a:tr h="1008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Алена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Берта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Вера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Галина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Дарья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</a:tr>
            </a:tbl>
          </a:graphicData>
        </a:graphic>
      </p:graphicFrame>
      <p:sp>
        <p:nvSpPr>
          <p:cNvPr id="17461" name="Прямоугольник 5"/>
          <p:cNvSpPr>
            <a:spLocks noChangeArrowheads="1"/>
          </p:cNvSpPr>
          <p:nvPr/>
        </p:nvSpPr>
        <p:spPr bwMode="auto">
          <a:xfrm>
            <a:off x="2000250" y="500063"/>
            <a:ext cx="2184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 i="1">
                <a:solidFill>
                  <a:srgbClr val="C00000"/>
                </a:solidFill>
                <a:latin typeface="Bookman Old Style" pitchFamily="18" charset="0"/>
              </a:rPr>
              <a:t>Множества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214438" y="1643063"/>
            <a:ext cx="3819525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Char char="Ø"/>
              <a:defRPr/>
            </a:pP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множество предметов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285875" y="1214438"/>
            <a:ext cx="3630613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Char char="Ø"/>
              <a:defRPr/>
            </a:pP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множество учителей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786063" y="4000500"/>
            <a:ext cx="5000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+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214813" y="4429125"/>
            <a:ext cx="5000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+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500688" y="3571875"/>
            <a:ext cx="5000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+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858000" y="4786313"/>
            <a:ext cx="5000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+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8143875" y="5214938"/>
            <a:ext cx="5000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+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858000" y="3643313"/>
            <a:ext cx="5000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-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214813" y="4786313"/>
            <a:ext cx="5000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-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214813" y="4000500"/>
            <a:ext cx="5000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-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214813" y="3571875"/>
            <a:ext cx="5000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-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8143875" y="4786313"/>
            <a:ext cx="5000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-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8143875" y="4429125"/>
            <a:ext cx="5000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-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8143875" y="3929063"/>
            <a:ext cx="5000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-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8143875" y="3571875"/>
            <a:ext cx="5000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-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6858000" y="4000500"/>
            <a:ext cx="5000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-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5572125" y="4429125"/>
            <a:ext cx="5000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-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572125" y="4000500"/>
            <a:ext cx="5000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-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4214813" y="5214938"/>
            <a:ext cx="5000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-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929438" y="5214938"/>
            <a:ext cx="5000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-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5572125" y="5214938"/>
            <a:ext cx="5000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-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858000" y="4429125"/>
            <a:ext cx="5000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-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572125" y="4786313"/>
            <a:ext cx="5000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-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2786063" y="4429125"/>
            <a:ext cx="5000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-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2786063" y="4786313"/>
            <a:ext cx="5000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-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2786063" y="5214938"/>
            <a:ext cx="5000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-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2786063" y="3643313"/>
            <a:ext cx="5000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-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Рисунок 3" descr="Электрическая лампоч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688" y="4929188"/>
            <a:ext cx="1266825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Рисунок 4" descr="Проба воздух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1214438"/>
            <a:ext cx="1046163" cy="1046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Рисунок 5" descr="Эрудит - аквалангист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3429000"/>
            <a:ext cx="1433513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Rectangle 1"/>
          <p:cNvSpPr>
            <a:spLocks noChangeArrowheads="1"/>
          </p:cNvSpPr>
          <p:nvPr/>
        </p:nvSpPr>
        <p:spPr bwMode="auto">
          <a:xfrm>
            <a:off x="4643438" y="5214938"/>
            <a:ext cx="407193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1400">
                <a:latin typeface="Bookman Old Style" pitchFamily="18" charset="0"/>
                <a:cs typeface="Times New Roman" pitchFamily="18" charset="0"/>
              </a:rPr>
              <a:t>Почему нить электрической лампочки не перегорает в течение долгого времени, несмотря на то что она накаляется добела? </a:t>
            </a:r>
            <a:endParaRPr lang="ru-RU" altLang="ru-RU" sz="1400">
              <a:latin typeface="Bookman Old Style" pitchFamily="18" charset="0"/>
            </a:endParaRPr>
          </a:p>
        </p:txBody>
      </p:sp>
      <p:sp>
        <p:nvSpPr>
          <p:cNvPr id="18438" name="Rectangle 2"/>
          <p:cNvSpPr>
            <a:spLocks noChangeArrowheads="1"/>
          </p:cNvSpPr>
          <p:nvPr/>
        </p:nvSpPr>
        <p:spPr bwMode="auto">
          <a:xfrm>
            <a:off x="2786063" y="857250"/>
            <a:ext cx="4929187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1400">
                <a:latin typeface="Bookman Old Style" pitchFamily="18" charset="0"/>
                <a:cs typeface="Times New Roman" pitchFamily="18" charset="0"/>
              </a:rPr>
              <a:t>Ради любопытства Эрудит решил взять пробу воздуха в центре Санкт-Петербурга, чтобы определить степень его загрязнения. Он взял банку с плотно закрывающейся крышкой. Эрудит понимает, что в банке находится сравнительно чистый домашний воздух. </a:t>
            </a:r>
            <a:endParaRPr lang="ru-RU" altLang="ru-RU" sz="1400">
              <a:latin typeface="Bookman Old Style" pitchFamily="18" charset="0"/>
            </a:endParaRPr>
          </a:p>
          <a:p>
            <a:r>
              <a:rPr lang="ru-RU" altLang="ru-RU" sz="1400" b="1">
                <a:latin typeface="Bookman Old Style" pitchFamily="18" charset="0"/>
                <a:cs typeface="Times New Roman" pitchFamily="18" charset="0"/>
              </a:rPr>
              <a:t>Как Эрудиту взять пробу городского воздуха, если в банке находится домашний воздух?</a:t>
            </a:r>
            <a:endParaRPr lang="ru-RU" altLang="ru-RU" sz="1400">
              <a:latin typeface="Bookman Old Style" pitchFamily="18" charset="0"/>
            </a:endParaRPr>
          </a:p>
        </p:txBody>
      </p:sp>
      <p:sp>
        <p:nvSpPr>
          <p:cNvPr id="18439" name="Rectangle 3"/>
          <p:cNvSpPr>
            <a:spLocks noChangeArrowheads="1"/>
          </p:cNvSpPr>
          <p:nvPr/>
        </p:nvSpPr>
        <p:spPr bwMode="auto">
          <a:xfrm>
            <a:off x="3643313" y="2928938"/>
            <a:ext cx="4643437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1400">
                <a:latin typeface="Bookman Old Style" pitchFamily="18" charset="0"/>
                <a:cs typeface="Times New Roman" pitchFamily="18" charset="0"/>
              </a:rPr>
              <a:t>Эрудит решил стать аквалангистом и изучить подводный мир. </a:t>
            </a:r>
            <a:br>
              <a:rPr lang="ru-RU" altLang="ru-RU" sz="1400">
                <a:latin typeface="Bookman Old Style" pitchFamily="18" charset="0"/>
                <a:cs typeface="Times New Roman" pitchFamily="18" charset="0"/>
              </a:rPr>
            </a:br>
            <a:r>
              <a:rPr lang="ru-RU" altLang="ru-RU" sz="1400">
                <a:latin typeface="Bookman Old Style" pitchFamily="18" charset="0"/>
                <a:cs typeface="Times New Roman" pitchFamily="18" charset="0"/>
              </a:rPr>
              <a:t>На первом погружении Эрудит потерял ориентацию под водой... </a:t>
            </a:r>
            <a:br>
              <a:rPr lang="ru-RU" altLang="ru-RU" sz="1400">
                <a:latin typeface="Bookman Old Style" pitchFamily="18" charset="0"/>
                <a:cs typeface="Times New Roman" pitchFamily="18" charset="0"/>
              </a:rPr>
            </a:br>
            <a:r>
              <a:rPr lang="ru-RU" altLang="ru-RU" sz="1400">
                <a:latin typeface="Bookman Old Style" pitchFamily="18" charset="0"/>
                <a:cs typeface="Times New Roman" pitchFamily="18" charset="0"/>
              </a:rPr>
              <a:t>Он не знал куда всплывать, а воздух стал заканчиваться... </a:t>
            </a:r>
            <a:br>
              <a:rPr lang="ru-RU" altLang="ru-RU" sz="1400">
                <a:latin typeface="Bookman Old Style" pitchFamily="18" charset="0"/>
                <a:cs typeface="Times New Roman" pitchFamily="18" charset="0"/>
              </a:rPr>
            </a:br>
            <a:r>
              <a:rPr lang="ru-RU" altLang="ru-RU" sz="1400">
                <a:latin typeface="Bookman Old Style" pitchFamily="18" charset="0"/>
                <a:cs typeface="Times New Roman" pitchFamily="18" charset="0"/>
              </a:rPr>
              <a:t/>
            </a:r>
            <a:br>
              <a:rPr lang="ru-RU" altLang="ru-RU" sz="1400">
                <a:latin typeface="Bookman Old Style" pitchFamily="18" charset="0"/>
                <a:cs typeface="Times New Roman" pitchFamily="18" charset="0"/>
              </a:rPr>
            </a:br>
            <a:r>
              <a:rPr lang="ru-RU" altLang="ru-RU" sz="1400" b="1">
                <a:latin typeface="Bookman Old Style" pitchFamily="18" charset="0"/>
                <a:cs typeface="Times New Roman" pitchFamily="18" charset="0"/>
              </a:rPr>
              <a:t>Помогите Эрудиту определить где верх, а где низ?</a:t>
            </a:r>
            <a:r>
              <a:rPr lang="ru-RU" altLang="ru-RU" sz="1400">
                <a:latin typeface="Bookman Old Style" pitchFamily="18" charset="0"/>
                <a:cs typeface="Times New Roman" pitchFamily="18" charset="0"/>
              </a:rPr>
              <a:t> </a:t>
            </a:r>
            <a:endParaRPr lang="ru-RU" altLang="ru-RU" sz="1400">
              <a:latin typeface="Bookman Old Style" pitchFamily="18" charset="0"/>
            </a:endParaRPr>
          </a:p>
        </p:txBody>
      </p:sp>
      <p:sp>
        <p:nvSpPr>
          <p:cNvPr id="18440" name="Rectangle 4"/>
          <p:cNvSpPr>
            <a:spLocks noChangeArrowheads="1"/>
          </p:cNvSpPr>
          <p:nvPr/>
        </p:nvSpPr>
        <p:spPr bwMode="auto">
          <a:xfrm>
            <a:off x="1714500" y="5072063"/>
            <a:ext cx="20002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1600" b="1" i="1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я лампочка</a:t>
            </a:r>
            <a:endParaRPr lang="ru-RU" altLang="ru-RU" sz="1600" i="1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18441" name="Rectangle 5"/>
          <p:cNvSpPr>
            <a:spLocks noChangeArrowheads="1"/>
          </p:cNvSpPr>
          <p:nvPr/>
        </p:nvSpPr>
        <p:spPr bwMode="auto">
          <a:xfrm>
            <a:off x="1071563" y="571500"/>
            <a:ext cx="19288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1600" b="1" i="1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Проба воздуха</a:t>
            </a:r>
            <a:endParaRPr lang="ru-RU" altLang="ru-RU" sz="1600" i="1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18442" name="Rectangle 6"/>
          <p:cNvSpPr>
            <a:spLocks noChangeArrowheads="1"/>
          </p:cNvSpPr>
          <p:nvPr/>
        </p:nvSpPr>
        <p:spPr bwMode="auto">
          <a:xfrm>
            <a:off x="1357313" y="2786063"/>
            <a:ext cx="2143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1400" b="1" i="1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Эрудит - аквалангист</a:t>
            </a:r>
            <a:endParaRPr lang="ru-RU" altLang="ru-RU" sz="1400" i="1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18443" name="Прямоугольник 11"/>
          <p:cNvSpPr>
            <a:spLocks noChangeArrowheads="1"/>
          </p:cNvSpPr>
          <p:nvPr/>
        </p:nvSpPr>
        <p:spPr bwMode="auto">
          <a:xfrm>
            <a:off x="4143375" y="142875"/>
            <a:ext cx="3187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800" b="1" i="1">
                <a:solidFill>
                  <a:srgbClr val="C00000"/>
                </a:solidFill>
              </a:rPr>
              <a:t>Логика в физике</a:t>
            </a:r>
            <a:endParaRPr lang="ru-RU" alt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870</TotalTime>
  <Words>465</Words>
  <Application>Microsoft Office PowerPoint</Application>
  <PresentationFormat>Экран (4:3)</PresentationFormat>
  <Paragraphs>117</Paragraphs>
  <Slides>15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6" baseType="lpstr">
      <vt:lpstr>Arial</vt:lpstr>
      <vt:lpstr>Corbel</vt:lpstr>
      <vt:lpstr>Wingdings 2</vt:lpstr>
      <vt:lpstr>Verdana</vt:lpstr>
      <vt:lpstr>Calibri</vt:lpstr>
      <vt:lpstr>Gill Sans MT</vt:lpstr>
      <vt:lpstr>Bookman Old Style</vt:lpstr>
      <vt:lpstr>Wingdings</vt:lpstr>
      <vt:lpstr>Times New Roman</vt:lpstr>
      <vt:lpstr>Солнцестояние</vt:lpstr>
      <vt:lpstr>Диаграмма Microsoft Office Excel</vt:lpstr>
      <vt:lpstr>Презентация PowerPoint</vt:lpstr>
      <vt:lpstr>Презентация PowerPoint</vt:lpstr>
      <vt:lpstr>Презентация PowerPoint</vt:lpstr>
      <vt:lpstr>Логика - наука о законах и формах правильного  мышления</vt:lpstr>
      <vt:lpstr>Интеллект-карты (MindMap)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Основные  компоненты информационных  компетенций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ЛОГИКА в современном мире</dc:title>
  <dc:creator>Школа</dc:creator>
  <cp:lastModifiedBy>ринат</cp:lastModifiedBy>
  <cp:revision>76</cp:revision>
  <dcterms:created xsi:type="dcterms:W3CDTF">2010-03-29T07:41:05Z</dcterms:created>
  <dcterms:modified xsi:type="dcterms:W3CDTF">2014-01-21T15:24:35Z</dcterms:modified>
</cp:coreProperties>
</file>