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2" r:id="rId8"/>
    <p:sldId id="260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2D329-C7D1-4DE8-A889-C6FCE6D09EAE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496A9-1D1A-48CD-AE64-237BCF898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635766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F95B-DEA9-46BF-A31F-336BC65C2FB7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490E2-FD00-4F1C-9D2B-5C8DB6C70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98645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EFA6-B49A-4678-A597-213AED972BD6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39AF0-22CB-4310-ACA8-46E759DC2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379232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B021-C885-419A-BFC8-9FEC0D576FDA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F3C83-F65F-4A4D-AD87-6BE754E8E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999691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E815-E2EA-4F2F-A813-B386E7DCB933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3E630-93BF-4482-8A91-AFB6A60B8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78491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F287A-E7E9-4FC8-BAFE-9E89593C897D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C9EA-E6B2-4BCA-9D0D-7337B0D35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93618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B942-1A8D-45D3-975A-F1BE2BD92AE3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91C11-DFA6-4E9D-806C-D8C712E94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20660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48B20-24DC-4644-A043-C9F7BBC4ADF6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0BF0-33AA-4AA4-ACB0-33381DF80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905932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8E6E-5935-44FB-873D-374D6204BD6E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98642-5281-42B1-88C3-23CA640AB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99753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17D52-26F6-4869-BC63-A85E6C39B57B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75693-3D04-45ED-848D-651364E19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47900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>
              <a:latin typeface="Gill Sans MT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CE1E8-D196-4D87-A3EC-B03AE307DC8B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BBFD-20D3-4584-8616-876FCF4BE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48508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FCDB238C-CD95-4003-BB44-A927F67A179E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0105183F-C1CC-47CF-BE1C-FDDDF8B8E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6" r:id="rId2"/>
    <p:sldLayoutId id="2147483912" r:id="rId3"/>
    <p:sldLayoutId id="2147483907" r:id="rId4"/>
    <p:sldLayoutId id="2147483913" r:id="rId5"/>
    <p:sldLayoutId id="2147483908" r:id="rId6"/>
    <p:sldLayoutId id="2147483914" r:id="rId7"/>
    <p:sldLayoutId id="2147483915" r:id="rId8"/>
    <p:sldLayoutId id="2147483916" r:id="rId9"/>
    <p:sldLayoutId id="2147483909" r:id="rId10"/>
    <p:sldLayoutId id="2147483910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ysics-regelman.com/secondary/7/1/18.png" TargetMode="External"/><Relationship Id="rId3" Type="http://schemas.openxmlformats.org/officeDocument/2006/relationships/hyperlink" Target="http://www.mos-uk1.ru/catalog/image.php?image=photo/124.jpg" TargetMode="External"/><Relationship Id="rId7" Type="http://schemas.openxmlformats.org/officeDocument/2006/relationships/hyperlink" Target="http://static.baza.farpost.ru/v/1302855407021_bulletin" TargetMode="External"/><Relationship Id="rId2" Type="http://schemas.openxmlformats.org/officeDocument/2006/relationships/hyperlink" Target="http://www.promtehlab.ru/upload/iblock/85c/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vivmarket.net/modules/goods/images/911_1111.jpg" TargetMode="External"/><Relationship Id="rId11" Type="http://schemas.openxmlformats.org/officeDocument/2006/relationships/hyperlink" Target="http://img12.imageshost.ru/img/2011/02/01/image_4d475053a995c.jpg" TargetMode="External"/><Relationship Id="rId5" Type="http://schemas.openxmlformats.org/officeDocument/2006/relationships/hyperlink" Target="http://www.zapadpribor.com/static/images/products/8534.jpg" TargetMode="External"/><Relationship Id="rId10" Type="http://schemas.openxmlformats.org/officeDocument/2006/relationships/hyperlink" Target="http://www.234234.ru/find/images/54/54_3781.JPG" TargetMode="External"/><Relationship Id="rId4" Type="http://schemas.openxmlformats.org/officeDocument/2006/relationships/hyperlink" Target="http://radiotrician.ru/m104_.jpg" TargetMode="External"/><Relationship Id="rId9" Type="http://schemas.openxmlformats.org/officeDocument/2006/relationships/hyperlink" Target="http://www.freetorg.com.ua/_data/lead/3390/1736160i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16013" y="1196752"/>
            <a:ext cx="7848475" cy="1471612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«Амперметр</a:t>
            </a:r>
            <a:r>
              <a:rPr lang="ru-RU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Измерение </a:t>
            </a:r>
            <a:r>
              <a:rPr lang="ru-RU" dirty="0" smtClean="0"/>
              <a:t>силы тока в цепи».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450" y="3213769"/>
            <a:ext cx="7407275" cy="2665243"/>
          </a:xfrm>
        </p:spPr>
        <p:txBody>
          <a:bodyPr/>
          <a:lstStyle/>
          <a:p>
            <a:pPr>
              <a:defRPr/>
            </a:pPr>
            <a:r>
              <a:rPr lang="ru-RU" sz="2300" dirty="0"/>
              <a:t>Муниципальное бюджетное образовательное учреждение лицей №28 имени академика </a:t>
            </a:r>
            <a:r>
              <a:rPr lang="ru-RU" sz="2300" dirty="0" err="1"/>
              <a:t>Б.А.Королева</a:t>
            </a:r>
            <a:r>
              <a:rPr lang="ru-RU" sz="2300" dirty="0"/>
              <a:t> </a:t>
            </a:r>
          </a:p>
          <a:p>
            <a:pPr>
              <a:defRPr/>
            </a:pPr>
            <a:r>
              <a:rPr lang="ru-RU" sz="2300" dirty="0"/>
              <a:t>г. </a:t>
            </a:r>
            <a:r>
              <a:rPr lang="ru-RU" sz="2300" dirty="0" err="1"/>
              <a:t>НижнийНовгород</a:t>
            </a:r>
            <a:endParaRPr lang="ru-RU" sz="2300" dirty="0"/>
          </a:p>
          <a:p>
            <a:pPr>
              <a:defRPr/>
            </a:pPr>
            <a:r>
              <a:rPr lang="ru-RU" sz="2300" dirty="0" smtClean="0"/>
              <a:t>8  класс</a:t>
            </a:r>
            <a:endParaRPr lang="ru-RU" sz="2300" dirty="0" smtClean="0"/>
          </a:p>
          <a:p>
            <a:pPr>
              <a:defRPr/>
            </a:pPr>
            <a:r>
              <a:rPr lang="ru-RU" sz="2300" dirty="0" smtClean="0"/>
              <a:t>ФИЗИКА-8  </a:t>
            </a:r>
            <a:r>
              <a:rPr lang="ru-RU" sz="2300" dirty="0" err="1" smtClean="0"/>
              <a:t>Перышкин</a:t>
            </a:r>
            <a:r>
              <a:rPr lang="ru-RU" sz="2300" dirty="0" smtClean="0"/>
              <a:t> А.В.</a:t>
            </a:r>
          </a:p>
          <a:p>
            <a:pPr>
              <a:defRPr/>
            </a:pPr>
            <a:r>
              <a:rPr lang="ru-RU" b="1" dirty="0" smtClean="0"/>
              <a:t>ДЕМИНА МАРИНА ЮРЬЕВНА</a:t>
            </a:r>
            <a:endParaRPr lang="ru-RU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8864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5879013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ссылки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5589587"/>
          </a:xfrm>
        </p:spPr>
        <p:txBody>
          <a:bodyPr/>
          <a:lstStyle/>
          <a:p>
            <a:r>
              <a:rPr lang="en-US" altLang="ru-RU" sz="1400" smtClean="0">
                <a:hlinkClick r:id="rId2"/>
              </a:rPr>
              <a:t>http://www.promtehlab.ru/upload/iblock/85c/1.jpg</a:t>
            </a:r>
            <a:endParaRPr lang="ru-RU" altLang="ru-RU" sz="1400" smtClean="0"/>
          </a:p>
          <a:p>
            <a:r>
              <a:rPr lang="en-US" altLang="ru-RU" sz="1400" smtClean="0">
                <a:hlinkClick r:id="rId3"/>
              </a:rPr>
              <a:t>http://www.mos-uk1.ru/catalog/image.php?image=photo/124.jpg</a:t>
            </a:r>
            <a:endParaRPr lang="ru-RU" altLang="ru-RU" sz="1400" smtClean="0"/>
          </a:p>
          <a:p>
            <a:r>
              <a:rPr lang="en-US" altLang="ru-RU" sz="1400" smtClean="0">
                <a:hlinkClick r:id="rId4"/>
              </a:rPr>
              <a:t>http://radiotrician.ru/m104_.jpg</a:t>
            </a:r>
            <a:endParaRPr lang="ru-RU" altLang="ru-RU" sz="1400" smtClean="0"/>
          </a:p>
          <a:p>
            <a:r>
              <a:rPr lang="en-US" altLang="ru-RU" sz="1400" smtClean="0">
                <a:hlinkClick r:id="rId5"/>
              </a:rPr>
              <a:t>http://www.zapadpribor.com/static/images/products/8534.jpg</a:t>
            </a:r>
            <a:endParaRPr lang="ru-RU" altLang="ru-RU" sz="1400" smtClean="0"/>
          </a:p>
          <a:p>
            <a:r>
              <a:rPr lang="en-US" altLang="ru-RU" sz="1400" smtClean="0">
                <a:hlinkClick r:id="rId6"/>
              </a:rPr>
              <a:t>http://lvivmarket.net/modules/goods/images/911_1111.jpg</a:t>
            </a:r>
            <a:endParaRPr lang="en-US" altLang="ru-RU" sz="1400" smtClean="0"/>
          </a:p>
          <a:p>
            <a:r>
              <a:rPr lang="en-US" altLang="ru-RU" sz="1400" smtClean="0">
                <a:hlinkClick r:id="rId7"/>
              </a:rPr>
              <a:t>http://static.baza.farpost.ru/v/1302855407021_bulletin</a:t>
            </a:r>
            <a:endParaRPr lang="ru-RU" altLang="ru-RU" sz="1400" smtClean="0"/>
          </a:p>
          <a:p>
            <a:r>
              <a:rPr lang="en-US" altLang="ru-RU" sz="1400" smtClean="0">
                <a:hlinkClick r:id="rId8"/>
              </a:rPr>
              <a:t>http://www.physics-regelman.com/secondary/7/1/18.png</a:t>
            </a:r>
            <a:endParaRPr lang="ru-RU" altLang="ru-RU" sz="1400" smtClean="0"/>
          </a:p>
          <a:p>
            <a:r>
              <a:rPr lang="en-US" altLang="ru-RU" sz="1400" smtClean="0">
                <a:hlinkClick r:id="rId9"/>
              </a:rPr>
              <a:t>http://www.freetorg.com.ua/_data/lead/3390/1736160i.jpg</a:t>
            </a:r>
            <a:endParaRPr lang="ru-RU" altLang="ru-RU" sz="1400" smtClean="0"/>
          </a:p>
          <a:p>
            <a:r>
              <a:rPr lang="en-US" altLang="ru-RU" sz="1400" smtClean="0">
                <a:hlinkClick r:id="rId10"/>
              </a:rPr>
              <a:t>http://www.234234.ru/find/images/54/54_3781.JPG</a:t>
            </a:r>
            <a:endParaRPr lang="ru-RU" altLang="ru-RU" sz="1400" smtClean="0"/>
          </a:p>
          <a:p>
            <a:r>
              <a:rPr lang="en-US" altLang="ru-RU" sz="1400" smtClean="0">
                <a:hlinkClick r:id="rId11"/>
              </a:rPr>
              <a:t>http://img12.imageshost.ru/img/2011/02/01/image_4d475053a995c.jpg</a:t>
            </a:r>
            <a:endParaRPr lang="ru-RU" altLang="ru-RU" sz="1400" smtClean="0"/>
          </a:p>
          <a:p>
            <a:endParaRPr lang="ru-RU" altLang="ru-RU" sz="1400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9175" y="2357438"/>
            <a:ext cx="8124825" cy="3571875"/>
          </a:xfrm>
        </p:spPr>
        <p:txBody>
          <a:bodyPr/>
          <a:lstStyle/>
          <a:p>
            <a:pPr marL="82550" eaLnBrk="1" hangingPunct="1"/>
            <a:r>
              <a:rPr lang="ru-RU" altLang="ru-RU" sz="3200" b="1" smtClean="0">
                <a:solidFill>
                  <a:srgbClr val="320E04"/>
                </a:solidFill>
              </a:rPr>
              <a:t>Науку все глубже постигнуть стремись,</a:t>
            </a:r>
            <a:br>
              <a:rPr lang="ru-RU" altLang="ru-RU" sz="3200" b="1" smtClean="0">
                <a:solidFill>
                  <a:srgbClr val="320E04"/>
                </a:solidFill>
              </a:rPr>
            </a:br>
            <a:r>
              <a:rPr lang="ru-RU" altLang="ru-RU" sz="3200" b="1" smtClean="0">
                <a:solidFill>
                  <a:srgbClr val="320E04"/>
                </a:solidFill>
              </a:rPr>
              <a:t>Познанием вечного жаждой томись.</a:t>
            </a:r>
            <a:br>
              <a:rPr lang="ru-RU" altLang="ru-RU" sz="3200" b="1" smtClean="0">
                <a:solidFill>
                  <a:srgbClr val="320E04"/>
                </a:solidFill>
              </a:rPr>
            </a:br>
            <a:r>
              <a:rPr lang="ru-RU" altLang="ru-RU" sz="3200" b="1" smtClean="0">
                <a:solidFill>
                  <a:srgbClr val="320E04"/>
                </a:solidFill>
              </a:rPr>
              <a:t>Лишь первых познаний блеснет тебе свет,</a:t>
            </a:r>
            <a:br>
              <a:rPr lang="ru-RU" altLang="ru-RU" sz="3200" b="1" smtClean="0">
                <a:solidFill>
                  <a:srgbClr val="320E04"/>
                </a:solidFill>
              </a:rPr>
            </a:br>
            <a:r>
              <a:rPr lang="ru-RU" altLang="ru-RU" sz="3200" b="1" smtClean="0">
                <a:solidFill>
                  <a:srgbClr val="320E04"/>
                </a:solidFill>
              </a:rPr>
              <a:t>Узнаешь: предела для знания нет.</a:t>
            </a:r>
            <a:endParaRPr lang="ru-RU" altLang="ru-RU" sz="3200" smtClean="0">
              <a:solidFill>
                <a:srgbClr val="320E04"/>
              </a:solidFill>
            </a:endParaRPr>
          </a:p>
          <a:p>
            <a:pPr marL="82550" eaLnBrk="1" hangingPunct="1"/>
            <a:r>
              <a:rPr lang="ru-RU" altLang="ru-RU" sz="3200" smtClean="0">
                <a:solidFill>
                  <a:srgbClr val="320E04"/>
                </a:solidFill>
              </a:rPr>
              <a:t>Фирдоуси, персидский поэт, </a:t>
            </a:r>
            <a:br>
              <a:rPr lang="ru-RU" altLang="ru-RU" sz="3200" smtClean="0">
                <a:solidFill>
                  <a:srgbClr val="320E04"/>
                </a:solidFill>
              </a:rPr>
            </a:br>
            <a:r>
              <a:rPr lang="ru-RU" altLang="ru-RU" sz="3200" smtClean="0">
                <a:solidFill>
                  <a:srgbClr val="320E04"/>
                </a:solidFill>
              </a:rPr>
              <a:t>940-1030 гг</a:t>
            </a:r>
          </a:p>
          <a:p>
            <a:pPr marL="82550" eaLnBrk="1" hangingPunct="1"/>
            <a:endParaRPr lang="ru-RU" altLang="ru-RU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58515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Амперметры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5750" y="3071813"/>
            <a:ext cx="1571625" cy="857250"/>
            <a:chOff x="7365" y="5160"/>
            <a:chExt cx="1650" cy="870"/>
          </a:xfrm>
        </p:grpSpPr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7755" y="5160"/>
              <a:ext cx="885" cy="8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latin typeface="Corbel" pitchFamily="34" charset="0"/>
              </a:endParaRPr>
            </a:p>
          </p:txBody>
        </p:sp>
        <p:cxnSp>
          <p:nvCxnSpPr>
            <p:cNvPr id="10251" name="AutoShape 11"/>
            <p:cNvCxnSpPr>
              <a:cxnSpLocks noChangeShapeType="1"/>
            </p:cNvCxnSpPr>
            <p:nvPr/>
          </p:nvCxnSpPr>
          <p:spPr bwMode="auto">
            <a:xfrm>
              <a:off x="7365" y="5595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2" name="AutoShape 12"/>
            <p:cNvCxnSpPr>
              <a:cxnSpLocks noChangeShapeType="1"/>
            </p:cNvCxnSpPr>
            <p:nvPr/>
          </p:nvCxnSpPr>
          <p:spPr bwMode="auto">
            <a:xfrm>
              <a:off x="8640" y="5595"/>
              <a:ext cx="3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8040" y="5450"/>
              <a:ext cx="300" cy="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000">
                  <a:latin typeface="Calibri" pitchFamily="34" charset="0"/>
                </a:rPr>
                <a:t>А</a:t>
              </a:r>
              <a:endParaRPr lang="ru-RU" altLang="ru-RU"/>
            </a:p>
          </p:txBody>
        </p:sp>
      </p:grpSp>
      <p:pic>
        <p:nvPicPr>
          <p:cNvPr id="10244" name="Picture 16" descr="C:\Documents and Settings\Admin\Рабочий стол\Новая папка (3)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5110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7" descr="C:\Documents and Settings\Admin\Рабочий стол\Новая папка (3)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557338"/>
            <a:ext cx="22225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8" descr="C:\Documents and Settings\Admin\Рабочий стол\Новая папка (3)\Рисунок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04813"/>
            <a:ext cx="224472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9" descr="C:\Documents and Settings\Admin\Рабочий стол\Новая папка (3)\Рисунок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163"/>
            <a:ext cx="234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0" descr="C:\Documents and Settings\Admin\Рабочий стол\Новая папка (3)\Рисунок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292600"/>
            <a:ext cx="237648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1" descr="C:\Documents and Settings\Admin\Рабочий стол\Новая папка (3)\Рисунок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284538"/>
            <a:ext cx="33909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Правила работы с амперметром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8934450" cy="5643562"/>
          </a:xfrm>
        </p:spPr>
        <p:txBody>
          <a:bodyPr/>
          <a:lstStyle/>
          <a:p>
            <a:pPr eaLnBrk="1" hangingPunct="1"/>
            <a:r>
              <a:rPr lang="ru-RU" altLang="ru-RU" sz="3000" smtClean="0"/>
              <a:t>Включается амперметр в цепь последовательно с тем прибором, силу тока в котором измеряют.</a:t>
            </a:r>
          </a:p>
          <a:p>
            <a:pPr eaLnBrk="1" hangingPunct="1"/>
            <a:r>
              <a:rPr lang="ru-RU" altLang="ru-RU" sz="3000" smtClean="0"/>
              <a:t>Включение амперметра производится с помощью двух клемм, или двух зажимов: (+) и (-). Клемму со знаком (+) нужно обязательно соединять с проводом, идущим от (+) полюса источника.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в случае "зашкаливания" — выхода стрелки за пределы шкалы — немедленно разомкнуть цепь! </a:t>
            </a:r>
          </a:p>
          <a:p>
            <a:pPr eaLnBrk="1" hangingPunct="1"/>
            <a:r>
              <a:rPr lang="ru-RU" altLang="ru-RU" sz="3000" smtClean="0"/>
              <a:t>Беречь прибор от резких ударов и тряски, пыли.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sz="3000" smtClean="0"/>
          </a:p>
          <a:p>
            <a:pPr eaLnBrk="1" hangingPunct="1"/>
            <a:endParaRPr lang="ru-RU" altLang="ru-RU" sz="300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цены деления амперметра</a:t>
            </a:r>
          </a:p>
        </p:txBody>
      </p:sp>
      <p:pic>
        <p:nvPicPr>
          <p:cNvPr id="12298" name="Picture 10" descr="C:\Documents and Settings\Admin\Рабочий стол\Новая папка (3)\Рисунок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981075"/>
            <a:ext cx="271938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 descr="C:\Documents and Settings\Admin\Рабочий стол\Новая папка (3)\Рисунок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989138"/>
            <a:ext cx="34305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2" descr="C:\Documents and Settings\Admin\Рабочий стол\Новая папка (3)\Рисунок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924175"/>
            <a:ext cx="42672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13" descr="C:\Documents and Settings\Admin\Рабочий стол\Новая папка (3)\Рисунок1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73463"/>
            <a:ext cx="277018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14" descr="C:\Documents and Settings\Admin\Рабочий стол\Новая папка (3)\Рисунок1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981075"/>
            <a:ext cx="3416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15" descr="C:\Documents and Settings\Admin\Рабочий стол\Новая папка (3)\Рисунок1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2349500"/>
            <a:ext cx="5472113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16" descr="C:\Documents and Settings\Admin\Рабочий стол\Новая папка (3)\Рисунок1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16338"/>
            <a:ext cx="6035675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Сборка электрической цепи</a:t>
            </a:r>
          </a:p>
        </p:txBody>
      </p:sp>
      <p:sp>
        <p:nvSpPr>
          <p:cNvPr id="13315" name="TextBox 29"/>
          <p:cNvSpPr txBox="1">
            <a:spLocks noChangeArrowheads="1"/>
          </p:cNvSpPr>
          <p:nvPr/>
        </p:nvSpPr>
        <p:spPr bwMode="auto">
          <a:xfrm>
            <a:off x="571500" y="1785938"/>
            <a:ext cx="17573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400" b="1">
                <a:latin typeface="Corbel" pitchFamily="34" charset="0"/>
              </a:rPr>
              <a:t>Схема</a:t>
            </a:r>
          </a:p>
        </p:txBody>
      </p:sp>
      <p:cxnSp>
        <p:nvCxnSpPr>
          <p:cNvPr id="13316" name="AutoShape 11"/>
          <p:cNvCxnSpPr>
            <a:cxnSpLocks noChangeShapeType="1"/>
          </p:cNvCxnSpPr>
          <p:nvPr/>
        </p:nvCxnSpPr>
        <p:spPr bwMode="auto">
          <a:xfrm>
            <a:off x="2297113" y="3059113"/>
            <a:ext cx="17462" cy="1447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7" name="Text Box 22"/>
          <p:cNvSpPr txBox="1">
            <a:spLocks noChangeArrowheads="1"/>
          </p:cNvSpPr>
          <p:nvPr/>
        </p:nvSpPr>
        <p:spPr bwMode="auto">
          <a:xfrm>
            <a:off x="2468563" y="3059113"/>
            <a:ext cx="390525" cy="763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4800" b="1">
                <a:latin typeface="Calibri" pitchFamily="34" charset="0"/>
              </a:rPr>
              <a:t>+</a:t>
            </a:r>
            <a:endParaRPr lang="ru-RU" altLang="ru-RU" sz="4800"/>
          </a:p>
        </p:txBody>
      </p:sp>
      <p:sp>
        <p:nvSpPr>
          <p:cNvPr id="13318" name="Text Box 25"/>
          <p:cNvSpPr txBox="1">
            <a:spLocks noChangeArrowheads="1"/>
          </p:cNvSpPr>
          <p:nvPr/>
        </p:nvSpPr>
        <p:spPr bwMode="auto">
          <a:xfrm>
            <a:off x="1571625" y="3119438"/>
            <a:ext cx="392113" cy="563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4800" b="1">
                <a:latin typeface="Times New Roman" pitchFamily="18" charset="0"/>
              </a:rPr>
              <a:t>-</a:t>
            </a:r>
            <a:endParaRPr lang="ru-RU" altLang="ru-RU" sz="4800"/>
          </a:p>
        </p:txBody>
      </p:sp>
      <p:sp>
        <p:nvSpPr>
          <p:cNvPr id="13319" name="TextBox 32"/>
          <p:cNvSpPr txBox="1">
            <a:spLocks noChangeArrowheads="1"/>
          </p:cNvSpPr>
          <p:nvPr/>
        </p:nvSpPr>
        <p:spPr bwMode="auto">
          <a:xfrm>
            <a:off x="6000750" y="5715000"/>
            <a:ext cx="18176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/>
              <a:t>Цепь</a:t>
            </a:r>
          </a:p>
        </p:txBody>
      </p:sp>
      <p:grpSp>
        <p:nvGrpSpPr>
          <p:cNvPr id="13320" name="Группа 36"/>
          <p:cNvGrpSpPr>
            <a:grpSpLocks/>
          </p:cNvGrpSpPr>
          <p:nvPr/>
        </p:nvGrpSpPr>
        <p:grpSpPr bwMode="auto">
          <a:xfrm>
            <a:off x="111125" y="3683000"/>
            <a:ext cx="4494213" cy="2724150"/>
            <a:chOff x="0" y="3460929"/>
            <a:chExt cx="4714876" cy="2955462"/>
          </a:xfrm>
        </p:grpSpPr>
        <p:grpSp>
          <p:nvGrpSpPr>
            <p:cNvPr id="13322" name="Group 4"/>
            <p:cNvGrpSpPr>
              <a:grpSpLocks/>
            </p:cNvGrpSpPr>
            <p:nvPr/>
          </p:nvGrpSpPr>
          <p:grpSpPr bwMode="auto">
            <a:xfrm>
              <a:off x="677444" y="5411132"/>
              <a:ext cx="817018" cy="1005259"/>
              <a:chOff x="1725" y="13110"/>
              <a:chExt cx="720" cy="750"/>
            </a:xfrm>
          </p:grpSpPr>
          <p:sp>
            <p:nvSpPr>
              <p:cNvPr id="13342" name="Oval 5"/>
              <p:cNvSpPr>
                <a:spLocks noChangeArrowheads="1"/>
              </p:cNvSpPr>
              <p:nvPr/>
            </p:nvSpPr>
            <p:spPr bwMode="auto">
              <a:xfrm>
                <a:off x="1725" y="13110"/>
                <a:ext cx="720" cy="7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4800">
                  <a:latin typeface="Corbel" pitchFamily="34" charset="0"/>
                </a:endParaRPr>
              </a:p>
            </p:txBody>
          </p:sp>
          <p:sp>
            <p:nvSpPr>
              <p:cNvPr id="13343" name="Text Box 6"/>
              <p:cNvSpPr txBox="1">
                <a:spLocks noChangeArrowheads="1"/>
              </p:cNvSpPr>
              <p:nvPr/>
            </p:nvSpPr>
            <p:spPr bwMode="auto">
              <a:xfrm>
                <a:off x="1848" y="13282"/>
                <a:ext cx="407" cy="41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ru-RU" altLang="ru-RU" sz="4800" b="1">
                    <a:latin typeface="Calibri" pitchFamily="34" charset="0"/>
                  </a:rPr>
                  <a:t>А</a:t>
                </a:r>
                <a:endParaRPr lang="ru-RU" altLang="ru-RU" sz="4800"/>
              </a:p>
            </p:txBody>
          </p:sp>
        </p:grpSp>
        <p:grpSp>
          <p:nvGrpSpPr>
            <p:cNvPr id="13323" name="Group 7"/>
            <p:cNvGrpSpPr>
              <a:grpSpLocks/>
            </p:cNvGrpSpPr>
            <p:nvPr/>
          </p:nvGrpSpPr>
          <p:grpSpPr bwMode="auto">
            <a:xfrm>
              <a:off x="3097860" y="5411132"/>
              <a:ext cx="817018" cy="1005259"/>
              <a:chOff x="1725" y="13110"/>
              <a:chExt cx="720" cy="750"/>
            </a:xfrm>
          </p:grpSpPr>
          <p:sp>
            <p:nvSpPr>
              <p:cNvPr id="13340" name="Oval 8"/>
              <p:cNvSpPr>
                <a:spLocks noChangeArrowheads="1"/>
              </p:cNvSpPr>
              <p:nvPr/>
            </p:nvSpPr>
            <p:spPr bwMode="auto">
              <a:xfrm>
                <a:off x="1725" y="13110"/>
                <a:ext cx="720" cy="7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4800">
                  <a:latin typeface="Corbel" pitchFamily="34" charset="0"/>
                </a:endParaRPr>
              </a:p>
            </p:txBody>
          </p:sp>
          <p:sp>
            <p:nvSpPr>
              <p:cNvPr id="13341" name="Text Box 9"/>
              <p:cNvSpPr txBox="1">
                <a:spLocks noChangeArrowheads="1"/>
              </p:cNvSpPr>
              <p:nvPr/>
            </p:nvSpPr>
            <p:spPr bwMode="auto">
              <a:xfrm>
                <a:off x="1844" y="13282"/>
                <a:ext cx="483" cy="40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ru-RU" altLang="ru-RU" sz="4800" b="1">
                    <a:latin typeface="Calibri" pitchFamily="34" charset="0"/>
                  </a:rPr>
                  <a:t>А</a:t>
                </a:r>
                <a:endParaRPr lang="ru-RU" altLang="ru-RU" sz="4800"/>
              </a:p>
            </p:txBody>
          </p:sp>
        </p:grpSp>
        <p:cxnSp>
          <p:nvCxnSpPr>
            <p:cNvPr id="13324" name="AutoShape 10"/>
            <p:cNvCxnSpPr>
              <a:cxnSpLocks noChangeShapeType="1"/>
            </p:cNvCxnSpPr>
            <p:nvPr/>
          </p:nvCxnSpPr>
          <p:spPr bwMode="auto">
            <a:xfrm>
              <a:off x="2097013" y="3460929"/>
              <a:ext cx="0" cy="723786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5" name="AutoShape 12"/>
            <p:cNvCxnSpPr>
              <a:cxnSpLocks noChangeShapeType="1"/>
            </p:cNvCxnSpPr>
            <p:nvPr/>
          </p:nvCxnSpPr>
          <p:spPr bwMode="auto">
            <a:xfrm>
              <a:off x="0" y="3782611"/>
              <a:ext cx="209701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6" name="AutoShape 13"/>
            <p:cNvCxnSpPr>
              <a:cxnSpLocks noChangeShapeType="1"/>
            </p:cNvCxnSpPr>
            <p:nvPr/>
          </p:nvCxnSpPr>
          <p:spPr bwMode="auto">
            <a:xfrm>
              <a:off x="2311952" y="3782611"/>
              <a:ext cx="218164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7" name="AutoShape 14"/>
            <p:cNvCxnSpPr>
              <a:cxnSpLocks noChangeShapeType="1"/>
            </p:cNvCxnSpPr>
            <p:nvPr/>
          </p:nvCxnSpPr>
          <p:spPr bwMode="auto">
            <a:xfrm>
              <a:off x="0" y="3822822"/>
              <a:ext cx="0" cy="20507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8" name="AutoShape 15"/>
            <p:cNvCxnSpPr>
              <a:cxnSpLocks noChangeShapeType="1"/>
            </p:cNvCxnSpPr>
            <p:nvPr/>
          </p:nvCxnSpPr>
          <p:spPr bwMode="auto">
            <a:xfrm>
              <a:off x="0" y="5873551"/>
              <a:ext cx="67744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9" name="AutoShape 16"/>
            <p:cNvCxnSpPr>
              <a:cxnSpLocks noChangeShapeType="1"/>
            </p:cNvCxnSpPr>
            <p:nvPr/>
          </p:nvCxnSpPr>
          <p:spPr bwMode="auto">
            <a:xfrm>
              <a:off x="1494463" y="5873551"/>
              <a:ext cx="25872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0" name="AutoShape 17"/>
            <p:cNvCxnSpPr>
              <a:cxnSpLocks noChangeShapeType="1"/>
            </p:cNvCxnSpPr>
            <p:nvPr/>
          </p:nvCxnSpPr>
          <p:spPr bwMode="auto">
            <a:xfrm>
              <a:off x="2587224" y="5873551"/>
              <a:ext cx="5106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1" name="AutoShape 18"/>
            <p:cNvCxnSpPr>
              <a:cxnSpLocks noChangeShapeType="1"/>
            </p:cNvCxnSpPr>
            <p:nvPr/>
          </p:nvCxnSpPr>
          <p:spPr bwMode="auto">
            <a:xfrm>
              <a:off x="3914879" y="5873551"/>
              <a:ext cx="57872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2" name="AutoShape 19"/>
            <p:cNvCxnSpPr>
              <a:cxnSpLocks noChangeShapeType="1"/>
            </p:cNvCxnSpPr>
            <p:nvPr/>
          </p:nvCxnSpPr>
          <p:spPr bwMode="auto">
            <a:xfrm>
              <a:off x="4493600" y="3822822"/>
              <a:ext cx="0" cy="11057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3" name="AutoShape 20"/>
            <p:cNvCxnSpPr>
              <a:cxnSpLocks noChangeShapeType="1"/>
            </p:cNvCxnSpPr>
            <p:nvPr/>
          </p:nvCxnSpPr>
          <p:spPr bwMode="auto">
            <a:xfrm>
              <a:off x="4493600" y="5411132"/>
              <a:ext cx="0" cy="462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4" name="AutoShape 21"/>
            <p:cNvCxnSpPr>
              <a:cxnSpLocks noChangeShapeType="1"/>
            </p:cNvCxnSpPr>
            <p:nvPr/>
          </p:nvCxnSpPr>
          <p:spPr bwMode="auto">
            <a:xfrm flipV="1">
              <a:off x="4493600" y="5029133"/>
              <a:ext cx="221276" cy="3819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3829773" y="4888397"/>
              <a:ext cx="391488" cy="6031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4800" b="1">
                  <a:latin typeface="Calibri" pitchFamily="34" charset="0"/>
                </a:rPr>
                <a:t>+</a:t>
              </a:r>
              <a:endParaRPr lang="ru-RU" altLang="ru-RU" sz="4800"/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>
              <a:off x="1340504" y="4890224"/>
              <a:ext cx="391488" cy="5629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4800" b="1">
                  <a:latin typeface="Calibri" pitchFamily="34" charset="0"/>
                </a:rPr>
                <a:t>+</a:t>
              </a:r>
              <a:endParaRPr lang="ru-RU" altLang="ru-RU" sz="4800"/>
            </a:p>
          </p:txBody>
        </p:sp>
        <p:sp>
          <p:nvSpPr>
            <p:cNvPr id="13337" name="Text Box 26"/>
            <p:cNvSpPr txBox="1">
              <a:spLocks noChangeArrowheads="1"/>
            </p:cNvSpPr>
            <p:nvPr/>
          </p:nvSpPr>
          <p:spPr bwMode="auto">
            <a:xfrm>
              <a:off x="277346" y="4890224"/>
              <a:ext cx="391488" cy="5629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4800" b="1">
                  <a:latin typeface="Times New Roman" pitchFamily="18" charset="0"/>
                </a:rPr>
                <a:t>-</a:t>
              </a:r>
              <a:endParaRPr lang="ru-RU" altLang="ru-RU" sz="4800"/>
            </a:p>
          </p:txBody>
        </p:sp>
        <p:sp>
          <p:nvSpPr>
            <p:cNvPr id="13338" name="Text Box 27"/>
            <p:cNvSpPr txBox="1">
              <a:spLocks noChangeArrowheads="1"/>
            </p:cNvSpPr>
            <p:nvPr/>
          </p:nvSpPr>
          <p:spPr bwMode="auto">
            <a:xfrm>
              <a:off x="2865905" y="4890224"/>
              <a:ext cx="391488" cy="5629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4800" b="1">
                  <a:latin typeface="Times New Roman" pitchFamily="18" charset="0"/>
                </a:rPr>
                <a:t>-</a:t>
              </a:r>
              <a:endParaRPr lang="ru-RU" altLang="ru-RU" sz="4800"/>
            </a:p>
          </p:txBody>
        </p:sp>
        <p:sp>
          <p:nvSpPr>
            <p:cNvPr id="35" name="Блок-схема: узел суммирования 34"/>
            <p:cNvSpPr/>
            <p:nvPr/>
          </p:nvSpPr>
          <p:spPr>
            <a:xfrm>
              <a:off x="1785357" y="5453627"/>
              <a:ext cx="857705" cy="831869"/>
            </a:xfrm>
            <a:prstGeom prst="flowChartSummingJuncti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3321" name="Picture 32" descr="C:\Documents and Settings\Admin\Рабочий стол\Новая папка (3)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773238"/>
            <a:ext cx="36766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8"/>
          <p:cNvSpPr>
            <a:spLocks noGrp="1"/>
          </p:cNvSpPr>
          <p:nvPr>
            <p:ph sz="half" idx="1"/>
          </p:nvPr>
        </p:nvSpPr>
        <p:spPr>
          <a:xfrm>
            <a:off x="0" y="0"/>
            <a:ext cx="4357688" cy="6858000"/>
          </a:xfrm>
        </p:spPr>
        <p:txBody>
          <a:bodyPr/>
          <a:lstStyle/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Вариант № 1.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ru-RU" sz="130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Как называется прибор, для измерения силы тока: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1)Гальванометр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2)Гальванический элемент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3)Амперметр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4)электрометр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ru-RU" sz="130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Какое действие тока используют в амперметрах?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1)Тепловое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2)Химическое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3)Механическое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4)Магнитное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ru-RU" sz="130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На рисунке 1 изображены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 схемы электрической цепи.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 Какой из амперметров </a:t>
            </a:r>
            <a:endParaRPr lang="en-US" altLang="ru-RU" sz="1300" smtClean="0"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включен в цепь правильно?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1)1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2)2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3)3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ru-RU" sz="130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Определите цену деления амперметра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1)2А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2)0,5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3)1А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4)0,5мА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ru-RU" sz="130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На каком участке цепи, в которой работают электролампа и звонок, надо включить амперметр, чтобы узнать силу тока в звонке?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1)До звонка (по направлению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электрического тока)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2)После звонка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3)Возле положительного полюса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источника тока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300" smtClean="0">
                <a:latin typeface="Times New Roman" pitchFamily="18" charset="0"/>
                <a:cs typeface="Times New Roman" pitchFamily="18" charset="0"/>
              </a:rPr>
              <a:t>4)На любом участке электрической цепи</a:t>
            </a:r>
          </a:p>
        </p:txBody>
      </p:sp>
      <p:sp>
        <p:nvSpPr>
          <p:cNvPr id="14339" name="Содержимое 19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/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Вариант №2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1.Амперметр – прибор для …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1)Измерения электрического заряда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2)Измерения  силы тока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3)Обнаружения электрического заряда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2.Силу тока в какой лампе показывает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включенный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в эту цепь амперметр?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1)В №1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2)В №2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3)В №3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4)В каждой из них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3.По показанию амперметра №2 сила тока в цепи равна 0,5мА. Какую силу тока зарегистрируют амперметры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№1 и №3?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1)№1 – меньше 0,5мА, №3 – больше 0,5 мА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2)№1 – больше 0,5мА, №3 – меньше 0,5 мА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3)№1 и №3 , как и №2, - 0,5 мА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4.Определите цену деления амперметра: 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1)2А	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2)1А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3)0,5А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4)0,2А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5.Как амперметр включается в цепь?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1)Рядом с тем потребителем тока, в котором надо измерить силу тока, соединяя его клемму, отмеченную «+», с проводником, идущим от положительного полюса источника тока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2)Последовательно с элементом цепи, где измеряется сила тока, следя за тем, чтобы его клемма, отмеченная знаком «+», была соединена с положительным полюсом источника тока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3)Последовательно с  тем участком цепи, в котором измеряется сила тока, соединяя его клемму «+» с отрицательным полюсом источника тока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4)Без каких либо правил.</a:t>
            </a:r>
          </a:p>
          <a:p>
            <a:pPr marL="0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altLang="ru-RU" sz="12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Рисунок 14" descr="G:\Сила тока-\коментарии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143125"/>
            <a:ext cx="24542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15" descr="G:\Сила тока-\zar_pusk-zar_ustr-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143250"/>
            <a:ext cx="13954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16" descr="G:\Сила тока-\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657225"/>
            <a:ext cx="14573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Рисунок 19" descr="G:\Сила тока-\коментарии0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2428875"/>
            <a:ext cx="112871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18" descr="G:\Сила тока-\img1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3571875"/>
            <a:ext cx="14287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Правильные ответы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1571625"/>
          <a:ext cx="8501062" cy="4645025"/>
        </p:xfrm>
        <a:graphic>
          <a:graphicData uri="http://schemas.openxmlformats.org/drawingml/2006/table">
            <a:tbl>
              <a:tblPr/>
              <a:tblGrid>
                <a:gridCol w="1811337"/>
                <a:gridCol w="2438400"/>
                <a:gridCol w="2038350"/>
                <a:gridCol w="2212975"/>
              </a:tblGrid>
              <a:tr h="6635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Ответы 1 варианта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Ответы 2 варианта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вопроса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ответа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вопроса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ответа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Используемые материалы</a:t>
            </a:r>
            <a:endParaRPr lang="ru-RU" dirty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Физика 8  Перышкин А.В.</a:t>
            </a:r>
          </a:p>
          <a:p>
            <a:r>
              <a:rPr lang="ru-RU" altLang="ru-RU" smtClean="0"/>
              <a:t>Физика,8 кл.- 1с:Образование 4. Дом</a:t>
            </a:r>
          </a:p>
          <a:p>
            <a:r>
              <a:rPr lang="ru-RU" altLang="ru-RU" smtClean="0"/>
              <a:t>Тесты по физике 8 кл.  А.В.Чеботарева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</TotalTime>
  <Words>465</Words>
  <Application>Microsoft Office PowerPoint</Application>
  <PresentationFormat>Экран (4:3)</PresentationFormat>
  <Paragraphs>131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Corbel</vt:lpstr>
      <vt:lpstr>Wingdings 2</vt:lpstr>
      <vt:lpstr>Verdana</vt:lpstr>
      <vt:lpstr>Calibri</vt:lpstr>
      <vt:lpstr>Gill Sans MT</vt:lpstr>
      <vt:lpstr>Times New Roman</vt:lpstr>
      <vt:lpstr>Солнцестояние</vt:lpstr>
      <vt:lpstr>«Амперметр.  Измерение силы тока в цепи».</vt:lpstr>
      <vt:lpstr>Презентация PowerPoint</vt:lpstr>
      <vt:lpstr>Амперметры</vt:lpstr>
      <vt:lpstr>Правила работы с амперметром</vt:lpstr>
      <vt:lpstr>Определение цены деления амперметра</vt:lpstr>
      <vt:lpstr>Сборка электрической цепи</vt:lpstr>
      <vt:lpstr>Презентация PowerPoint</vt:lpstr>
      <vt:lpstr>Правильные ответы</vt:lpstr>
      <vt:lpstr>Используемые материалы</vt:lpstr>
      <vt:lpstr>ссылки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ринат</dc:creator>
  <cp:lastModifiedBy>ринат</cp:lastModifiedBy>
  <cp:revision>31</cp:revision>
  <dcterms:modified xsi:type="dcterms:W3CDTF">2014-01-24T22:53:42Z</dcterms:modified>
</cp:coreProperties>
</file>