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6" r:id="rId2"/>
    <p:sldId id="259" r:id="rId3"/>
    <p:sldId id="260" r:id="rId4"/>
    <p:sldId id="261" r:id="rId5"/>
    <p:sldId id="262" r:id="rId6"/>
    <p:sldId id="263" r:id="rId7"/>
    <p:sldId id="264" r:id="rId8"/>
    <p:sldId id="277" r:id="rId9"/>
    <p:sldId id="278" r:id="rId10"/>
    <p:sldId id="276" r:id="rId11"/>
    <p:sldId id="265" r:id="rId12"/>
    <p:sldId id="266" r:id="rId13"/>
    <p:sldId id="267" r:id="rId14"/>
    <p:sldId id="270" r:id="rId15"/>
    <p:sldId id="269" r:id="rId16"/>
    <p:sldId id="279" r:id="rId17"/>
    <p:sldId id="280" r:id="rId18"/>
    <p:sldId id="281" r:id="rId19"/>
    <p:sldId id="282" r:id="rId20"/>
    <p:sldId id="284" r:id="rId21"/>
    <p:sldId id="258"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E74B"/>
    <a:srgbClr val="C5EE82"/>
    <a:srgbClr val="A4E53B"/>
    <a:srgbClr val="FFCCFF"/>
    <a:srgbClr val="FF99FF"/>
    <a:srgbClr val="75B070"/>
    <a:srgbClr val="5B3C05"/>
    <a:srgbClr val="3744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420" autoAdjust="0"/>
  </p:normalViewPr>
  <p:slideViewPr>
    <p:cSldViewPr>
      <p:cViewPr>
        <p:scale>
          <a:sx n="68" d="100"/>
          <a:sy n="68" d="100"/>
        </p:scale>
        <p:origin x="-1446" y="-132"/>
      </p:cViewPr>
      <p:guideLst>
        <p:guide orient="horz" pos="2160"/>
        <p:guide pos="2880"/>
      </p:guideLst>
    </p:cSldViewPr>
  </p:slideViewPr>
  <p:outlineViewPr>
    <p:cViewPr>
      <p:scale>
        <a:sx n="33" d="100"/>
        <a:sy n="33" d="100"/>
      </p:scale>
      <p:origin x="0" y="1275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5D249A-C94E-4DF6-A4F3-B18D86D5ECB1}" type="datetimeFigureOut">
              <a:rPr lang="ru-RU" smtClean="0"/>
              <a:pPr/>
              <a:t>12.02.2014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D6A153-09E6-48F5-BBB5-B98F2E7657A2}" type="slidenum">
              <a:rPr lang="ru-RU" smtClean="0"/>
              <a:pPr/>
              <a:t>‹#›</a:t>
            </a:fld>
            <a:endParaRPr lang="ru-RU"/>
          </a:p>
        </p:txBody>
      </p:sp>
    </p:spTree>
    <p:extLst>
      <p:ext uri="{BB962C8B-B14F-4D97-AF65-F5344CB8AC3E}">
        <p14:creationId xmlns:p14="http://schemas.microsoft.com/office/powerpoint/2010/main" val="326500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3D6A153-09E6-48F5-BBB5-B98F2E7657A2}"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4599E09-4444-4905-8C5C-D5D396781768}" type="datetimeFigureOut">
              <a:rPr lang="ru-RU" smtClean="0"/>
              <a:pPr/>
              <a:t>12.02.2014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D32B80-DB85-4609-BA3A-483AAEE1AC1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599E09-4444-4905-8C5C-D5D396781768}" type="datetimeFigureOut">
              <a:rPr lang="ru-RU" smtClean="0"/>
              <a:pPr/>
              <a:t>12.02.2014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D32B80-DB85-4609-BA3A-483AAEE1AC1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599E09-4444-4905-8C5C-D5D396781768}" type="datetimeFigureOut">
              <a:rPr lang="ru-RU" smtClean="0"/>
              <a:pPr/>
              <a:t>12.02.2014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D32B80-DB85-4609-BA3A-483AAEE1AC1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599E09-4444-4905-8C5C-D5D396781768}" type="datetimeFigureOut">
              <a:rPr lang="ru-RU" smtClean="0"/>
              <a:pPr/>
              <a:t>12.02.2014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D32B80-DB85-4609-BA3A-483AAEE1AC1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4599E09-4444-4905-8C5C-D5D396781768}" type="datetimeFigureOut">
              <a:rPr lang="ru-RU" smtClean="0"/>
              <a:pPr/>
              <a:t>12.02.2014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D32B80-DB85-4609-BA3A-483AAEE1AC1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4599E09-4444-4905-8C5C-D5D396781768}" type="datetimeFigureOut">
              <a:rPr lang="ru-RU" smtClean="0"/>
              <a:pPr/>
              <a:t>12.02.2014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D32B80-DB85-4609-BA3A-483AAEE1AC1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4599E09-4444-4905-8C5C-D5D396781768}" type="datetimeFigureOut">
              <a:rPr lang="ru-RU" smtClean="0"/>
              <a:pPr/>
              <a:t>12.02.2014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9D32B80-DB85-4609-BA3A-483AAEE1AC1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4599E09-4444-4905-8C5C-D5D396781768}" type="datetimeFigureOut">
              <a:rPr lang="ru-RU" smtClean="0"/>
              <a:pPr/>
              <a:t>12.02.2014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9D32B80-DB85-4609-BA3A-483AAEE1AC1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4599E09-4444-4905-8C5C-D5D396781768}" type="datetimeFigureOut">
              <a:rPr lang="ru-RU" smtClean="0"/>
              <a:pPr/>
              <a:t>12.02.2014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9D32B80-DB85-4609-BA3A-483AAEE1AC1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599E09-4444-4905-8C5C-D5D396781768}" type="datetimeFigureOut">
              <a:rPr lang="ru-RU" smtClean="0"/>
              <a:pPr/>
              <a:t>12.02.2014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D32B80-DB85-4609-BA3A-483AAEE1AC1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599E09-4444-4905-8C5C-D5D396781768}" type="datetimeFigureOut">
              <a:rPr lang="ru-RU" smtClean="0"/>
              <a:pPr/>
              <a:t>12.02.2014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D32B80-DB85-4609-BA3A-483AAEE1AC1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99E09-4444-4905-8C5C-D5D396781768}" type="datetimeFigureOut">
              <a:rPr lang="ru-RU" smtClean="0"/>
              <a:pPr/>
              <a:t>12.02.2014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32B80-DB85-4609-BA3A-483AAEE1AC1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21.gif"/></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857496"/>
            <a:ext cx="8458200" cy="1785950"/>
          </a:xfrm>
        </p:spPr>
        <p:txBody>
          <a:bodyPr>
            <a:normAutofit fontScale="90000"/>
          </a:bodyPr>
          <a:lstStyle/>
          <a:p>
            <a:pPr algn="r"/>
            <a:r>
              <a:rPr lang="ru-RU" sz="2400" b="1" dirty="0" smtClean="0"/>
              <a:t/>
            </a:r>
            <a:br>
              <a:rPr lang="ru-RU" sz="2400" b="1" dirty="0" smtClean="0"/>
            </a:br>
            <a:r>
              <a:rPr lang="ru-RU" sz="2400" b="1" dirty="0"/>
              <a:t/>
            </a:r>
            <a:br>
              <a:rPr lang="ru-RU" sz="2400" b="1" dirty="0"/>
            </a:br>
            <a:r>
              <a:rPr lang="ru-RU" sz="2400" b="1" dirty="0" smtClean="0"/>
              <a:t/>
            </a:r>
            <a:br>
              <a:rPr lang="ru-RU" sz="2400" b="1" dirty="0" smtClean="0"/>
            </a:br>
            <a:r>
              <a:rPr lang="ru-RU" sz="2400" b="1" dirty="0"/>
              <a:t/>
            </a:r>
            <a:br>
              <a:rPr lang="ru-RU" sz="2400" b="1" dirty="0"/>
            </a:br>
            <a:r>
              <a:rPr lang="ru-RU" sz="2400" b="1" dirty="0" smtClean="0"/>
              <a:t/>
            </a:r>
            <a:br>
              <a:rPr lang="ru-RU" sz="2400" b="1" dirty="0" smtClean="0"/>
            </a:br>
            <a:endParaRPr lang="ru-RU" sz="2700" b="1" dirty="0"/>
          </a:p>
        </p:txBody>
      </p:sp>
      <p:sp>
        <p:nvSpPr>
          <p:cNvPr id="4" name="Прямоугольник 3"/>
          <p:cNvSpPr/>
          <p:nvPr/>
        </p:nvSpPr>
        <p:spPr>
          <a:xfrm>
            <a:off x="142844" y="1136933"/>
            <a:ext cx="9001156" cy="4524315"/>
          </a:xfrm>
          <a:prstGeom prst="rect">
            <a:avLst/>
          </a:prstGeom>
          <a:noFill/>
        </p:spPr>
        <p:txBody>
          <a:bodyPr wrap="square" lIns="91440" tIns="45720" rIns="91440" bIns="45720">
            <a:spAutoFit/>
          </a:bodyPr>
          <a:lstStyle/>
          <a:p>
            <a:pPr algn="ctr"/>
            <a:r>
              <a:rPr lang="ru-RU" sz="4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Разговор о правильном питании</a:t>
            </a:r>
          </a:p>
          <a:p>
            <a:pPr algn="ctr"/>
            <a:r>
              <a:rPr lang="ru-RU" sz="4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Здоровье </a:t>
            </a:r>
            <a:r>
              <a:rPr lang="ru-RU" sz="4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всему голова, </a:t>
            </a:r>
            <a:endParaRPr lang="ru-RU" sz="4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a:p>
            <a:pPr algn="ctr"/>
            <a:r>
              <a:rPr lang="ru-RU" sz="4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всего </a:t>
            </a:r>
            <a:r>
              <a:rPr lang="ru-RU" sz="4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дороже.</a:t>
            </a:r>
          </a:p>
          <a:p>
            <a:pPr algn="ctr"/>
            <a:endParaRPr lang="ru-RU" sz="4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a:p>
            <a:pPr algn="ctr"/>
            <a:endParaRPr lang="ru-RU" sz="4800" b="1" cap="none" spc="0"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a:p>
            <a:pPr algn="ctr"/>
            <a:endParaRPr lang="ru-RU" sz="4800" b="1" cap="none" spc="0"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p:txBody>
      </p:sp>
      <p:sp>
        <p:nvSpPr>
          <p:cNvPr id="6" name="TextBox 5"/>
          <p:cNvSpPr txBox="1"/>
          <p:nvPr/>
        </p:nvSpPr>
        <p:spPr>
          <a:xfrm>
            <a:off x="5076056" y="2996952"/>
            <a:ext cx="4143404" cy="2677656"/>
          </a:xfrm>
          <a:prstGeom prst="rect">
            <a:avLst/>
          </a:prstGeom>
          <a:noFill/>
        </p:spPr>
        <p:txBody>
          <a:bodyPr wrap="square" rtlCol="0">
            <a:spAutoFit/>
          </a:bodyPr>
          <a:lstStyle/>
          <a:p>
            <a:endParaRPr lang="ru-RU" sz="2400" b="1" dirty="0" smtClean="0"/>
          </a:p>
          <a:p>
            <a:r>
              <a:rPr lang="ru-RU" sz="2400" b="1" dirty="0" smtClean="0"/>
              <a:t>Чепурнова </a:t>
            </a:r>
            <a:r>
              <a:rPr lang="ru-RU" sz="2400" b="1" dirty="0" smtClean="0"/>
              <a:t>Татьяна Леонидовна</a:t>
            </a:r>
            <a:endParaRPr lang="ru-RU" sz="2400" b="1" dirty="0" smtClean="0"/>
          </a:p>
          <a:p>
            <a:r>
              <a:rPr lang="ru-RU" sz="2400" b="1" dirty="0" smtClean="0"/>
              <a:t>учитель </a:t>
            </a:r>
            <a:r>
              <a:rPr lang="ru-RU" sz="2400" b="1" dirty="0" smtClean="0"/>
              <a:t>начальных классов</a:t>
            </a:r>
          </a:p>
          <a:p>
            <a:r>
              <a:rPr lang="ru-RU" sz="2400" b="1" dirty="0" smtClean="0"/>
              <a:t>МКОУ «</a:t>
            </a:r>
            <a:r>
              <a:rPr lang="ru-RU" sz="2400" b="1" dirty="0" err="1" smtClean="0"/>
              <a:t>Узинская</a:t>
            </a:r>
            <a:r>
              <a:rPr lang="ru-RU" sz="2400" b="1" dirty="0" smtClean="0"/>
              <a:t> ООШ</a:t>
            </a:r>
            <a:r>
              <a:rPr lang="ru-RU" sz="2400" b="1" dirty="0" smtClean="0"/>
              <a:t>»</a:t>
            </a:r>
            <a:endParaRPr lang="en-US" sz="2400" b="1" dirty="0" smtClean="0"/>
          </a:p>
          <a:p>
            <a:r>
              <a:rPr lang="ru-RU" sz="2400" b="1" dirty="0" smtClean="0"/>
              <a:t>Удмуртская республика, </a:t>
            </a:r>
            <a:r>
              <a:rPr lang="ru-RU" sz="2400" b="1" dirty="0" err="1" smtClean="0"/>
              <a:t>Селтинский</a:t>
            </a:r>
            <a:r>
              <a:rPr lang="ru-RU" sz="2400" b="1" dirty="0" smtClean="0"/>
              <a:t> район, </a:t>
            </a:r>
            <a:r>
              <a:rPr lang="ru-RU" sz="2400" b="1" dirty="0" err="1" smtClean="0"/>
              <a:t>с.Узи</a:t>
            </a:r>
            <a:endParaRPr lang="ru-RU" sz="2400" b="1" dirty="0"/>
          </a:p>
        </p:txBody>
      </p:sp>
      <p:sp>
        <p:nvSpPr>
          <p:cNvPr id="7" name="Прямоугольник 6"/>
          <p:cNvSpPr/>
          <p:nvPr/>
        </p:nvSpPr>
        <p:spPr>
          <a:xfrm>
            <a:off x="161764" y="129406"/>
            <a:ext cx="8820472" cy="923330"/>
          </a:xfrm>
          <a:prstGeom prst="rect">
            <a:avLst/>
          </a:prstGeom>
        </p:spPr>
        <p:txBody>
          <a:bodyPr wrap="square">
            <a:spAutoFit/>
          </a:bodyPr>
          <a:lstStyle/>
          <a:p>
            <a:pPr algn="ctr"/>
            <a:r>
              <a:rPr lang="ru-RU" b="1" dirty="0">
                <a:solidFill>
                  <a:srgbClr val="FF0000"/>
                </a:solidFill>
                <a:latin typeface="Times New Roman" panose="02020603050405020304" pitchFamily="18" charset="0"/>
                <a:cs typeface="Times New Roman" panose="02020603050405020304" pitchFamily="18" charset="0"/>
              </a:rPr>
              <a:t>Всероссийская научно-методическая конференция 10 ноября 2013 - 30 января 2014 "Педагогическая технология и мастерство учителя"</a:t>
            </a:r>
            <a:r>
              <a:rPr lang="ru-RU" altLang="ru-RU" b="1" i="1" dirty="0">
                <a:solidFill>
                  <a:srgbClr val="FF0000"/>
                </a:solidFill>
              </a:rPr>
              <a:t/>
            </a:r>
            <a:br>
              <a:rPr lang="ru-RU" altLang="ru-RU" b="1" i="1" dirty="0">
                <a:solidFill>
                  <a:srgbClr val="FF0000"/>
                </a:solidFill>
              </a:rPr>
            </a:br>
            <a:endParaRPr lang="ru-RU" b="1" dirty="0">
              <a:solidFill>
                <a:srgbClr val="FF0000"/>
              </a:solidFill>
            </a:endParaRPr>
          </a:p>
        </p:txBody>
      </p:sp>
      <p:sp>
        <p:nvSpPr>
          <p:cNvPr id="8" name="Прямоугольник 7"/>
          <p:cNvSpPr/>
          <p:nvPr/>
        </p:nvSpPr>
        <p:spPr>
          <a:xfrm>
            <a:off x="142844" y="6239053"/>
            <a:ext cx="8839392" cy="646331"/>
          </a:xfrm>
          <a:prstGeom prst="rect">
            <a:avLst/>
          </a:prstGeom>
        </p:spPr>
        <p:txBody>
          <a:bodyPr wrap="square">
            <a:spAutoFit/>
          </a:bodyPr>
          <a:lstStyle/>
          <a:p>
            <a:pPr lvl="0" algn="ctr"/>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Электронное периодическое издание НАУКОГРАД</a:t>
            </a:r>
            <a:endPar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eaLnBrk="0" hangingPunct="0"/>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itchFamily="18" charset="0"/>
                <a:cs typeface="Times New Roman" panose="02020603050405020304" pitchFamily="18" charset="0"/>
              </a:rPr>
              <a:t>Ноябрь 2013 – февраль 2014</a:t>
            </a:r>
            <a:endPar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198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a:xfrm>
            <a:off x="1357290" y="1928802"/>
            <a:ext cx="6572296" cy="3170099"/>
          </a:xfrm>
          <a:prstGeom prst="rect">
            <a:avLst/>
          </a:prstGeom>
          <a:noFill/>
        </p:spPr>
        <p:txBody>
          <a:bodyPr wrap="square" lIns="91440" tIns="45720" rIns="91440" bIns="45720">
            <a:spAutoFit/>
          </a:bodyPr>
          <a:lstStyle/>
          <a:p>
            <a:pPr algn="ctr"/>
            <a:r>
              <a:rPr lang="ru-RU" sz="4000" b="1" cap="none" spc="0"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Участие  учащихся в республиканском конкурсе  детских  работ программы «Разговор о правильном питании».</a:t>
            </a:r>
            <a:endParaRPr lang="ru-RU" sz="4000" b="1" cap="none" spc="0"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I:\конкурсн\Рисунок32.jpg"/>
          <p:cNvPicPr>
            <a:picLocks noChangeAspect="1" noChangeArrowheads="1"/>
          </p:cNvPicPr>
          <p:nvPr/>
        </p:nvPicPr>
        <p:blipFill>
          <a:blip r:embed="rId2"/>
          <a:srcRect/>
          <a:stretch>
            <a:fillRect/>
          </a:stretch>
        </p:blipFill>
        <p:spPr bwMode="auto">
          <a:xfrm>
            <a:off x="0" y="5145087"/>
            <a:ext cx="2236787" cy="1712913"/>
          </a:xfrm>
          <a:prstGeom prst="rect">
            <a:avLst/>
          </a:prstGeom>
          <a:noFill/>
        </p:spPr>
      </p:pic>
      <p:pic>
        <p:nvPicPr>
          <p:cNvPr id="4" name="Picture 2" descr="I:\конкурсн\Рисунок200.jpg"/>
          <p:cNvPicPr>
            <a:picLocks noChangeAspect="1" noChangeArrowheads="1"/>
          </p:cNvPicPr>
          <p:nvPr/>
        </p:nvPicPr>
        <p:blipFill>
          <a:blip r:embed="rId3"/>
          <a:srcRect/>
          <a:stretch>
            <a:fillRect/>
          </a:stretch>
        </p:blipFill>
        <p:spPr bwMode="auto">
          <a:xfrm>
            <a:off x="4929190" y="0"/>
            <a:ext cx="4214811" cy="6858000"/>
          </a:xfrm>
          <a:prstGeom prst="rect">
            <a:avLst/>
          </a:prstGeom>
          <a:noFill/>
        </p:spPr>
      </p:pic>
      <p:pic>
        <p:nvPicPr>
          <p:cNvPr id="1027" name="Picture 3" descr="I:\конкурсн\Рисунок2.gif"/>
          <p:cNvPicPr>
            <a:picLocks noChangeAspect="1" noChangeArrowheads="1"/>
          </p:cNvPicPr>
          <p:nvPr/>
        </p:nvPicPr>
        <p:blipFill>
          <a:blip r:embed="rId4"/>
          <a:srcRect/>
          <a:stretch>
            <a:fillRect/>
          </a:stretch>
        </p:blipFill>
        <p:spPr bwMode="auto">
          <a:xfrm>
            <a:off x="2071670" y="4500570"/>
            <a:ext cx="2162175" cy="2828925"/>
          </a:xfrm>
          <a:prstGeom prst="rect">
            <a:avLst/>
          </a:prstGeom>
          <a:noFill/>
        </p:spPr>
      </p:pic>
      <p:sp>
        <p:nvSpPr>
          <p:cNvPr id="2" name="Заголовок 1"/>
          <p:cNvSpPr>
            <a:spLocks noGrp="1"/>
          </p:cNvSpPr>
          <p:nvPr>
            <p:ph type="title"/>
          </p:nvPr>
        </p:nvSpPr>
        <p:spPr>
          <a:xfrm>
            <a:off x="457200" y="142852"/>
            <a:ext cx="8229600" cy="571504"/>
          </a:xfrm>
        </p:spPr>
        <p:txBody>
          <a:bodyPr>
            <a:normAutofit fontScale="90000"/>
          </a:bodyPr>
          <a:lstStyle/>
          <a:p>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Сказка.</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Кто полезней?</a:t>
            </a:r>
            <a:br>
              <a:rPr lang="ru-RU" b="1" dirty="0" smtClean="0">
                <a:latin typeface="Times New Roman" pitchFamily="18" charset="0"/>
                <a:cs typeface="Times New Roman" pitchFamily="18" charset="0"/>
              </a:rPr>
            </a:b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357222" y="642918"/>
            <a:ext cx="9286940" cy="5483245"/>
          </a:xfrm>
        </p:spPr>
        <p:txBody>
          <a:bodyPr>
            <a:noAutofit/>
          </a:bodyPr>
          <a:lstStyle/>
          <a:p>
            <a:pPr algn="just">
              <a:buNone/>
            </a:pPr>
            <a:r>
              <a:rPr lang="en-US" sz="1600" b="1" dirty="0" smtClean="0">
                <a:latin typeface="Times New Roman" pitchFamily="18" charset="0"/>
                <a:cs typeface="Times New Roman" pitchFamily="18" charset="0"/>
              </a:rPr>
              <a:t>		</a:t>
            </a:r>
            <a:r>
              <a:rPr lang="ru-RU" sz="3600" b="1" dirty="0" smtClean="0">
                <a:solidFill>
                  <a:srgbClr val="FF0000"/>
                </a:solidFill>
                <a:latin typeface="Times New Roman" pitchFamily="18" charset="0"/>
                <a:cs typeface="Times New Roman" pitchFamily="18" charset="0"/>
              </a:rPr>
              <a:t>Ж</a:t>
            </a:r>
            <a:r>
              <a:rPr lang="ru-RU" sz="1600" b="1" dirty="0" smtClean="0">
                <a:latin typeface="Times New Roman" pitchFamily="18" charset="0"/>
                <a:cs typeface="Times New Roman" pitchFamily="18" charset="0"/>
              </a:rPr>
              <a:t>или-были на опушке леса, в уютном домике Яблоко, Орех и Капуста. В их доме всегда была дружба и согласие. Яблоко – ходило на охоту, Орех – колол дрова и убирался в доме, а капуста – готовила еду и накрывала на стол. Как только пробьет на часах 12, Капуста зовет всех к накрытому столу. Наедятся друзья досыта и снова за работу. А вечером соберутся около печки и весело им. Рассказывают друг другу сказки, поют песенки.</a:t>
            </a:r>
          </a:p>
          <a:p>
            <a:pPr algn="just">
              <a:buNone/>
            </a:pPr>
            <a:r>
              <a:rPr lang="ru-RU" sz="1600" b="1" dirty="0" smtClean="0">
                <a:latin typeface="Times New Roman" pitchFamily="18" charset="0"/>
                <a:cs typeface="Times New Roman" pitchFamily="18" charset="0"/>
              </a:rPr>
              <a:t>	    Но только один раз Орех сказал капусте:</a:t>
            </a:r>
          </a:p>
          <a:p>
            <a:pPr algn="just">
              <a:buNone/>
            </a:pPr>
            <a:r>
              <a:rPr lang="ru-RU" sz="1600" b="1" dirty="0" smtClean="0">
                <a:latin typeface="Times New Roman" pitchFamily="18" charset="0"/>
                <a:cs typeface="Times New Roman" pitchFamily="18" charset="0"/>
              </a:rPr>
              <a:t>	   - Знаешь, а я полезнее тебя!</a:t>
            </a:r>
          </a:p>
          <a:p>
            <a:pPr algn="just">
              <a:buNone/>
            </a:pPr>
            <a:r>
              <a:rPr lang="ru-RU" sz="1600" b="1" dirty="0" smtClean="0">
                <a:latin typeface="Times New Roman" pitchFamily="18" charset="0"/>
                <a:cs typeface="Times New Roman" pitchFamily="18" charset="0"/>
              </a:rPr>
              <a:t>	   - Почему?</a:t>
            </a:r>
            <a:r>
              <a:rPr lang="en-US" sz="1600" b="1"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удивленно спросила Капуста.</a:t>
            </a:r>
          </a:p>
          <a:p>
            <a:pPr algn="just">
              <a:buNone/>
            </a:pPr>
            <a:r>
              <a:rPr lang="ru-RU" sz="1600" b="1" dirty="0" smtClean="0">
                <a:latin typeface="Times New Roman" pitchFamily="18" charset="0"/>
                <a:cs typeface="Times New Roman" pitchFamily="18" charset="0"/>
              </a:rPr>
              <a:t>	   - Я полезнее, чем ты и Яблоко.</a:t>
            </a:r>
          </a:p>
          <a:p>
            <a:pPr algn="just">
              <a:buNone/>
            </a:pPr>
            <a:r>
              <a:rPr lang="ru-RU" sz="1600" b="1" dirty="0" smtClean="0">
                <a:latin typeface="Times New Roman" pitchFamily="18" charset="0"/>
                <a:cs typeface="Times New Roman" pitchFamily="18" charset="0"/>
              </a:rPr>
              <a:t>	   - Что? – закричало Яблоко. – это я полезнее Вас!</a:t>
            </a:r>
          </a:p>
          <a:p>
            <a:pPr algn="just">
              <a:buNone/>
            </a:pPr>
            <a:r>
              <a:rPr lang="ru-RU" sz="1600" b="1" dirty="0" smtClean="0">
                <a:latin typeface="Times New Roman" pitchFamily="18" charset="0"/>
                <a:cs typeface="Times New Roman" pitchFamily="18" charset="0"/>
              </a:rPr>
              <a:t>	   - Ну тогда – возразил Орех. – Пойдем к лесовику. Он ведь очень мудрый рассудит нас. </a:t>
            </a:r>
          </a:p>
          <a:p>
            <a:pPr algn="just">
              <a:buNone/>
            </a:pPr>
            <a:r>
              <a:rPr lang="en-US" sz="1600" b="1"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И пошли они к лесовику. Шли долго. Наконец стал виден дом лесовика.  Постучали они в дверь. Лесовик открыл ее и пустил их в дом.</a:t>
            </a:r>
          </a:p>
          <a:p>
            <a:pPr algn="just">
              <a:buNone/>
            </a:pPr>
            <a:r>
              <a:rPr lang="en-US" sz="1600" b="1"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Орех говорит: - Рассуди нас по справедливости! Кто из нас полезней?</a:t>
            </a:r>
          </a:p>
          <a:p>
            <a:pPr algn="just">
              <a:buNone/>
            </a:pPr>
            <a:r>
              <a:rPr lang="en-US" sz="1600" b="1"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Лесовик отвечает: А зачем вы поссорились, ведь каждый из Вас очень полезный. В каждом из Вас есть витамины, минеральные вещества, углеводы, белки и вода! Так что все вы полезны!</a:t>
            </a:r>
          </a:p>
          <a:p>
            <a:pPr algn="just">
              <a:buNone/>
            </a:pPr>
            <a:r>
              <a:rPr lang="ru-RU" sz="1600" b="1" dirty="0" smtClean="0">
                <a:latin typeface="Times New Roman" pitchFamily="18" charset="0"/>
                <a:cs typeface="Times New Roman" pitchFamily="18" charset="0"/>
              </a:rPr>
              <a:t>		С тех пор Яблоко, капуста и Орех живут долго и счастливо. В их доме опять царит дружба и согласие.</a:t>
            </a:r>
            <a:endParaRPr lang="ru-RU" sz="1600" b="1" dirty="0">
              <a:latin typeface="Times New Roman" pitchFamily="18" charset="0"/>
              <a:cs typeface="Times New Roman" pitchFamily="18" charset="0"/>
            </a:endParaRPr>
          </a:p>
        </p:txBody>
      </p:sp>
      <p:sp>
        <p:nvSpPr>
          <p:cNvPr id="12" name="TextBox 11"/>
          <p:cNvSpPr txBox="1"/>
          <p:nvPr/>
        </p:nvSpPr>
        <p:spPr>
          <a:xfrm>
            <a:off x="6215074" y="6357958"/>
            <a:ext cx="2928926" cy="338554"/>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Автор: Пономарева Марина</a:t>
            </a:r>
            <a:endParaRPr lang="ru-RU" sz="1600" b="1" dirty="0">
              <a:latin typeface="Times New Roman" pitchFamily="18" charset="0"/>
              <a:cs typeface="Times New Roman" pitchFamily="18" charset="0"/>
            </a:endParaRPr>
          </a:p>
        </p:txBody>
      </p:sp>
      <p:pic>
        <p:nvPicPr>
          <p:cNvPr id="1026" name="Picture 2" descr="I:\конкурсн\Рисунок1.gif"/>
          <p:cNvPicPr>
            <a:picLocks noChangeAspect="1" noChangeArrowheads="1"/>
          </p:cNvPicPr>
          <p:nvPr/>
        </p:nvPicPr>
        <p:blipFill>
          <a:blip r:embed="rId5"/>
          <a:srcRect/>
          <a:stretch>
            <a:fillRect/>
          </a:stretch>
        </p:blipFill>
        <p:spPr bwMode="auto">
          <a:xfrm>
            <a:off x="3857620" y="5516563"/>
            <a:ext cx="1509713" cy="134143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3" name="Picture 5" descr="C:\Documents and Settings\Администратор\Мои документы\Правильное питание\konfyety.jpg"/>
          <p:cNvPicPr>
            <a:picLocks noChangeAspect="1" noChangeArrowheads="1"/>
          </p:cNvPicPr>
          <p:nvPr/>
        </p:nvPicPr>
        <p:blipFill>
          <a:blip r:embed="rId2"/>
          <a:srcRect/>
          <a:stretch>
            <a:fillRect/>
          </a:stretch>
        </p:blipFill>
        <p:spPr bwMode="auto">
          <a:xfrm>
            <a:off x="3428992" y="3800475"/>
            <a:ext cx="5715008" cy="3057525"/>
          </a:xfrm>
          <a:prstGeom prst="rect">
            <a:avLst/>
          </a:prstGeom>
          <a:noFill/>
        </p:spPr>
      </p:pic>
      <p:sp>
        <p:nvSpPr>
          <p:cNvPr id="2" name="Заголовок 1"/>
          <p:cNvSpPr>
            <a:spLocks noGrp="1"/>
          </p:cNvSpPr>
          <p:nvPr>
            <p:ph type="title"/>
          </p:nvPr>
        </p:nvSpPr>
        <p:spPr>
          <a:xfrm>
            <a:off x="457200" y="-214338"/>
            <a:ext cx="8229600" cy="1357322"/>
          </a:xfrm>
        </p:spPr>
        <p:txBody>
          <a:bodyPr>
            <a:noAutofit/>
          </a:bodyPr>
          <a:lstStyle/>
          <a:p>
            <a:r>
              <a:rPr lang="ru-RU" sz="3600" b="1" dirty="0" smtClean="0">
                <a:latin typeface="Times New Roman" pitchFamily="18" charset="0"/>
                <a:cs typeface="Times New Roman" pitchFamily="18" charset="0"/>
              </a:rPr>
              <a:t>Сказка о том, как принцессу научили правильно питаться.</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285784" y="785794"/>
            <a:ext cx="9286940" cy="5715040"/>
          </a:xfrm>
        </p:spPr>
        <p:txBody>
          <a:bodyPr>
            <a:normAutofit/>
          </a:bodyPr>
          <a:lstStyle/>
          <a:p>
            <a:pPr algn="just">
              <a:buNone/>
            </a:pPr>
            <a:r>
              <a:rPr lang="ru-RU" sz="1400" dirty="0" smtClean="0">
                <a:latin typeface="Times New Roman" pitchFamily="18" charset="0"/>
                <a:cs typeface="Times New Roman" pitchFamily="18" charset="0"/>
              </a:rPr>
              <a:t>		</a:t>
            </a:r>
            <a:r>
              <a:rPr lang="ru-RU" sz="3600" b="1" dirty="0" smtClean="0">
                <a:solidFill>
                  <a:srgbClr val="FF0000"/>
                </a:solidFill>
                <a:latin typeface="Times New Roman" pitchFamily="18" charset="0"/>
                <a:cs typeface="Times New Roman" pitchFamily="18" charset="0"/>
              </a:rPr>
              <a:t>В</a:t>
            </a:r>
            <a:r>
              <a:rPr lang="ru-RU" sz="1600" b="1" dirty="0" smtClean="0">
                <a:latin typeface="Times New Roman" pitchFamily="18" charset="0"/>
                <a:cs typeface="Times New Roman" pitchFamily="18" charset="0"/>
              </a:rPr>
              <a:t> некотором царстве, в некотором государстве жили-были принц и принцесса. Они очень любили друг друга и жили счастливо. Но принцесса, когда садилась кушать, не ела, то что ей дают. Она ела только то, что ей захочется: конфеты, сладости на завтрак, обед, полдник и ужин. От этого у нее заболел желудок. Она чаще начала болеть, наконец, не стала вставать с постели. Принц вызвал доктора. Доктор приехал быстро и сказал, что у прекрасной принцессы нарушена работа желудка, если она не будет правильно питаться, то умрет. Но можно вылечить эту болезнь, только нужно съездить к мудрецу, который живет на другом конце земли. До него нужно ехать три года и три дня.</a:t>
            </a:r>
          </a:p>
          <a:p>
            <a:pPr algn="just">
              <a:buNone/>
            </a:pPr>
            <a:r>
              <a:rPr lang="ru-RU" sz="1600" b="1" dirty="0" smtClean="0">
                <a:latin typeface="Times New Roman" pitchFamily="18" charset="0"/>
                <a:cs typeface="Times New Roman" pitchFamily="18" charset="0"/>
              </a:rPr>
              <a:t>		Принцесса может жить еще два года. Принц очень расстроился. На его коне, за короткий срок никак не успеть! И все-таки он решил пустился в дорогу. Принц ехал быстро, очень торопился и вдруг встретил волшебника на коне. Волшебник спросил: - Куда торопишься добрый молодец? Принц ответил: - Еду на другой край земли. Волшебник сказал:- На своем коне тебе к сроку не успеть. Садись на моего коня и говори, куда ехать.</a:t>
            </a:r>
          </a:p>
          <a:p>
            <a:pPr algn="just">
              <a:buNone/>
            </a:pPr>
            <a:r>
              <a:rPr lang="ru-RU" sz="1600" b="1" dirty="0" smtClean="0">
                <a:latin typeface="Times New Roman" pitchFamily="18" charset="0"/>
                <a:cs typeface="Times New Roman" pitchFamily="18" charset="0"/>
              </a:rPr>
              <a:t>		Принц закрыл глаза, потом открыл и … не поверил своим глазам. Перед ним стоит мудрец. Он с трудом спросил: «Мудрец, говорят, что вы знаете средство от больного желудка». Мудрец ответил, что знает и дал ему рецепт.  Принц записал его, и они  с волшебником проделали такой же путь обратно. А в королевстве быстро приготовили лекарство и дали принцессе. Больная почувствовала, как постепенно к ней возвращаются силы, болезнь куда-то отступает. Она с радостью соскочила с постели и начала бегать, играть веселиться и решила всегда питаться правильно.</a:t>
            </a:r>
            <a:endParaRPr lang="ru-RU" sz="1600" b="1" dirty="0">
              <a:latin typeface="Times New Roman" pitchFamily="18" charset="0"/>
              <a:cs typeface="Times New Roman" pitchFamily="18" charset="0"/>
            </a:endParaRPr>
          </a:p>
        </p:txBody>
      </p:sp>
      <p:sp>
        <p:nvSpPr>
          <p:cNvPr id="8" name="TextBox 7"/>
          <p:cNvSpPr txBox="1"/>
          <p:nvPr/>
        </p:nvSpPr>
        <p:spPr>
          <a:xfrm>
            <a:off x="142844" y="6500834"/>
            <a:ext cx="3143272"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Автор: Харин Максим</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3075" name="Picture 3" descr="C:\Documents and Settings\Администратор\Мои документы\Правильное питание\70596991.jpg"/>
          <p:cNvPicPr>
            <a:picLocks noChangeAspect="1" noChangeArrowheads="1"/>
          </p:cNvPicPr>
          <p:nvPr/>
        </p:nvPicPr>
        <p:blipFill>
          <a:blip r:embed="rId3"/>
          <a:srcRect/>
          <a:stretch>
            <a:fillRect/>
          </a:stretch>
        </p:blipFill>
        <p:spPr bwMode="auto">
          <a:xfrm>
            <a:off x="4786314" y="0"/>
            <a:ext cx="4357686" cy="6857999"/>
          </a:xfrm>
          <a:prstGeom prst="rect">
            <a:avLst/>
          </a:prstGeom>
          <a:noFill/>
        </p:spPr>
      </p:pic>
      <p:sp>
        <p:nvSpPr>
          <p:cNvPr id="2" name="Заголовок 1"/>
          <p:cNvSpPr>
            <a:spLocks noGrp="1"/>
          </p:cNvSpPr>
          <p:nvPr>
            <p:ph type="title"/>
          </p:nvPr>
        </p:nvSpPr>
        <p:spPr>
          <a:xfrm>
            <a:off x="457200" y="0"/>
            <a:ext cx="8258204" cy="642918"/>
          </a:xfrm>
        </p:spPr>
        <p:txBody>
          <a:bodyPr>
            <a:normAutofit fontScale="90000"/>
          </a:bodyPr>
          <a:lstStyle/>
          <a:p>
            <a:r>
              <a:rPr lang="ru-RU" sz="2700" b="1" dirty="0" smtClean="0"/>
              <a:t>Сказка.</a:t>
            </a:r>
            <a:r>
              <a:rPr lang="ru-RU" sz="2700" dirty="0" smtClean="0"/>
              <a:t> </a:t>
            </a:r>
            <a:r>
              <a:rPr lang="ru-RU" dirty="0" smtClean="0"/>
              <a:t>	</a:t>
            </a:r>
            <a:br>
              <a:rPr lang="ru-RU" dirty="0" smtClean="0"/>
            </a:br>
            <a:r>
              <a:rPr lang="ru-RU" b="1" dirty="0" smtClean="0"/>
              <a:t>Как Данила богатырём стал.</a:t>
            </a:r>
            <a:r>
              <a:rPr lang="ru-RU" dirty="0" smtClean="0"/>
              <a:t>	</a:t>
            </a:r>
            <a:endParaRPr lang="ru-RU" dirty="0"/>
          </a:p>
        </p:txBody>
      </p:sp>
      <p:sp>
        <p:nvSpPr>
          <p:cNvPr id="3" name="Содержимое 2"/>
          <p:cNvSpPr>
            <a:spLocks noGrp="1"/>
          </p:cNvSpPr>
          <p:nvPr>
            <p:ph idx="1"/>
          </p:nvPr>
        </p:nvSpPr>
        <p:spPr>
          <a:xfrm>
            <a:off x="-285784" y="928670"/>
            <a:ext cx="9429784" cy="5197493"/>
          </a:xfrm>
        </p:spPr>
        <p:txBody>
          <a:bodyPr>
            <a:normAutofit lnSpcReduction="10000"/>
          </a:bodyPr>
          <a:lstStyle/>
          <a:p>
            <a:pPr algn="just">
              <a:buNone/>
            </a:pPr>
            <a:r>
              <a:rPr lang="ru-RU" sz="1400" dirty="0" smtClean="0">
                <a:latin typeface="Times New Roman" pitchFamily="18" charset="0"/>
                <a:cs typeface="Times New Roman" pitchFamily="18" charset="0"/>
              </a:rPr>
              <a:t>		</a:t>
            </a:r>
            <a:r>
              <a:rPr lang="ru-RU" sz="4000" b="1" dirty="0" smtClean="0">
                <a:solidFill>
                  <a:srgbClr val="FF0000"/>
                </a:solidFill>
                <a:latin typeface="Times New Roman" pitchFamily="18" charset="0"/>
                <a:cs typeface="Times New Roman" pitchFamily="18" charset="0"/>
              </a:rPr>
              <a:t>В</a:t>
            </a:r>
            <a:r>
              <a:rPr lang="ru-RU" sz="1600" b="1" dirty="0" smtClean="0">
                <a:latin typeface="Times New Roman" pitchFamily="18" charset="0"/>
                <a:cs typeface="Times New Roman" pitchFamily="18" charset="0"/>
              </a:rPr>
              <a:t> </a:t>
            </a:r>
            <a:r>
              <a:rPr lang="ru-RU" sz="1800" b="1" dirty="0" smtClean="0">
                <a:latin typeface="Times New Roman" pitchFamily="18" charset="0"/>
                <a:cs typeface="Times New Roman" pitchFamily="18" charset="0"/>
              </a:rPr>
              <a:t>некотором царстве, в некотором государстве жил-был царь. Звали его Василий Николаевич и было у него два сына – Иванушка и Данилушка. Нарадоваться не мог царь-батюшка на своих кровинушек. Во всех делах они своему отцу опорой и надеждой были. </a:t>
            </a:r>
          </a:p>
          <a:p>
            <a:pPr algn="just">
              <a:buNone/>
            </a:pPr>
            <a:r>
              <a:rPr lang="ru-RU" sz="1800" b="1" dirty="0" smtClean="0">
                <a:latin typeface="Times New Roman" pitchFamily="18" charset="0"/>
                <a:cs typeface="Times New Roman" pitchFamily="18" charset="0"/>
              </a:rPr>
              <a:t>		Но однажды беда пришла в их семью – сильно заболел Данилушка. У него была постоянная слабость, его мучили боли в животе. Очень переживал за него царь. Всех врачей заморских к себе в государство вызвал. Долго доктора голову ломали над тем, что же могло произойти с больным. Оказывается, вся проблема была в том, что Данилушка совершенно неправильно питался.</a:t>
            </a:r>
          </a:p>
          <a:p>
            <a:pPr algn="just">
              <a:buNone/>
            </a:pPr>
            <a:r>
              <a:rPr lang="ru-RU" sz="1800" b="1" dirty="0" smtClean="0">
                <a:latin typeface="Times New Roman" pitchFamily="18" charset="0"/>
                <a:cs typeface="Times New Roman" pitchFamily="18" charset="0"/>
              </a:rPr>
              <a:t>		В его рационе питания было много сладкого, мучного, и он ел очень мало овощей, фруктов, рыбы и мяса. Заморские доктора посоветовались и дали список продуктов, которые содержат много витаминов, повару. В этот список входили рыба, мясо, овощи, фрукты, молочные продукты, компоты и соки.</a:t>
            </a:r>
          </a:p>
          <a:p>
            <a:pPr algn="just">
              <a:buNone/>
            </a:pPr>
            <a:r>
              <a:rPr lang="ru-RU" sz="1800" b="1" dirty="0" smtClean="0">
                <a:latin typeface="Times New Roman" pitchFamily="18" charset="0"/>
                <a:cs typeface="Times New Roman" pitchFamily="18" charset="0"/>
              </a:rPr>
              <a:t>		Повар стал выполнять все указания заморских докторов. На завтрак – молочные блюда, на обед – мясные блюда и супы, на ужин – овощные блюда.</a:t>
            </a:r>
          </a:p>
          <a:p>
            <a:pPr algn="just">
              <a:buNone/>
            </a:pPr>
            <a:r>
              <a:rPr lang="ru-RU" sz="1800" b="1" dirty="0" smtClean="0">
                <a:latin typeface="Times New Roman" pitchFamily="18" charset="0"/>
                <a:cs typeface="Times New Roman" pitchFamily="18" charset="0"/>
              </a:rPr>
              <a:t>		Прошло время, Данилушка выздоровел, стал красивым, сильным, умным. А царь щедро наградил каждого доктора, и издал указ, чтобы все жители государства вели здоровый образ жизни и правильно питались.</a:t>
            </a:r>
            <a:endParaRPr lang="ru-RU" sz="1800" b="1" dirty="0">
              <a:latin typeface="Times New Roman" pitchFamily="18" charset="0"/>
              <a:cs typeface="Times New Roman" pitchFamily="18" charset="0"/>
            </a:endParaRPr>
          </a:p>
        </p:txBody>
      </p:sp>
      <p:sp>
        <p:nvSpPr>
          <p:cNvPr id="6" name="TextBox 5"/>
          <p:cNvSpPr txBox="1"/>
          <p:nvPr/>
        </p:nvSpPr>
        <p:spPr>
          <a:xfrm>
            <a:off x="0" y="6500834"/>
            <a:ext cx="3071802" cy="369332"/>
          </a:xfrm>
          <a:prstGeom prst="rect">
            <a:avLst/>
          </a:prstGeom>
          <a:noFill/>
        </p:spPr>
        <p:txBody>
          <a:bodyPr wrap="square" rtlCol="0">
            <a:spAutoFit/>
          </a:bodyPr>
          <a:lstStyle/>
          <a:p>
            <a:r>
              <a:rPr lang="ru-RU" b="1" dirty="0" smtClean="0"/>
              <a:t>Автор: Харин Руслан</a:t>
            </a:r>
            <a:endParaRPr lang="ru-RU"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7" name="Содержимое 6" descr="ocharovatelnaya-devochka-podrostok-s-uchebnikami-0003245045-preview.jpg"/>
          <p:cNvPicPr>
            <a:picLocks noGrp="1" noChangeAspect="1"/>
          </p:cNvPicPr>
          <p:nvPr>
            <p:ph sz="half" idx="2"/>
          </p:nvPr>
        </p:nvPicPr>
        <p:blipFill>
          <a:blip r:embed="rId2"/>
          <a:stretch>
            <a:fillRect/>
          </a:stretch>
        </p:blipFill>
        <p:spPr>
          <a:xfrm>
            <a:off x="5857884" y="714356"/>
            <a:ext cx="3286116" cy="6143644"/>
          </a:xfrm>
        </p:spPr>
      </p:pic>
      <p:sp>
        <p:nvSpPr>
          <p:cNvPr id="4" name="Заголовок 3"/>
          <p:cNvSpPr>
            <a:spLocks noGrp="1"/>
          </p:cNvSpPr>
          <p:nvPr>
            <p:ph type="title"/>
          </p:nvPr>
        </p:nvSpPr>
        <p:spPr>
          <a:xfrm>
            <a:off x="457200" y="-214338"/>
            <a:ext cx="8229600" cy="1285884"/>
          </a:xfrm>
        </p:spPr>
        <p:txBody>
          <a:bodyPr>
            <a:normAutofit fontScale="90000"/>
          </a:bodyPr>
          <a:lstStyle/>
          <a:p>
            <a:r>
              <a:rPr lang="ru-RU" sz="2700" b="1" dirty="0" smtClean="0"/>
              <a:t>Рассказ.</a:t>
            </a:r>
            <a:r>
              <a:rPr lang="ru-RU" b="1" dirty="0" smtClean="0"/>
              <a:t/>
            </a:r>
            <a:br>
              <a:rPr lang="ru-RU" b="1" dirty="0" smtClean="0"/>
            </a:br>
            <a:r>
              <a:rPr lang="ru-RU" b="1" dirty="0" smtClean="0"/>
              <a:t>Как девочка Алина стала стройной.</a:t>
            </a:r>
            <a:endParaRPr lang="ru-RU" dirty="0"/>
          </a:p>
        </p:txBody>
      </p:sp>
      <p:sp>
        <p:nvSpPr>
          <p:cNvPr id="5" name="Содержимое 4"/>
          <p:cNvSpPr>
            <a:spLocks noGrp="1"/>
          </p:cNvSpPr>
          <p:nvPr>
            <p:ph sz="half" idx="1"/>
          </p:nvPr>
        </p:nvSpPr>
        <p:spPr>
          <a:xfrm>
            <a:off x="-357222" y="928670"/>
            <a:ext cx="6000792" cy="6715172"/>
          </a:xfrm>
        </p:spPr>
        <p:txBody>
          <a:bodyPr>
            <a:normAutofit fontScale="40000" lnSpcReduction="20000"/>
          </a:bodyPr>
          <a:lstStyle/>
          <a:p>
            <a:pPr algn="just">
              <a:buNone/>
            </a:pPr>
            <a:r>
              <a:rPr lang="en-US" b="1" dirty="0" smtClean="0">
                <a:latin typeface="Times New Roman" pitchFamily="18" charset="0"/>
                <a:cs typeface="Times New Roman" pitchFamily="18" charset="0"/>
              </a:rPr>
              <a:t>		</a:t>
            </a:r>
            <a:r>
              <a:rPr lang="ru-RU" sz="7000" b="1" dirty="0" smtClean="0">
                <a:solidFill>
                  <a:srgbClr val="FF0000"/>
                </a:solidFill>
                <a:latin typeface="Times New Roman" pitchFamily="18" charset="0"/>
                <a:cs typeface="Times New Roman" pitchFamily="18" charset="0"/>
              </a:rPr>
              <a:t>П</a:t>
            </a:r>
            <a:r>
              <a:rPr lang="ru-RU" sz="4000" b="1" dirty="0" smtClean="0">
                <a:latin typeface="Times New Roman" pitchFamily="18" charset="0"/>
                <a:cs typeface="Times New Roman" pitchFamily="18" charset="0"/>
              </a:rPr>
              <a:t>роснулась Алина утром. Посмотрела в окно. Солнце светит. Денёк хороший. Захотелось девочке отправиться погулять. Стала любоваться собой перед зеркалом, но вдруг громко произнесла: «Какая я толстая!» мама наблюдала за ней и успокаивала её, что толстенькие самые красивые.</a:t>
            </a:r>
          </a:p>
          <a:p>
            <a:pPr algn="just">
              <a:buNone/>
            </a:pPr>
            <a:r>
              <a:rPr lang="ru-RU" sz="4000" b="1" dirty="0" smtClean="0">
                <a:latin typeface="Times New Roman" pitchFamily="18" charset="0"/>
                <a:cs typeface="Times New Roman" pitchFamily="18" charset="0"/>
              </a:rPr>
              <a:t>		Успокоившись, они сели завтракать. На столе лежали вкусные пироги с повидлом. Алина аппетитно поедала их, но тут раздался стук в дверь. Это пришла подруга Аня – легкая, воздушная. </a:t>
            </a:r>
          </a:p>
          <a:p>
            <a:pPr algn="just">
              <a:buNone/>
            </a:pPr>
            <a:r>
              <a:rPr lang="ru-RU" sz="4000" b="1" dirty="0" smtClean="0">
                <a:latin typeface="Times New Roman" pitchFamily="18" charset="0"/>
                <a:cs typeface="Times New Roman" pitchFamily="18" charset="0"/>
              </a:rPr>
              <a:t>		Аню пригласили за стол, она с удовольствием попила чай с пирогом, поблагодарила хозяек. Алина без конца ей предлагала разные вкусности. Тут Аня начала рассказывать о правильном питании. </a:t>
            </a:r>
          </a:p>
          <a:p>
            <a:pPr algn="just">
              <a:buNone/>
            </a:pPr>
            <a:r>
              <a:rPr lang="ru-RU" sz="4000" b="1" dirty="0" smtClean="0">
                <a:latin typeface="Times New Roman" pitchFamily="18" charset="0"/>
                <a:cs typeface="Times New Roman" pitchFamily="18" charset="0"/>
              </a:rPr>
              <a:t>		В их семье питание было совсем другим. Они почти не ели булки, их пища состояла из овощей, фруктов, молочных продуктов. Анина мама с детства  говорила ей, как полезно есть рыбу, сколько в ней полезных веществ. А уж какое полезное молоко, сыр, творог, что человеку не обойтись без мяса, и всегда при этом нужно думать о красоте фигуры.</a:t>
            </a:r>
          </a:p>
          <a:p>
            <a:pPr algn="just">
              <a:buNone/>
            </a:pPr>
            <a:r>
              <a:rPr lang="ru-RU" sz="4000" b="1" dirty="0" smtClean="0">
                <a:latin typeface="Times New Roman" pitchFamily="18" charset="0"/>
                <a:cs typeface="Times New Roman" pitchFamily="18" charset="0"/>
              </a:rPr>
              <a:t>		Алина поняла, почему она толстая в отличии от своих стройных подруг. И они с мамой решили составить правильный рацион питания, в который входили рыба, овощи хлеб ржаной с отрубями.</a:t>
            </a:r>
          </a:p>
          <a:p>
            <a:pPr algn="just">
              <a:buNone/>
            </a:pPr>
            <a:r>
              <a:rPr lang="ru-RU" sz="4000" b="1" dirty="0" smtClean="0">
                <a:latin typeface="Times New Roman" pitchFamily="18" charset="0"/>
                <a:cs typeface="Times New Roman" pitchFamily="18" charset="0"/>
              </a:rPr>
              <a:t>		Алина стала стройной девочкой, да и еще всем советует поменьше есть мучное и сладкое.</a:t>
            </a:r>
          </a:p>
          <a:p>
            <a:endParaRPr lang="ru-RU" dirty="0"/>
          </a:p>
        </p:txBody>
      </p:sp>
      <p:sp>
        <p:nvSpPr>
          <p:cNvPr id="9" name="TextBox 8"/>
          <p:cNvSpPr txBox="1"/>
          <p:nvPr/>
        </p:nvSpPr>
        <p:spPr>
          <a:xfrm>
            <a:off x="5072066" y="6500834"/>
            <a:ext cx="4071934" cy="400110"/>
          </a:xfrm>
          <a:prstGeom prst="rect">
            <a:avLst/>
          </a:prstGeom>
          <a:noFill/>
        </p:spPr>
        <p:txBody>
          <a:bodyPr wrap="square" rtlCol="0">
            <a:spAutoFit/>
          </a:bodyPr>
          <a:lstStyle/>
          <a:p>
            <a:r>
              <a:rPr lang="ru-RU" sz="2000" b="1" dirty="0" smtClean="0"/>
              <a:t>Автор: Харина Ольга.</a:t>
            </a:r>
            <a:endParaRPr lang="ru-RU" sz="2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076" name="Picture 4" descr="C:\Documents and Settings\Администратор\Мои документы\Правильное питание\26.10 ohosaukjmewxguifkq 3 +.jpg"/>
          <p:cNvPicPr>
            <a:picLocks noChangeAspect="1" noChangeArrowheads="1"/>
          </p:cNvPicPr>
          <p:nvPr/>
        </p:nvPicPr>
        <p:blipFill>
          <a:blip r:embed="rId3"/>
          <a:srcRect/>
          <a:stretch>
            <a:fillRect/>
          </a:stretch>
        </p:blipFill>
        <p:spPr bwMode="auto">
          <a:xfrm>
            <a:off x="714348" y="1909369"/>
            <a:ext cx="5727684" cy="4948631"/>
          </a:xfrm>
          <a:prstGeom prst="rect">
            <a:avLst/>
          </a:prstGeom>
          <a:noFill/>
        </p:spPr>
      </p:pic>
      <p:sp>
        <p:nvSpPr>
          <p:cNvPr id="2" name="Заголовок 1"/>
          <p:cNvSpPr>
            <a:spLocks noGrp="1"/>
          </p:cNvSpPr>
          <p:nvPr>
            <p:ph type="title"/>
          </p:nvPr>
        </p:nvSpPr>
        <p:spPr>
          <a:xfrm>
            <a:off x="457200" y="0"/>
            <a:ext cx="8229600" cy="1000108"/>
          </a:xfrm>
        </p:spPr>
        <p:txBody>
          <a:bodyPr>
            <a:normAutofit fontScale="90000"/>
          </a:bodyPr>
          <a:lstStyle/>
          <a:p>
            <a:r>
              <a:rPr lang="ru-RU" sz="2700" b="1" dirty="0" smtClean="0"/>
              <a:t>Стихотворение.</a:t>
            </a:r>
            <a:r>
              <a:rPr lang="ru-RU" b="1" dirty="0" smtClean="0">
                <a:solidFill>
                  <a:srgbClr val="7030A0"/>
                </a:solidFill>
              </a:rPr>
              <a:t/>
            </a:r>
            <a:br>
              <a:rPr lang="ru-RU" b="1" dirty="0" smtClean="0">
                <a:solidFill>
                  <a:srgbClr val="7030A0"/>
                </a:solidFill>
              </a:rPr>
            </a:br>
            <a:r>
              <a:rPr lang="ru-RU" b="1" dirty="0" smtClean="0">
                <a:solidFill>
                  <a:schemeClr val="accent3">
                    <a:lumMod val="50000"/>
                  </a:schemeClr>
                </a:solidFill>
              </a:rPr>
              <a:t>Правильное питание.</a:t>
            </a:r>
            <a:endParaRPr lang="ru-RU" b="1" dirty="0">
              <a:solidFill>
                <a:schemeClr val="accent3">
                  <a:lumMod val="50000"/>
                </a:schemeClr>
              </a:solidFill>
            </a:endParaRPr>
          </a:p>
        </p:txBody>
      </p:sp>
      <p:sp>
        <p:nvSpPr>
          <p:cNvPr id="3" name="Содержимое 2"/>
          <p:cNvSpPr>
            <a:spLocks noGrp="1"/>
          </p:cNvSpPr>
          <p:nvPr>
            <p:ph idx="1"/>
          </p:nvPr>
        </p:nvSpPr>
        <p:spPr>
          <a:xfrm>
            <a:off x="142844" y="1285860"/>
            <a:ext cx="9001156" cy="5286412"/>
          </a:xfrm>
        </p:spPr>
        <p:txBody>
          <a:bodyPr numCol="2">
            <a:noAutofit/>
          </a:bodyPr>
          <a:lstStyle/>
          <a:p>
            <a:pPr algn="just">
              <a:buNone/>
            </a:pPr>
            <a:r>
              <a:rPr lang="ru-RU" sz="1600" b="1" dirty="0" smtClean="0">
                <a:latin typeface="Times New Roman" pitchFamily="18" charset="0"/>
                <a:cs typeface="Times New Roman" pitchFamily="18" charset="0"/>
              </a:rPr>
              <a:t>Пришла из школы</a:t>
            </a:r>
          </a:p>
          <a:p>
            <a:pPr algn="just">
              <a:buNone/>
            </a:pPr>
            <a:r>
              <a:rPr lang="ru-RU" sz="1600" b="1" dirty="0" smtClean="0">
                <a:latin typeface="Times New Roman" pitchFamily="18" charset="0"/>
                <a:cs typeface="Times New Roman" pitchFamily="18" charset="0"/>
              </a:rPr>
              <a:t>Я сегодня рано</a:t>
            </a:r>
          </a:p>
          <a:p>
            <a:pPr algn="just">
              <a:buNone/>
            </a:pPr>
            <a:r>
              <a:rPr lang="ru-RU" sz="1600" b="1" dirty="0" smtClean="0">
                <a:latin typeface="Times New Roman" pitchFamily="18" charset="0"/>
                <a:cs typeface="Times New Roman" pitchFamily="18" charset="0"/>
              </a:rPr>
              <a:t> Решила уроки выучить</a:t>
            </a:r>
          </a:p>
          <a:p>
            <a:pPr algn="just">
              <a:buNone/>
            </a:pPr>
            <a:r>
              <a:rPr lang="ru-RU" sz="1600" b="1" dirty="0" smtClean="0">
                <a:latin typeface="Times New Roman" pitchFamily="18" charset="0"/>
                <a:cs typeface="Times New Roman" pitchFamily="18" charset="0"/>
              </a:rPr>
              <a:t>До прихода мамы</a:t>
            </a:r>
          </a:p>
          <a:p>
            <a:pPr algn="just">
              <a:buNone/>
            </a:pPr>
            <a:r>
              <a:rPr lang="ru-RU" sz="1600" b="1" dirty="0" smtClean="0">
                <a:latin typeface="Times New Roman" pitchFamily="18" charset="0"/>
                <a:cs typeface="Times New Roman" pitchFamily="18" charset="0"/>
              </a:rPr>
              <a:t>В комнате, за столом,</a:t>
            </a:r>
          </a:p>
          <a:p>
            <a:pPr algn="just">
              <a:buNone/>
            </a:pPr>
            <a:r>
              <a:rPr lang="ru-RU" sz="1600" b="1" dirty="0" smtClean="0">
                <a:latin typeface="Times New Roman" pitchFamily="18" charset="0"/>
                <a:cs typeface="Times New Roman" pitchFamily="18" charset="0"/>
              </a:rPr>
              <a:t>Занимаюсь русским языком.</a:t>
            </a:r>
          </a:p>
          <a:p>
            <a:pPr algn="just">
              <a:buNone/>
            </a:pPr>
            <a:r>
              <a:rPr lang="ru-RU" sz="1600" b="1" dirty="0" smtClean="0">
                <a:latin typeface="Times New Roman" pitchFamily="18" charset="0"/>
                <a:cs typeface="Times New Roman" pitchFamily="18" charset="0"/>
              </a:rPr>
              <a:t>Вот мама пришла</a:t>
            </a:r>
          </a:p>
          <a:p>
            <a:pPr algn="just">
              <a:buNone/>
            </a:pPr>
            <a:r>
              <a:rPr lang="ru-RU" sz="1600" b="1" dirty="0" smtClean="0">
                <a:latin typeface="Times New Roman" pitchFamily="18" charset="0"/>
                <a:cs typeface="Times New Roman" pitchFamily="18" charset="0"/>
              </a:rPr>
              <a:t>И с порога спросила:</a:t>
            </a:r>
          </a:p>
          <a:p>
            <a:pPr algn="just">
              <a:buNone/>
            </a:pPr>
            <a:r>
              <a:rPr lang="ru-RU" sz="1600" b="1" dirty="0" smtClean="0">
                <a:latin typeface="Times New Roman" pitchFamily="18" charset="0"/>
                <a:cs typeface="Times New Roman" pitchFamily="18" charset="0"/>
              </a:rPr>
              <a:t>«Уроки готовы?»</a:t>
            </a:r>
          </a:p>
          <a:p>
            <a:pPr algn="just">
              <a:buNone/>
            </a:pPr>
            <a:r>
              <a:rPr lang="ru-RU" sz="1600" b="1" dirty="0" smtClean="0">
                <a:latin typeface="Times New Roman" pitchFamily="18" charset="0"/>
                <a:cs typeface="Times New Roman" pitchFamily="18" charset="0"/>
              </a:rPr>
              <a:t>Тетрадь я открыла…</a:t>
            </a:r>
          </a:p>
          <a:p>
            <a:pPr algn="just">
              <a:buNone/>
            </a:pPr>
            <a:r>
              <a:rPr lang="ru-RU" sz="1600" b="1" dirty="0" smtClean="0">
                <a:latin typeface="Times New Roman" pitchFamily="18" charset="0"/>
                <a:cs typeface="Times New Roman" pitchFamily="18" charset="0"/>
              </a:rPr>
              <a:t>Мама прочла,</a:t>
            </a:r>
          </a:p>
          <a:p>
            <a:pPr algn="just">
              <a:buNone/>
            </a:pPr>
            <a:r>
              <a:rPr lang="ru-RU" sz="1600" b="1" dirty="0" smtClean="0">
                <a:latin typeface="Times New Roman" pitchFamily="18" charset="0"/>
                <a:cs typeface="Times New Roman" pitchFamily="18" charset="0"/>
              </a:rPr>
              <a:t>Что я написала,</a:t>
            </a:r>
          </a:p>
          <a:p>
            <a:pPr algn="just">
              <a:buNone/>
            </a:pPr>
            <a:r>
              <a:rPr lang="ru-RU" sz="1600" b="1" dirty="0" smtClean="0">
                <a:latin typeface="Times New Roman" pitchFamily="18" charset="0"/>
                <a:cs typeface="Times New Roman" pitchFamily="18" charset="0"/>
              </a:rPr>
              <a:t>И недовольно сказала:</a:t>
            </a:r>
          </a:p>
          <a:p>
            <a:pPr algn="just">
              <a:buNone/>
            </a:pPr>
            <a:r>
              <a:rPr lang="ru-RU" sz="1600" b="1" dirty="0" smtClean="0">
                <a:latin typeface="Times New Roman" pitchFamily="18" charset="0"/>
                <a:cs typeface="Times New Roman" pitchFamily="18" charset="0"/>
              </a:rPr>
              <a:t>«Этого мало.»</a:t>
            </a:r>
          </a:p>
          <a:p>
            <a:pPr algn="just">
              <a:buNone/>
            </a:pPr>
            <a:r>
              <a:rPr lang="ru-RU" sz="1600" b="1" dirty="0" smtClean="0">
                <a:latin typeface="Times New Roman" pitchFamily="18" charset="0"/>
                <a:cs typeface="Times New Roman" pitchFamily="18" charset="0"/>
              </a:rPr>
              <a:t>Продолжаю писать</a:t>
            </a:r>
          </a:p>
          <a:p>
            <a:pPr algn="just">
              <a:buNone/>
            </a:pPr>
            <a:r>
              <a:rPr lang="ru-RU" sz="1600" b="1" dirty="0" smtClean="0">
                <a:latin typeface="Times New Roman" pitchFamily="18" charset="0"/>
                <a:cs typeface="Times New Roman" pitchFamily="18" charset="0"/>
              </a:rPr>
              <a:t>Тема такая:</a:t>
            </a:r>
          </a:p>
          <a:p>
            <a:pPr algn="just">
              <a:buNone/>
            </a:pPr>
            <a:r>
              <a:rPr lang="ru-RU" sz="1600" b="1" dirty="0" smtClean="0">
                <a:latin typeface="Times New Roman" pitchFamily="18" charset="0"/>
                <a:cs typeface="Times New Roman" pitchFamily="18" charset="0"/>
              </a:rPr>
              <a:t>«О пользе продуктов.»</a:t>
            </a:r>
          </a:p>
          <a:p>
            <a:pPr algn="just">
              <a:buNone/>
            </a:pPr>
            <a:r>
              <a:rPr lang="ru-RU" sz="1600" b="1" dirty="0" smtClean="0">
                <a:latin typeface="Times New Roman" pitchFamily="18" charset="0"/>
                <a:cs typeface="Times New Roman" pitchFamily="18" charset="0"/>
              </a:rPr>
              <a:t>Полезные овощи,</a:t>
            </a:r>
          </a:p>
          <a:p>
            <a:pPr algn="just">
              <a:buNone/>
            </a:pPr>
            <a:r>
              <a:rPr lang="ru-RU" sz="1600" b="1" dirty="0" smtClean="0">
                <a:latin typeface="Times New Roman" pitchFamily="18" charset="0"/>
                <a:cs typeface="Times New Roman" pitchFamily="18" charset="0"/>
              </a:rPr>
              <a:t>Ягоды фрукты,</a:t>
            </a:r>
          </a:p>
          <a:p>
            <a:pPr algn="just">
              <a:buNone/>
            </a:pPr>
            <a:r>
              <a:rPr lang="ru-RU" sz="1600" b="1" dirty="0" smtClean="0">
                <a:latin typeface="Times New Roman" pitchFamily="18" charset="0"/>
                <a:cs typeface="Times New Roman" pitchFamily="18" charset="0"/>
              </a:rPr>
              <a:t>А также морепродукты,</a:t>
            </a:r>
          </a:p>
          <a:p>
            <a:pPr algn="just">
              <a:buNone/>
            </a:pPr>
            <a:r>
              <a:rPr lang="ru-RU" sz="1600" b="1" dirty="0" smtClean="0">
                <a:latin typeface="Times New Roman" pitchFamily="18" charset="0"/>
                <a:cs typeface="Times New Roman" pitchFamily="18" charset="0"/>
              </a:rPr>
              <a:t>Молоко, кефир и творог,</a:t>
            </a:r>
          </a:p>
          <a:p>
            <a:pPr algn="just">
              <a:buNone/>
            </a:pPr>
            <a:r>
              <a:rPr lang="ru-RU" sz="1600" b="1" dirty="0" smtClean="0">
                <a:latin typeface="Times New Roman" pitchFamily="18" charset="0"/>
                <a:cs typeface="Times New Roman" pitchFamily="18" charset="0"/>
              </a:rPr>
              <a:t>Крупа, мука.</a:t>
            </a:r>
          </a:p>
          <a:p>
            <a:pPr algn="just">
              <a:buNone/>
            </a:pPr>
            <a:r>
              <a:rPr lang="ru-RU" sz="1600" b="1" dirty="0" smtClean="0">
                <a:latin typeface="Times New Roman" pitchFamily="18" charset="0"/>
                <a:cs typeface="Times New Roman" pitchFamily="18" charset="0"/>
              </a:rPr>
              <a:t>Каждый продукт</a:t>
            </a:r>
          </a:p>
          <a:p>
            <a:pPr algn="just">
              <a:buNone/>
            </a:pPr>
            <a:r>
              <a:rPr lang="ru-RU" sz="1600" b="1" dirty="0" smtClean="0">
                <a:latin typeface="Times New Roman" pitchFamily="18" charset="0"/>
                <a:cs typeface="Times New Roman" pitchFamily="18" charset="0"/>
              </a:rPr>
              <a:t>Содержит минеральные вещества,</a:t>
            </a:r>
          </a:p>
          <a:p>
            <a:pPr algn="just">
              <a:buNone/>
            </a:pPr>
            <a:r>
              <a:rPr lang="ru-RU" sz="1600" b="1" dirty="0" smtClean="0">
                <a:latin typeface="Times New Roman" pitchFamily="18" charset="0"/>
                <a:cs typeface="Times New Roman" pitchFamily="18" charset="0"/>
              </a:rPr>
              <a:t>Жиры, углеводы, белки, витамины.</a:t>
            </a:r>
          </a:p>
          <a:p>
            <a:pPr algn="just">
              <a:buNone/>
            </a:pPr>
            <a:r>
              <a:rPr lang="ru-RU" sz="1600" b="1" dirty="0" smtClean="0">
                <a:latin typeface="Times New Roman" pitchFamily="18" charset="0"/>
                <a:cs typeface="Times New Roman" pitchFamily="18" charset="0"/>
              </a:rPr>
              <a:t>Питайтесь правильно, друзья!</a:t>
            </a:r>
          </a:p>
        </p:txBody>
      </p:sp>
      <p:sp>
        <p:nvSpPr>
          <p:cNvPr id="6" name="TextBox 5"/>
          <p:cNvSpPr txBox="1"/>
          <p:nvPr/>
        </p:nvSpPr>
        <p:spPr>
          <a:xfrm>
            <a:off x="6357950" y="6357958"/>
            <a:ext cx="2786050" cy="400110"/>
          </a:xfrm>
          <a:prstGeom prst="rect">
            <a:avLst/>
          </a:prstGeom>
          <a:noFill/>
        </p:spPr>
        <p:txBody>
          <a:bodyPr wrap="square" rtlCol="0">
            <a:spAutoFit/>
          </a:bodyPr>
          <a:lstStyle/>
          <a:p>
            <a:r>
              <a:rPr lang="ru-RU" sz="2000" b="1" dirty="0" smtClean="0"/>
              <a:t>Автор: </a:t>
            </a:r>
            <a:r>
              <a:rPr lang="ru-RU" sz="2000" b="1" dirty="0" err="1" smtClean="0"/>
              <a:t>Поздеева</a:t>
            </a:r>
            <a:r>
              <a:rPr lang="ru-RU" sz="2000" b="1" dirty="0" smtClean="0"/>
              <a:t> Ирина</a:t>
            </a:r>
            <a:endParaRPr lang="ru-RU" sz="2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076" name="Picture 4" descr="C:\Documents and Settings\Администратор\Мои документы\Правильное питание\213811-Royalty-Free-RF-Clipart-Illustration-Of-A-Happy-Summer-Sun-Looking-Around-A-Blank-Sign.jpg"/>
          <p:cNvPicPr>
            <a:picLocks noChangeAspect="1" noChangeArrowheads="1"/>
          </p:cNvPicPr>
          <p:nvPr/>
        </p:nvPicPr>
        <p:blipFill>
          <a:blip r:embed="rId3"/>
          <a:srcRect/>
          <a:stretch>
            <a:fillRect/>
          </a:stretch>
        </p:blipFill>
        <p:spPr bwMode="auto">
          <a:xfrm>
            <a:off x="0" y="0"/>
            <a:ext cx="4143372" cy="4857760"/>
          </a:xfrm>
          <a:prstGeom prst="rect">
            <a:avLst/>
          </a:prstGeom>
          <a:noFill/>
        </p:spPr>
      </p:pic>
      <p:sp>
        <p:nvSpPr>
          <p:cNvPr id="2" name="Заголовок 1"/>
          <p:cNvSpPr>
            <a:spLocks noGrp="1"/>
          </p:cNvSpPr>
          <p:nvPr>
            <p:ph type="title"/>
          </p:nvPr>
        </p:nvSpPr>
        <p:spPr>
          <a:xfrm>
            <a:off x="457200" y="0"/>
            <a:ext cx="8229600" cy="785794"/>
          </a:xfrm>
        </p:spPr>
        <p:txBody>
          <a:bodyPr>
            <a:normAutofit fontScale="90000"/>
          </a:bodyPr>
          <a:lstStyle/>
          <a:p>
            <a:r>
              <a:rPr lang="ru-RU" sz="2200" dirty="0" smtClean="0"/>
              <a:t>Стихотворение.</a:t>
            </a:r>
            <a:r>
              <a:rPr lang="ru-RU" dirty="0" smtClean="0"/>
              <a:t/>
            </a:r>
            <a:br>
              <a:rPr lang="ru-RU" dirty="0" smtClean="0"/>
            </a:br>
            <a:r>
              <a:rPr lang="ru-RU" b="1" dirty="0" smtClean="0"/>
              <a:t>Если хочешь быть здоров.</a:t>
            </a:r>
            <a:endParaRPr lang="ru-RU" b="1" dirty="0"/>
          </a:p>
        </p:txBody>
      </p:sp>
      <p:sp>
        <p:nvSpPr>
          <p:cNvPr id="3" name="Содержимое 2"/>
          <p:cNvSpPr>
            <a:spLocks noGrp="1"/>
          </p:cNvSpPr>
          <p:nvPr>
            <p:ph idx="1"/>
          </p:nvPr>
        </p:nvSpPr>
        <p:spPr>
          <a:xfrm>
            <a:off x="285720" y="1000108"/>
            <a:ext cx="8858280" cy="5857892"/>
          </a:xfrm>
        </p:spPr>
        <p:txBody>
          <a:bodyPr numCol="2">
            <a:normAutofit fontScale="92500" lnSpcReduction="20000"/>
          </a:bodyPr>
          <a:lstStyle/>
          <a:p>
            <a:pPr>
              <a:buNone/>
            </a:pPr>
            <a:r>
              <a:rPr lang="ru-RU" sz="1800" b="1" dirty="0" smtClean="0">
                <a:latin typeface="Times New Roman" pitchFamily="18" charset="0"/>
                <a:cs typeface="Times New Roman" pitchFamily="18" charset="0"/>
              </a:rPr>
              <a:t>Если хочешь быть здоровым,</a:t>
            </a:r>
          </a:p>
          <a:p>
            <a:pPr>
              <a:buNone/>
            </a:pPr>
            <a:r>
              <a:rPr lang="ru-RU" sz="1800" b="1" dirty="0" smtClean="0">
                <a:latin typeface="Times New Roman" pitchFamily="18" charset="0"/>
                <a:cs typeface="Times New Roman" pitchFamily="18" charset="0"/>
              </a:rPr>
              <a:t>Нужно много правил знать.</a:t>
            </a:r>
          </a:p>
          <a:p>
            <a:pPr>
              <a:buNone/>
            </a:pPr>
            <a:r>
              <a:rPr lang="ru-RU" sz="1800" b="1" dirty="0" smtClean="0">
                <a:latin typeface="Times New Roman" pitchFamily="18" charset="0"/>
                <a:cs typeface="Times New Roman" pitchFamily="18" charset="0"/>
              </a:rPr>
              <a:t>Как питаться, закаляться, </a:t>
            </a:r>
          </a:p>
          <a:p>
            <a:pPr>
              <a:buNone/>
            </a:pPr>
            <a:r>
              <a:rPr lang="ru-RU" sz="1800" b="1" dirty="0" smtClean="0">
                <a:latin typeface="Times New Roman" pitchFamily="18" charset="0"/>
                <a:cs typeface="Times New Roman" pitchFamily="18" charset="0"/>
              </a:rPr>
              <a:t>Никогда не унывать.</a:t>
            </a:r>
          </a:p>
          <a:p>
            <a:pPr>
              <a:buNone/>
            </a:pPr>
            <a:endParaRPr lang="ru-RU" sz="1800" b="1" dirty="0" smtClean="0">
              <a:latin typeface="Times New Roman" pitchFamily="18" charset="0"/>
              <a:cs typeface="Times New Roman" pitchFamily="18" charset="0"/>
            </a:endParaRPr>
          </a:p>
          <a:p>
            <a:pPr>
              <a:buNone/>
            </a:pPr>
            <a:r>
              <a:rPr lang="ru-RU" sz="1800" b="1" dirty="0" smtClean="0">
                <a:latin typeface="Times New Roman" pitchFamily="18" charset="0"/>
                <a:cs typeface="Times New Roman" pitchFamily="18" charset="0"/>
              </a:rPr>
              <a:t>Запомни правило одно.</a:t>
            </a:r>
          </a:p>
          <a:p>
            <a:pPr>
              <a:buNone/>
            </a:pPr>
            <a:r>
              <a:rPr lang="ru-RU" sz="1800" b="1" dirty="0" smtClean="0">
                <a:latin typeface="Times New Roman" pitchFamily="18" charset="0"/>
                <a:cs typeface="Times New Roman" pitchFamily="18" charset="0"/>
              </a:rPr>
              <a:t>Только солнышко в окно,</a:t>
            </a:r>
          </a:p>
          <a:p>
            <a:pPr>
              <a:buNone/>
            </a:pPr>
            <a:r>
              <a:rPr lang="ru-RU" sz="1800" b="1" dirty="0" smtClean="0">
                <a:latin typeface="Times New Roman" pitchFamily="18" charset="0"/>
                <a:cs typeface="Times New Roman" pitchFamily="18" charset="0"/>
              </a:rPr>
              <a:t>На зарядку становись</a:t>
            </a:r>
          </a:p>
          <a:p>
            <a:pPr>
              <a:buNone/>
            </a:pPr>
            <a:r>
              <a:rPr lang="ru-RU" sz="1800" b="1" dirty="0" smtClean="0">
                <a:latin typeface="Times New Roman" pitchFamily="18" charset="0"/>
                <a:cs typeface="Times New Roman" pitchFamily="18" charset="0"/>
              </a:rPr>
              <a:t>И с друзьями поделись.</a:t>
            </a:r>
          </a:p>
          <a:p>
            <a:pPr>
              <a:buNone/>
            </a:pPr>
            <a:endParaRPr lang="ru-RU" sz="1800" b="1" dirty="0" smtClean="0">
              <a:latin typeface="Times New Roman" pitchFamily="18" charset="0"/>
              <a:cs typeface="Times New Roman" pitchFamily="18" charset="0"/>
            </a:endParaRPr>
          </a:p>
          <a:p>
            <a:pPr>
              <a:buNone/>
            </a:pPr>
            <a:r>
              <a:rPr lang="ru-RU" sz="1800" b="1" dirty="0" smtClean="0">
                <a:latin typeface="Times New Roman" pitchFamily="18" charset="0"/>
                <a:cs typeface="Times New Roman" pitchFamily="18" charset="0"/>
              </a:rPr>
              <a:t>Второе правило для Вас,</a:t>
            </a:r>
          </a:p>
          <a:p>
            <a:pPr>
              <a:buNone/>
            </a:pPr>
            <a:r>
              <a:rPr lang="ru-RU" sz="1800" b="1" dirty="0" smtClean="0">
                <a:latin typeface="Times New Roman" pitchFamily="18" charset="0"/>
                <a:cs typeface="Times New Roman" pitchFamily="18" charset="0"/>
              </a:rPr>
              <a:t>Чтоб бодрым быть всегда, везде,</a:t>
            </a:r>
          </a:p>
          <a:p>
            <a:pPr>
              <a:buNone/>
            </a:pPr>
            <a:r>
              <a:rPr lang="ru-RU" sz="1800" b="1" dirty="0" smtClean="0">
                <a:latin typeface="Times New Roman" pitchFamily="18" charset="0"/>
                <a:cs typeface="Times New Roman" pitchFamily="18" charset="0"/>
              </a:rPr>
              <a:t>Нужно правильно питаться,</a:t>
            </a:r>
          </a:p>
          <a:p>
            <a:pPr>
              <a:buNone/>
            </a:pPr>
            <a:r>
              <a:rPr lang="ru-RU" sz="1800" b="1" dirty="0" smtClean="0">
                <a:latin typeface="Times New Roman" pitchFamily="18" charset="0"/>
                <a:cs typeface="Times New Roman" pitchFamily="18" charset="0"/>
              </a:rPr>
              <a:t>Ну и спортом заниматься.</a:t>
            </a:r>
          </a:p>
          <a:p>
            <a:pPr>
              <a:buNone/>
            </a:pPr>
            <a:endParaRPr lang="ru-RU" sz="1800" b="1" dirty="0" smtClean="0">
              <a:latin typeface="Times New Roman" pitchFamily="18" charset="0"/>
              <a:cs typeface="Times New Roman" pitchFamily="18" charset="0"/>
            </a:endParaRPr>
          </a:p>
          <a:p>
            <a:pPr>
              <a:buNone/>
            </a:pPr>
            <a:r>
              <a:rPr lang="ru-RU" sz="1800" b="1" dirty="0" smtClean="0">
                <a:latin typeface="Times New Roman" pitchFamily="18" charset="0"/>
                <a:cs typeface="Times New Roman" pitchFamily="18" charset="0"/>
              </a:rPr>
              <a:t>Ешьте фрукты и яйцо,</a:t>
            </a:r>
          </a:p>
          <a:p>
            <a:pPr>
              <a:buNone/>
            </a:pPr>
            <a:r>
              <a:rPr lang="ru-RU" sz="1800" b="1" dirty="0" smtClean="0">
                <a:latin typeface="Times New Roman" pitchFamily="18" charset="0"/>
                <a:cs typeface="Times New Roman" pitchFamily="18" charset="0"/>
              </a:rPr>
              <a:t>Рыбу, мясо, молоко,</a:t>
            </a:r>
          </a:p>
          <a:p>
            <a:pPr>
              <a:buNone/>
            </a:pPr>
            <a:r>
              <a:rPr lang="ru-RU" sz="1800" b="1" dirty="0" smtClean="0">
                <a:latin typeface="Times New Roman" pitchFamily="18" charset="0"/>
                <a:cs typeface="Times New Roman" pitchFamily="18" charset="0"/>
              </a:rPr>
              <a:t>В них найдете витамины:</a:t>
            </a:r>
          </a:p>
          <a:p>
            <a:pPr>
              <a:buNone/>
            </a:pPr>
            <a:r>
              <a:rPr lang="ru-RU" sz="1800" b="1" dirty="0" smtClean="0">
                <a:latin typeface="Times New Roman" pitchFamily="18" charset="0"/>
                <a:cs typeface="Times New Roman" pitchFamily="18" charset="0"/>
              </a:rPr>
              <a:t>А, Б, С, Д, Е – на витрине, в магазине.</a:t>
            </a:r>
          </a:p>
          <a:p>
            <a:pPr>
              <a:buNone/>
            </a:pPr>
            <a:endParaRPr lang="ru-RU" sz="1800" b="1" dirty="0" smtClean="0">
              <a:latin typeface="Times New Roman" pitchFamily="18" charset="0"/>
              <a:cs typeface="Times New Roman" pitchFamily="18" charset="0"/>
            </a:endParaRPr>
          </a:p>
          <a:p>
            <a:pPr>
              <a:buNone/>
            </a:pPr>
            <a:endParaRPr lang="ru-RU" sz="1800" b="1" dirty="0" smtClean="0">
              <a:latin typeface="Times New Roman" pitchFamily="18" charset="0"/>
              <a:cs typeface="Times New Roman" pitchFamily="18" charset="0"/>
            </a:endParaRPr>
          </a:p>
          <a:p>
            <a:pPr>
              <a:buNone/>
            </a:pPr>
            <a:endParaRPr lang="ru-RU" sz="1800" b="1" dirty="0" smtClean="0">
              <a:latin typeface="Times New Roman" pitchFamily="18" charset="0"/>
              <a:cs typeface="Times New Roman" pitchFamily="18" charset="0"/>
            </a:endParaRPr>
          </a:p>
          <a:p>
            <a:pPr>
              <a:buNone/>
            </a:pPr>
            <a:r>
              <a:rPr lang="ru-RU" sz="1800" b="1" dirty="0" smtClean="0">
                <a:latin typeface="Times New Roman" pitchFamily="18" charset="0"/>
                <a:cs typeface="Times New Roman" pitchFamily="18" charset="0"/>
              </a:rPr>
              <a:t>Но не забудь перед едой,</a:t>
            </a:r>
          </a:p>
          <a:p>
            <a:pPr>
              <a:buNone/>
            </a:pPr>
            <a:r>
              <a:rPr lang="ru-RU" sz="1800" b="1" dirty="0" smtClean="0">
                <a:latin typeface="Times New Roman" pitchFamily="18" charset="0"/>
                <a:cs typeface="Times New Roman" pitchFamily="18" charset="0"/>
              </a:rPr>
              <a:t>Руки вымыть с мылом и водой.</a:t>
            </a:r>
          </a:p>
          <a:p>
            <a:pPr>
              <a:buNone/>
            </a:pPr>
            <a:r>
              <a:rPr lang="ru-RU" sz="1800" b="1" dirty="0" smtClean="0">
                <a:latin typeface="Times New Roman" pitchFamily="18" charset="0"/>
                <a:cs typeface="Times New Roman" pitchFamily="18" charset="0"/>
              </a:rPr>
              <a:t>И научи братишку, </a:t>
            </a:r>
          </a:p>
          <a:p>
            <a:pPr>
              <a:buNone/>
            </a:pPr>
            <a:r>
              <a:rPr lang="ru-RU" sz="1800" b="1" dirty="0" smtClean="0">
                <a:latin typeface="Times New Roman" pitchFamily="18" charset="0"/>
                <a:cs typeface="Times New Roman" pitchFamily="18" charset="0"/>
              </a:rPr>
              <a:t>Сестренку и Иришку.</a:t>
            </a:r>
          </a:p>
          <a:p>
            <a:pPr>
              <a:buNone/>
            </a:pPr>
            <a:endParaRPr lang="ru-RU" sz="1800" b="1" dirty="0" smtClean="0">
              <a:latin typeface="Times New Roman" pitchFamily="18" charset="0"/>
              <a:cs typeface="Times New Roman" pitchFamily="18" charset="0"/>
            </a:endParaRPr>
          </a:p>
          <a:p>
            <a:pPr>
              <a:buNone/>
            </a:pPr>
            <a:r>
              <a:rPr lang="ru-RU" sz="1800" b="1" dirty="0" smtClean="0">
                <a:latin typeface="Times New Roman" pitchFamily="18" charset="0"/>
                <a:cs typeface="Times New Roman" pitchFamily="18" charset="0"/>
              </a:rPr>
              <a:t>Ешь спокойно, не спеши,</a:t>
            </a:r>
          </a:p>
          <a:p>
            <a:pPr>
              <a:buNone/>
            </a:pPr>
            <a:r>
              <a:rPr lang="ru-RU" sz="1800" b="1" dirty="0" smtClean="0">
                <a:latin typeface="Times New Roman" pitchFamily="18" charset="0"/>
                <a:cs typeface="Times New Roman" pitchFamily="18" charset="0"/>
              </a:rPr>
              <a:t>И друзьям ты подскажи,</a:t>
            </a:r>
          </a:p>
          <a:p>
            <a:pPr>
              <a:buNone/>
            </a:pPr>
            <a:r>
              <a:rPr lang="ru-RU" sz="1800" b="1" dirty="0" smtClean="0">
                <a:latin typeface="Times New Roman" pitchFamily="18" charset="0"/>
                <a:cs typeface="Times New Roman" pitchFamily="18" charset="0"/>
              </a:rPr>
              <a:t>Чтоб аппетит не пропадал,</a:t>
            </a:r>
          </a:p>
          <a:p>
            <a:pPr>
              <a:buNone/>
            </a:pPr>
            <a:r>
              <a:rPr lang="ru-RU" sz="1800" b="1" dirty="0" smtClean="0">
                <a:latin typeface="Times New Roman" pitchFamily="18" charset="0"/>
                <a:cs typeface="Times New Roman" pitchFamily="18" charset="0"/>
              </a:rPr>
              <a:t>Тщательно ты б прожевал.</a:t>
            </a:r>
          </a:p>
          <a:p>
            <a:pPr>
              <a:buNone/>
            </a:pPr>
            <a:endParaRPr lang="ru-RU" sz="1800" b="1" dirty="0" smtClean="0">
              <a:latin typeface="Times New Roman" pitchFamily="18" charset="0"/>
              <a:cs typeface="Times New Roman" pitchFamily="18" charset="0"/>
            </a:endParaRPr>
          </a:p>
          <a:p>
            <a:pPr>
              <a:buNone/>
            </a:pPr>
            <a:r>
              <a:rPr lang="ru-RU" sz="1800" b="1" dirty="0" smtClean="0">
                <a:latin typeface="Times New Roman" pitchFamily="18" charset="0"/>
                <a:cs typeface="Times New Roman" pitchFamily="18" charset="0"/>
              </a:rPr>
              <a:t>И если правил соблюдать не будешь,</a:t>
            </a:r>
          </a:p>
          <a:p>
            <a:pPr>
              <a:buNone/>
            </a:pPr>
            <a:r>
              <a:rPr lang="ru-RU" sz="1800" b="1" dirty="0" smtClean="0">
                <a:latin typeface="Times New Roman" pitchFamily="18" charset="0"/>
                <a:cs typeface="Times New Roman" pitchFamily="18" charset="0"/>
              </a:rPr>
              <a:t>То не добьешься ничего,</a:t>
            </a:r>
          </a:p>
          <a:p>
            <a:pPr>
              <a:buNone/>
            </a:pPr>
            <a:r>
              <a:rPr lang="ru-RU" sz="1800" b="1" dirty="0" smtClean="0">
                <a:latin typeface="Times New Roman" pitchFamily="18" charset="0"/>
                <a:cs typeface="Times New Roman" pitchFamily="18" charset="0"/>
              </a:rPr>
              <a:t>Болеть ты очень часто будешь</a:t>
            </a:r>
          </a:p>
          <a:p>
            <a:pPr>
              <a:buNone/>
            </a:pPr>
            <a:r>
              <a:rPr lang="ru-RU" sz="1800" b="1" dirty="0" smtClean="0">
                <a:latin typeface="Times New Roman" pitchFamily="18" charset="0"/>
                <a:cs typeface="Times New Roman" pitchFamily="18" charset="0"/>
              </a:rPr>
              <a:t>И разовьется кариес у него.</a:t>
            </a:r>
          </a:p>
          <a:p>
            <a:pPr>
              <a:buNone/>
            </a:pPr>
            <a:endParaRPr lang="ru-RU" sz="1800" b="1" dirty="0" smtClean="0">
              <a:latin typeface="Times New Roman" pitchFamily="18" charset="0"/>
              <a:cs typeface="Times New Roman" pitchFamily="18" charset="0"/>
            </a:endParaRPr>
          </a:p>
          <a:p>
            <a:pPr>
              <a:buNone/>
            </a:pPr>
            <a:r>
              <a:rPr lang="ru-RU" sz="1800" b="1" dirty="0" smtClean="0">
                <a:latin typeface="Times New Roman" pitchFamily="18" charset="0"/>
                <a:cs typeface="Times New Roman" pitchFamily="18" charset="0"/>
              </a:rPr>
              <a:t>Ты мигом правило исполни</a:t>
            </a:r>
          </a:p>
          <a:p>
            <a:pPr>
              <a:buNone/>
            </a:pPr>
            <a:r>
              <a:rPr lang="ru-RU" sz="1800" b="1" dirty="0" smtClean="0">
                <a:latin typeface="Times New Roman" pitchFamily="18" charset="0"/>
                <a:cs typeface="Times New Roman" pitchFamily="18" charset="0"/>
              </a:rPr>
              <a:t>Всегда питайся правильно,</a:t>
            </a:r>
          </a:p>
          <a:p>
            <a:pPr>
              <a:buNone/>
            </a:pPr>
            <a:r>
              <a:rPr lang="ru-RU" sz="1800" b="1" dirty="0" smtClean="0">
                <a:latin typeface="Times New Roman" pitchFamily="18" charset="0"/>
                <a:cs typeface="Times New Roman" pitchFamily="18" charset="0"/>
              </a:rPr>
              <a:t>Почаще спортом занимайся,</a:t>
            </a:r>
          </a:p>
          <a:p>
            <a:pPr>
              <a:buNone/>
            </a:pPr>
            <a:r>
              <a:rPr lang="ru-RU" sz="1800" b="1" dirty="0" smtClean="0">
                <a:latin typeface="Times New Roman" pitchFamily="18" charset="0"/>
                <a:cs typeface="Times New Roman" pitchFamily="18" charset="0"/>
              </a:rPr>
              <a:t>И будет  просто –  здорово!</a:t>
            </a:r>
          </a:p>
          <a:p>
            <a:pPr>
              <a:buNone/>
            </a:pPr>
            <a:endParaRPr lang="ru-RU" sz="1400" dirty="0" smtClean="0">
              <a:latin typeface="Times New Roman" pitchFamily="18" charset="0"/>
              <a:cs typeface="Times New Roman" pitchFamily="18" charset="0"/>
            </a:endParaRPr>
          </a:p>
          <a:p>
            <a:pPr>
              <a:buNone/>
            </a:pPr>
            <a:endParaRPr lang="ru-RU" sz="1400" dirty="0" smtClean="0">
              <a:latin typeface="Times New Roman" pitchFamily="18" charset="0"/>
              <a:cs typeface="Times New Roman" pitchFamily="18" charset="0"/>
            </a:endParaRPr>
          </a:p>
          <a:p>
            <a:pPr>
              <a:buNone/>
            </a:pPr>
            <a:endParaRPr lang="ru-RU" sz="1400" dirty="0" smtClean="0">
              <a:latin typeface="Times New Roman" pitchFamily="18" charset="0"/>
              <a:cs typeface="Times New Roman" pitchFamily="18" charset="0"/>
            </a:endParaRPr>
          </a:p>
        </p:txBody>
      </p:sp>
      <p:sp>
        <p:nvSpPr>
          <p:cNvPr id="4" name="TextBox 3"/>
          <p:cNvSpPr txBox="1"/>
          <p:nvPr/>
        </p:nvSpPr>
        <p:spPr>
          <a:xfrm>
            <a:off x="5929290" y="6457890"/>
            <a:ext cx="3214710" cy="400110"/>
          </a:xfrm>
          <a:prstGeom prst="rect">
            <a:avLst/>
          </a:prstGeom>
          <a:noFill/>
        </p:spPr>
        <p:txBody>
          <a:bodyPr wrap="square" rtlCol="0">
            <a:spAutoFit/>
          </a:bodyPr>
          <a:lstStyle/>
          <a:p>
            <a:r>
              <a:rPr lang="ru-RU" sz="2000" b="1" dirty="0" smtClean="0"/>
              <a:t>Автор: Королева Марина.</a:t>
            </a:r>
            <a:endParaRPr lang="ru-RU" sz="2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714348" y="1500174"/>
            <a:ext cx="7572428" cy="3170099"/>
          </a:xfrm>
          <a:prstGeom prst="rect">
            <a:avLst/>
          </a:prstGeom>
          <a:noFill/>
        </p:spPr>
        <p:txBody>
          <a:bodyPr wrap="square" lIns="91440" tIns="45720" rIns="91440" bIns="45720">
            <a:spAutoFit/>
          </a:bodyPr>
          <a:lstStyle/>
          <a:p>
            <a:pPr algn="ctr"/>
            <a:r>
              <a:rPr lang="ru-RU"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Участие родителей в республиканском </a:t>
            </a:r>
          </a:p>
          <a:p>
            <a:pPr algn="ctr"/>
            <a:r>
              <a:rPr lang="ru-RU"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конкурсе семейной фотографии </a:t>
            </a:r>
          </a:p>
          <a:p>
            <a:pPr algn="ctr"/>
            <a:r>
              <a:rPr lang="ru-RU"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«Разговор о правильном питании».</a:t>
            </a:r>
            <a:endParaRPr lang="ru-RU"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конкурсн\Рисунок2.jpg"/>
          <p:cNvPicPr>
            <a:picLocks noChangeAspect="1" noChangeArrowheads="1"/>
          </p:cNvPicPr>
          <p:nvPr/>
        </p:nvPicPr>
        <p:blipFill>
          <a:blip r:embed="rId2"/>
          <a:srcRect/>
          <a:stretch>
            <a:fillRect/>
          </a:stretch>
        </p:blipFill>
        <p:spPr bwMode="auto">
          <a:xfrm>
            <a:off x="6286513" y="571480"/>
            <a:ext cx="2857488" cy="2643206"/>
          </a:xfrm>
          <a:prstGeom prst="rect">
            <a:avLst/>
          </a:prstGeom>
          <a:noFill/>
        </p:spPr>
      </p:pic>
      <p:pic>
        <p:nvPicPr>
          <p:cNvPr id="4103" name="Picture 7" descr="C:\Documents and Settings\Администратор\Мои документы\Правильное питание\x_c482b536.jpg"/>
          <p:cNvPicPr>
            <a:picLocks noChangeAspect="1" noChangeArrowheads="1"/>
          </p:cNvPicPr>
          <p:nvPr/>
        </p:nvPicPr>
        <p:blipFill>
          <a:blip r:embed="rId3"/>
          <a:srcRect/>
          <a:stretch>
            <a:fillRect/>
          </a:stretch>
        </p:blipFill>
        <p:spPr bwMode="auto">
          <a:xfrm>
            <a:off x="6857984" y="3286124"/>
            <a:ext cx="2286016" cy="3214686"/>
          </a:xfrm>
          <a:prstGeom prst="rect">
            <a:avLst/>
          </a:prstGeom>
          <a:noFill/>
        </p:spPr>
      </p:pic>
      <p:pic>
        <p:nvPicPr>
          <p:cNvPr id="4100" name="Picture 4" descr="C:\Documents and Settings\Администратор\Мои документы\Правильное питание\571733.jpg"/>
          <p:cNvPicPr>
            <a:picLocks noChangeAspect="1" noChangeArrowheads="1"/>
          </p:cNvPicPr>
          <p:nvPr/>
        </p:nvPicPr>
        <p:blipFill>
          <a:blip r:embed="rId4"/>
          <a:srcRect/>
          <a:stretch>
            <a:fillRect/>
          </a:stretch>
        </p:blipFill>
        <p:spPr bwMode="auto">
          <a:xfrm>
            <a:off x="0" y="4000504"/>
            <a:ext cx="4143372" cy="2857496"/>
          </a:xfrm>
          <a:prstGeom prst="rect">
            <a:avLst/>
          </a:prstGeom>
          <a:noFill/>
          <a:scene3d>
            <a:camera prst="orthographicFront">
              <a:rot lat="0" lon="10800000" rev="0"/>
            </a:camera>
            <a:lightRig rig="threePt" dir="t"/>
          </a:scene3d>
        </p:spPr>
      </p:pic>
      <p:sp>
        <p:nvSpPr>
          <p:cNvPr id="2" name="Заголовок 1"/>
          <p:cNvSpPr>
            <a:spLocks noGrp="1"/>
          </p:cNvSpPr>
          <p:nvPr>
            <p:ph type="title"/>
          </p:nvPr>
        </p:nvSpPr>
        <p:spPr>
          <a:xfrm>
            <a:off x="457200" y="142852"/>
            <a:ext cx="8229600" cy="714380"/>
          </a:xfrm>
        </p:spPr>
        <p:txBody>
          <a:bodyPr>
            <a:normAutofit fontScale="90000"/>
          </a:bodyPr>
          <a:lstStyle/>
          <a:p>
            <a:r>
              <a:rPr lang="ru-RU" sz="4000" b="1" dirty="0" smtClean="0">
                <a:solidFill>
                  <a:srgbClr val="7030A0"/>
                </a:solidFill>
              </a:rPr>
              <a:t>Фруктовый салат «Здоровье»</a:t>
            </a:r>
            <a:r>
              <a:rPr lang="ru-RU" b="1" dirty="0" smtClean="0">
                <a:solidFill>
                  <a:srgbClr val="7030A0"/>
                </a:solidFill>
              </a:rPr>
              <a:t/>
            </a:r>
            <a:br>
              <a:rPr lang="ru-RU" b="1" dirty="0" smtClean="0">
                <a:solidFill>
                  <a:srgbClr val="7030A0"/>
                </a:solidFill>
              </a:rPr>
            </a:br>
            <a:r>
              <a:rPr lang="ru-RU" sz="2000" b="1" dirty="0" smtClean="0">
                <a:solidFill>
                  <a:srgbClr val="7030A0"/>
                </a:solidFill>
                <a:latin typeface="Times New Roman" pitchFamily="18" charset="0"/>
                <a:cs typeface="Times New Roman" pitchFamily="18" charset="0"/>
              </a:rPr>
              <a:t> Рецепт приготовления салата</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endParaRPr lang="ru-RU" sz="2000" dirty="0"/>
          </a:p>
        </p:txBody>
      </p:sp>
      <p:sp>
        <p:nvSpPr>
          <p:cNvPr id="12" name="TextBox 11"/>
          <p:cNvSpPr txBox="1"/>
          <p:nvPr/>
        </p:nvSpPr>
        <p:spPr>
          <a:xfrm>
            <a:off x="4572000" y="7143776"/>
            <a:ext cx="184731" cy="369332"/>
          </a:xfrm>
          <a:prstGeom prst="rect">
            <a:avLst/>
          </a:prstGeom>
          <a:noFill/>
        </p:spPr>
        <p:txBody>
          <a:bodyPr wrap="none" rtlCol="0">
            <a:spAutoFit/>
          </a:bodyPr>
          <a:lstStyle/>
          <a:p>
            <a:endParaRPr lang="ru-RU" dirty="0"/>
          </a:p>
        </p:txBody>
      </p:sp>
      <p:sp>
        <p:nvSpPr>
          <p:cNvPr id="13" name="TextBox 12"/>
          <p:cNvSpPr txBox="1"/>
          <p:nvPr/>
        </p:nvSpPr>
        <p:spPr>
          <a:xfrm>
            <a:off x="6715140" y="6500834"/>
            <a:ext cx="2428860" cy="369332"/>
          </a:xfrm>
          <a:prstGeom prst="rect">
            <a:avLst/>
          </a:prstGeom>
          <a:noFill/>
        </p:spPr>
        <p:txBody>
          <a:bodyPr wrap="square" rtlCol="0">
            <a:spAutoFit/>
          </a:bodyPr>
          <a:lstStyle/>
          <a:p>
            <a:r>
              <a:rPr lang="ru-RU" b="1" dirty="0" smtClean="0"/>
              <a:t>Автор: Королева Л.В.</a:t>
            </a:r>
            <a:endParaRPr lang="ru-RU" b="1" dirty="0"/>
          </a:p>
        </p:txBody>
      </p:sp>
      <p:sp>
        <p:nvSpPr>
          <p:cNvPr id="3" name="Содержимое 2"/>
          <p:cNvSpPr>
            <a:spLocks noGrp="1"/>
          </p:cNvSpPr>
          <p:nvPr>
            <p:ph idx="1"/>
          </p:nvPr>
        </p:nvSpPr>
        <p:spPr>
          <a:xfrm>
            <a:off x="142844" y="785794"/>
            <a:ext cx="9001156" cy="1500198"/>
          </a:xfrm>
        </p:spPr>
        <p:txBody>
          <a:bodyPr numCol="2">
            <a:noAutofit/>
          </a:bodyPr>
          <a:lstStyle/>
          <a:p>
            <a:pPr>
              <a:buNone/>
            </a:pPr>
            <a:r>
              <a:rPr lang="ru-RU" sz="1650" b="1" dirty="0" smtClean="0">
                <a:latin typeface="Times New Roman" pitchFamily="18" charset="0"/>
                <a:cs typeface="Times New Roman" pitchFamily="18" charset="0"/>
              </a:rPr>
              <a:t>Мы решили вам сегодня</a:t>
            </a:r>
          </a:p>
          <a:p>
            <a:pPr>
              <a:buNone/>
            </a:pPr>
            <a:r>
              <a:rPr lang="ru-RU" sz="1650" b="1" dirty="0" smtClean="0">
                <a:latin typeface="Times New Roman" pitchFamily="18" charset="0"/>
                <a:cs typeface="Times New Roman" pitchFamily="18" charset="0"/>
              </a:rPr>
              <a:t>Предложить один рецепт.</a:t>
            </a:r>
          </a:p>
          <a:p>
            <a:pPr>
              <a:buNone/>
            </a:pPr>
            <a:r>
              <a:rPr lang="ru-RU" sz="1650" b="1" dirty="0" smtClean="0">
                <a:latin typeface="Times New Roman" pitchFamily="18" charset="0"/>
                <a:cs typeface="Times New Roman" pitchFamily="18" charset="0"/>
              </a:rPr>
              <a:t>Как салатик приготовить, </a:t>
            </a:r>
          </a:p>
          <a:p>
            <a:pPr>
              <a:buNone/>
            </a:pPr>
            <a:r>
              <a:rPr lang="ru-RU" sz="1650" b="1" dirty="0" smtClean="0">
                <a:latin typeface="Times New Roman" pitchFamily="18" charset="0"/>
                <a:cs typeface="Times New Roman" pitchFamily="18" charset="0"/>
              </a:rPr>
              <a:t>Чтоб полезней был обед.</a:t>
            </a:r>
          </a:p>
          <a:p>
            <a:pPr>
              <a:buNone/>
            </a:pPr>
            <a:endParaRPr lang="ru-RU" sz="1650" b="1" dirty="0" smtClean="0">
              <a:latin typeface="Times New Roman" pitchFamily="18" charset="0"/>
              <a:cs typeface="Times New Roman" pitchFamily="18" charset="0"/>
            </a:endParaRPr>
          </a:p>
          <a:p>
            <a:pPr>
              <a:buNone/>
            </a:pPr>
            <a:r>
              <a:rPr lang="ru-RU" sz="1650" b="1" dirty="0" smtClean="0">
                <a:latin typeface="Times New Roman" pitchFamily="18" charset="0"/>
                <a:cs typeface="Times New Roman" pitchFamily="18" charset="0"/>
              </a:rPr>
              <a:t>Взять </a:t>
            </a:r>
            <a:r>
              <a:rPr lang="ru-RU" sz="1650" b="1" dirty="0" err="1" smtClean="0">
                <a:latin typeface="Times New Roman" pitchFamily="18" charset="0"/>
                <a:cs typeface="Times New Roman" pitchFamily="18" charset="0"/>
              </a:rPr>
              <a:t>бананчика</a:t>
            </a:r>
            <a:r>
              <a:rPr lang="ru-RU" sz="1650" b="1" dirty="0" smtClean="0">
                <a:latin typeface="Times New Roman" pitchFamily="18" charset="0"/>
                <a:cs typeface="Times New Roman" pitchFamily="18" charset="0"/>
              </a:rPr>
              <a:t> две штучки,</a:t>
            </a:r>
          </a:p>
          <a:p>
            <a:pPr>
              <a:buNone/>
            </a:pPr>
            <a:r>
              <a:rPr lang="ru-RU" sz="1650" b="1" dirty="0" smtClean="0">
                <a:latin typeface="Times New Roman" pitchFamily="18" charset="0"/>
                <a:cs typeface="Times New Roman" pitchFamily="18" charset="0"/>
              </a:rPr>
              <a:t>Средних яблок можно три.</a:t>
            </a:r>
          </a:p>
          <a:p>
            <a:pPr>
              <a:buNone/>
            </a:pPr>
            <a:r>
              <a:rPr lang="ru-RU" sz="1650" b="1" dirty="0" smtClean="0">
                <a:latin typeface="Times New Roman" pitchFamily="18" charset="0"/>
                <a:cs typeface="Times New Roman" pitchFamily="18" charset="0"/>
              </a:rPr>
              <a:t>Не забудьте мандарины,</a:t>
            </a:r>
          </a:p>
          <a:p>
            <a:pPr>
              <a:buNone/>
            </a:pPr>
            <a:r>
              <a:rPr lang="ru-RU" sz="1650" b="1" dirty="0" smtClean="0">
                <a:latin typeface="Times New Roman" pitchFamily="18" charset="0"/>
                <a:cs typeface="Times New Roman" pitchFamily="18" charset="0"/>
              </a:rPr>
              <a:t>В них имеются витамины.</a:t>
            </a:r>
          </a:p>
          <a:p>
            <a:pPr>
              <a:buNone/>
            </a:pPr>
            <a:endParaRPr lang="ru-RU" sz="1650" b="1" dirty="0" smtClean="0">
              <a:latin typeface="Times New Roman" pitchFamily="18" charset="0"/>
              <a:cs typeface="Times New Roman" pitchFamily="18" charset="0"/>
            </a:endParaRPr>
          </a:p>
          <a:p>
            <a:pPr>
              <a:buNone/>
            </a:pPr>
            <a:r>
              <a:rPr lang="ru-RU" sz="1650" b="1" dirty="0" smtClean="0">
                <a:latin typeface="Times New Roman" pitchFamily="18" charset="0"/>
                <a:cs typeface="Times New Roman" pitchFamily="18" charset="0"/>
              </a:rPr>
              <a:t>Киви можно штучки три,</a:t>
            </a:r>
          </a:p>
          <a:p>
            <a:pPr>
              <a:buNone/>
            </a:pPr>
            <a:r>
              <a:rPr lang="ru-RU" sz="1650" b="1" dirty="0" err="1" smtClean="0">
                <a:latin typeface="Times New Roman" pitchFamily="18" charset="0"/>
                <a:cs typeface="Times New Roman" pitchFamily="18" charset="0"/>
              </a:rPr>
              <a:t>Апельсинку</a:t>
            </a:r>
            <a:r>
              <a:rPr lang="ru-RU" sz="1650" b="1" dirty="0" smtClean="0">
                <a:latin typeface="Times New Roman" pitchFamily="18" charset="0"/>
                <a:cs typeface="Times New Roman" pitchFamily="18" charset="0"/>
              </a:rPr>
              <a:t> ты возьми.</a:t>
            </a:r>
          </a:p>
          <a:p>
            <a:pPr>
              <a:buNone/>
            </a:pPr>
            <a:r>
              <a:rPr lang="ru-RU" sz="1650" b="1" dirty="0" smtClean="0">
                <a:latin typeface="Times New Roman" pitchFamily="18" charset="0"/>
                <a:cs typeface="Times New Roman" pitchFamily="18" charset="0"/>
              </a:rPr>
              <a:t>Грушу сочную одну</a:t>
            </a:r>
          </a:p>
          <a:p>
            <a:pPr>
              <a:buNone/>
            </a:pPr>
            <a:r>
              <a:rPr lang="ru-RU" sz="1650" b="1" dirty="0" smtClean="0">
                <a:latin typeface="Times New Roman" pitchFamily="18" charset="0"/>
                <a:cs typeface="Times New Roman" pitchFamily="18" charset="0"/>
              </a:rPr>
              <a:t>С Юга, завезенные в страну.</a:t>
            </a:r>
          </a:p>
          <a:p>
            <a:pPr>
              <a:buNone/>
            </a:pPr>
            <a:endParaRPr lang="ru-RU" sz="1650" b="1" dirty="0" smtClean="0">
              <a:latin typeface="Times New Roman" pitchFamily="18" charset="0"/>
              <a:cs typeface="Times New Roman" pitchFamily="18" charset="0"/>
            </a:endParaRPr>
          </a:p>
          <a:p>
            <a:pPr>
              <a:buNone/>
            </a:pPr>
            <a:r>
              <a:rPr lang="ru-RU" sz="1650" b="1" dirty="0" smtClean="0">
                <a:latin typeface="Times New Roman" pitchFamily="18" charset="0"/>
                <a:cs typeface="Times New Roman" pitchFamily="18" charset="0"/>
              </a:rPr>
              <a:t>Чтоб микробов всех убить,</a:t>
            </a:r>
          </a:p>
          <a:p>
            <a:pPr>
              <a:buNone/>
            </a:pPr>
            <a:r>
              <a:rPr lang="ru-RU" sz="1650" b="1" dirty="0" smtClean="0">
                <a:latin typeface="Times New Roman" pitchFamily="18" charset="0"/>
                <a:cs typeface="Times New Roman" pitchFamily="18" charset="0"/>
              </a:rPr>
              <a:t>В чистой воде их нужно помыть.</a:t>
            </a:r>
          </a:p>
          <a:p>
            <a:pPr>
              <a:buNone/>
            </a:pPr>
            <a:r>
              <a:rPr lang="ru-RU" sz="1650" b="1" dirty="0" smtClean="0">
                <a:latin typeface="Times New Roman" pitchFamily="18" charset="0"/>
                <a:cs typeface="Times New Roman" pitchFamily="18" charset="0"/>
              </a:rPr>
              <a:t>Кожицу не позабыть,</a:t>
            </a:r>
          </a:p>
          <a:p>
            <a:pPr>
              <a:buNone/>
            </a:pPr>
            <a:r>
              <a:rPr lang="ru-RU" sz="1650" b="1" dirty="0" smtClean="0">
                <a:latin typeface="Times New Roman" pitchFamily="18" charset="0"/>
                <a:cs typeface="Times New Roman" pitchFamily="18" charset="0"/>
              </a:rPr>
              <a:t>От всех фруктов отделить.</a:t>
            </a:r>
          </a:p>
          <a:p>
            <a:pPr>
              <a:buNone/>
            </a:pPr>
            <a:endParaRPr lang="ru-RU" sz="1650" b="1" dirty="0" smtClean="0">
              <a:latin typeface="Times New Roman" pitchFamily="18" charset="0"/>
              <a:cs typeface="Times New Roman" pitchFamily="18" charset="0"/>
            </a:endParaRPr>
          </a:p>
          <a:p>
            <a:pPr>
              <a:buNone/>
            </a:pPr>
            <a:r>
              <a:rPr lang="ru-RU" sz="1650" b="1" dirty="0" smtClean="0">
                <a:latin typeface="Times New Roman" pitchFamily="18" charset="0"/>
                <a:cs typeface="Times New Roman" pitchFamily="18" charset="0"/>
              </a:rPr>
              <a:t>Возьми доску, нож и фрукты</a:t>
            </a:r>
          </a:p>
          <a:p>
            <a:pPr>
              <a:buNone/>
            </a:pPr>
            <a:r>
              <a:rPr lang="ru-RU" sz="1650" b="1" dirty="0" smtClean="0">
                <a:latin typeface="Times New Roman" pitchFamily="18" charset="0"/>
                <a:cs typeface="Times New Roman" pitchFamily="18" charset="0"/>
              </a:rPr>
              <a:t>И терпенья наберись,</a:t>
            </a:r>
          </a:p>
          <a:p>
            <a:pPr>
              <a:buNone/>
            </a:pPr>
            <a:r>
              <a:rPr lang="ru-RU" sz="1650" b="1" dirty="0" smtClean="0">
                <a:latin typeface="Times New Roman" pitchFamily="18" charset="0"/>
                <a:cs typeface="Times New Roman" pitchFamily="18" charset="0"/>
              </a:rPr>
              <a:t>И порежь ты очень мелко, </a:t>
            </a:r>
          </a:p>
          <a:p>
            <a:pPr>
              <a:buNone/>
            </a:pPr>
            <a:r>
              <a:rPr lang="ru-RU" sz="1650" b="1" dirty="0" smtClean="0">
                <a:latin typeface="Times New Roman" pitchFamily="18" charset="0"/>
                <a:cs typeface="Times New Roman" pitchFamily="18" charset="0"/>
              </a:rPr>
              <a:t>Эти чудные куски.</a:t>
            </a:r>
          </a:p>
          <a:p>
            <a:pPr>
              <a:buNone/>
            </a:pPr>
            <a:endParaRPr lang="ru-RU" sz="1650" b="1" dirty="0" smtClean="0">
              <a:latin typeface="Times New Roman" pitchFamily="18" charset="0"/>
              <a:cs typeface="Times New Roman" pitchFamily="18" charset="0"/>
            </a:endParaRPr>
          </a:p>
          <a:p>
            <a:pPr>
              <a:buNone/>
            </a:pPr>
            <a:r>
              <a:rPr lang="ru-RU" sz="1650" b="1" dirty="0" smtClean="0">
                <a:latin typeface="Times New Roman" pitchFamily="18" charset="0"/>
                <a:cs typeface="Times New Roman" pitchFamily="18" charset="0"/>
              </a:rPr>
              <a:t>Чтоб салатик был вкуснее,</a:t>
            </a:r>
          </a:p>
          <a:p>
            <a:pPr>
              <a:buNone/>
            </a:pPr>
            <a:r>
              <a:rPr lang="ru-RU" sz="1650" b="1" dirty="0" smtClean="0">
                <a:latin typeface="Times New Roman" pitchFamily="18" charset="0"/>
                <a:cs typeface="Times New Roman" pitchFamily="18" charset="0"/>
              </a:rPr>
              <a:t>Посоветуем мы вам</a:t>
            </a:r>
          </a:p>
          <a:p>
            <a:pPr>
              <a:buNone/>
            </a:pPr>
            <a:r>
              <a:rPr lang="ru-RU" sz="1650" b="1" dirty="0" smtClean="0">
                <a:latin typeface="Times New Roman" pitchFamily="18" charset="0"/>
                <a:cs typeface="Times New Roman" pitchFamily="18" charset="0"/>
              </a:rPr>
              <a:t>Добавить йогурта немножко.</a:t>
            </a:r>
          </a:p>
          <a:p>
            <a:pPr>
              <a:buNone/>
            </a:pPr>
            <a:r>
              <a:rPr lang="ru-RU" sz="1650" b="1" dirty="0" smtClean="0">
                <a:latin typeface="Times New Roman" pitchFamily="18" charset="0"/>
                <a:cs typeface="Times New Roman" pitchFamily="18" charset="0"/>
              </a:rPr>
              <a:t>К этим вкусненьким кускам.</a:t>
            </a:r>
          </a:p>
          <a:p>
            <a:pPr>
              <a:buNone/>
            </a:pPr>
            <a:endParaRPr lang="ru-RU" sz="1650" b="1" dirty="0" smtClean="0">
              <a:latin typeface="Times New Roman" pitchFamily="18" charset="0"/>
              <a:cs typeface="Times New Roman" pitchFamily="18" charset="0"/>
            </a:endParaRPr>
          </a:p>
          <a:p>
            <a:pPr>
              <a:buNone/>
            </a:pPr>
            <a:r>
              <a:rPr lang="ru-RU" sz="1650" b="1" dirty="0" smtClean="0">
                <a:latin typeface="Times New Roman" pitchFamily="18" charset="0"/>
                <a:cs typeface="Times New Roman" pitchFamily="18" charset="0"/>
              </a:rPr>
              <a:t>Чтоб салатик был красивым</a:t>
            </a:r>
          </a:p>
          <a:p>
            <a:pPr>
              <a:buNone/>
            </a:pPr>
            <a:r>
              <a:rPr lang="ru-RU" sz="1650" b="1" dirty="0" smtClean="0">
                <a:latin typeface="Times New Roman" pitchFamily="18" charset="0"/>
                <a:cs typeface="Times New Roman" pitchFamily="18" charset="0"/>
              </a:rPr>
              <a:t>Дружно мы его украсим</a:t>
            </a:r>
          </a:p>
          <a:p>
            <a:pPr>
              <a:buNone/>
            </a:pPr>
            <a:r>
              <a:rPr lang="ru-RU" sz="1650" b="1" dirty="0" smtClean="0">
                <a:latin typeface="Times New Roman" pitchFamily="18" charset="0"/>
                <a:cs typeface="Times New Roman" pitchFamily="18" charset="0"/>
              </a:rPr>
              <a:t>Из яблок сделаем кувшинки,</a:t>
            </a:r>
          </a:p>
          <a:p>
            <a:pPr>
              <a:buNone/>
            </a:pPr>
            <a:r>
              <a:rPr lang="ru-RU" sz="1650" b="1" dirty="0" smtClean="0">
                <a:latin typeface="Times New Roman" pitchFamily="18" charset="0"/>
                <a:cs typeface="Times New Roman" pitchFamily="18" charset="0"/>
              </a:rPr>
              <a:t>Из киви сделаем листочки.</a:t>
            </a:r>
          </a:p>
          <a:p>
            <a:pPr>
              <a:buNone/>
            </a:pPr>
            <a:endParaRPr lang="ru-RU" sz="1650" b="1" dirty="0" smtClean="0">
              <a:latin typeface="Times New Roman" pitchFamily="18" charset="0"/>
              <a:cs typeface="Times New Roman" pitchFamily="18" charset="0"/>
            </a:endParaRPr>
          </a:p>
          <a:p>
            <a:pPr>
              <a:buNone/>
            </a:pPr>
            <a:r>
              <a:rPr lang="ru-RU" sz="1650" b="1" dirty="0" smtClean="0">
                <a:latin typeface="Times New Roman" pitchFamily="18" charset="0"/>
                <a:cs typeface="Times New Roman" pitchFamily="18" charset="0"/>
              </a:rPr>
              <a:t>Вот и будем мы питаться,</a:t>
            </a:r>
          </a:p>
          <a:p>
            <a:pPr>
              <a:buNone/>
            </a:pPr>
            <a:r>
              <a:rPr lang="ru-RU" sz="1650" b="1" dirty="0" smtClean="0">
                <a:latin typeface="Times New Roman" pitchFamily="18" charset="0"/>
                <a:cs typeface="Times New Roman" pitchFamily="18" charset="0"/>
              </a:rPr>
              <a:t>Каждый праздник, день за днем</a:t>
            </a:r>
          </a:p>
          <a:p>
            <a:pPr>
              <a:buNone/>
            </a:pPr>
            <a:r>
              <a:rPr lang="ru-RU" sz="1650" b="1" dirty="0" smtClean="0">
                <a:latin typeface="Times New Roman" pitchFamily="18" charset="0"/>
                <a:cs typeface="Times New Roman" pitchFamily="18" charset="0"/>
              </a:rPr>
              <a:t>Этим вкусненьким салатом</a:t>
            </a:r>
          </a:p>
          <a:p>
            <a:pPr>
              <a:buNone/>
            </a:pPr>
            <a:r>
              <a:rPr lang="ru-RU" sz="1650" b="1" dirty="0" smtClean="0">
                <a:latin typeface="Times New Roman" pitchFamily="18" charset="0"/>
                <a:cs typeface="Times New Roman" pitchFamily="18" charset="0"/>
              </a:rPr>
              <a:t>Под названием «Здоровье». Вот!</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4E53B"/>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14356"/>
          </a:xfrm>
        </p:spPr>
        <p:txBody>
          <a:bodyPr>
            <a:normAutofit fontScale="90000"/>
          </a:bodyPr>
          <a:lstStyle/>
          <a:p>
            <a:r>
              <a:rPr lang="ru-RU" b="1" dirty="0" smtClean="0"/>
              <a:t>В семье Денисовых.</a:t>
            </a:r>
            <a:endParaRPr lang="ru-RU" b="1" dirty="0"/>
          </a:p>
        </p:txBody>
      </p:sp>
      <p:sp>
        <p:nvSpPr>
          <p:cNvPr id="3" name="Содержимое 2"/>
          <p:cNvSpPr>
            <a:spLocks noGrp="1"/>
          </p:cNvSpPr>
          <p:nvPr>
            <p:ph sz="half" idx="1"/>
          </p:nvPr>
        </p:nvSpPr>
        <p:spPr>
          <a:xfrm>
            <a:off x="-285784" y="1071546"/>
            <a:ext cx="9429784" cy="3000396"/>
          </a:xfrm>
        </p:spPr>
        <p:txBody>
          <a:bodyPr>
            <a:normAutofit fontScale="62500" lnSpcReduction="20000"/>
          </a:bodyPr>
          <a:lstStyle/>
          <a:p>
            <a:pPr algn="just">
              <a:lnSpc>
                <a:spcPct val="120000"/>
              </a:lnSpc>
              <a:buNone/>
            </a:pPr>
            <a:r>
              <a:rPr lang="ru-RU" dirty="0" smtClean="0"/>
              <a:t>		</a:t>
            </a:r>
            <a:r>
              <a:rPr lang="ru-RU" sz="2900" b="1" dirty="0" smtClean="0">
                <a:latin typeface="Times New Roman" pitchFamily="18" charset="0"/>
                <a:cs typeface="Times New Roman" pitchFamily="18" charset="0"/>
              </a:rPr>
              <a:t>Разговор о правильном питании поведем из семьи Денисовых. Отец Денисов Василий Михайлович - шофер, очень любит детей, в свободное время любит ходить на лыжах. Мать - Ирина Николаевна - животновод, дочь Ксюша. Мама и Ксюша большие любители сбора лесных ягод и грибов. Любят работать в огороде, выращивают неплохой урожай овощей (на районном празднике урожая тыква Денисовых была самая крупная). Мама занимается заготовками на зиму, Ксюша ей помогает в этом деле. Бабушка Валентина Васильевна читает книги, в том числе и о правильном питании, любит совершать прогулки на лыжах в лес.</a:t>
            </a:r>
          </a:p>
          <a:p>
            <a:pPr algn="just">
              <a:lnSpc>
                <a:spcPct val="120000"/>
              </a:lnSpc>
              <a:buNone/>
            </a:pPr>
            <a:r>
              <a:rPr lang="ru-RU" sz="2900" b="1" dirty="0" smtClean="0">
                <a:latin typeface="Times New Roman" pitchFamily="18" charset="0"/>
                <a:cs typeface="Times New Roman" pitchFamily="18" charset="0"/>
              </a:rPr>
              <a:t>		</a:t>
            </a:r>
            <a:endParaRPr lang="ru-RU" sz="2900" dirty="0"/>
          </a:p>
        </p:txBody>
      </p:sp>
      <p:sp>
        <p:nvSpPr>
          <p:cNvPr id="9" name="TextBox 8"/>
          <p:cNvSpPr txBox="1"/>
          <p:nvPr/>
        </p:nvSpPr>
        <p:spPr>
          <a:xfrm>
            <a:off x="0" y="3286124"/>
            <a:ext cx="9144000" cy="1754326"/>
          </a:xfrm>
          <a:prstGeom prst="rect">
            <a:avLst/>
          </a:prstGeom>
          <a:noFill/>
        </p:spPr>
        <p:txBody>
          <a:bodyPr wrap="square" rtlCol="0">
            <a:spAutoFit/>
          </a:bodyPr>
          <a:lstStyle/>
          <a:p>
            <a:pPr algn="just">
              <a:buNone/>
            </a:pPr>
            <a:r>
              <a:rPr lang="ru-RU" b="1" dirty="0" smtClean="0">
                <a:latin typeface="Times New Roman" pitchFamily="18" charset="0"/>
                <a:cs typeface="Times New Roman" pitchFamily="18" charset="0"/>
              </a:rPr>
              <a:t>           С программой «Разговор о правильном питании» ознакомлены, основы программы применяем в жизни.</a:t>
            </a:r>
          </a:p>
          <a:p>
            <a:pPr algn="just">
              <a:buNone/>
            </a:pPr>
            <a:r>
              <a:rPr lang="ru-RU" b="1" dirty="0" smtClean="0">
                <a:latin typeface="Times New Roman" pitchFamily="18" charset="0"/>
                <a:cs typeface="Times New Roman" pitchFamily="18" charset="0"/>
              </a:rPr>
              <a:t>           Уже традицией стало отмечать день рождения Ксюши. Любимое блюдо у нас винегрет, очень любим фрукты, овощи, частично используем из своего сада (яблоки и сливы). Изготовляем сок, повидло.</a:t>
            </a:r>
          </a:p>
          <a:p>
            <a:endParaRPr lang="ru-RU" dirty="0"/>
          </a:p>
        </p:txBody>
      </p:sp>
      <p:sp>
        <p:nvSpPr>
          <p:cNvPr id="7" name="TextBox 6"/>
          <p:cNvSpPr txBox="1"/>
          <p:nvPr/>
        </p:nvSpPr>
        <p:spPr>
          <a:xfrm>
            <a:off x="0" y="4643446"/>
            <a:ext cx="9144000" cy="1754326"/>
          </a:xfrm>
          <a:prstGeom prst="rect">
            <a:avLst/>
          </a:prstGeom>
          <a:noFill/>
        </p:spPr>
        <p:txBody>
          <a:bodyPr wrap="square" rtlCol="0">
            <a:spAutoFit/>
          </a:bodyPr>
          <a:lstStyle/>
          <a:p>
            <a:pPr algn="just"/>
            <a:r>
              <a:rPr lang="ru-RU" b="1" dirty="0" smtClean="0">
                <a:latin typeface="Times New Roman" pitchFamily="18" charset="0"/>
                <a:cs typeface="Times New Roman" pitchFamily="18" charset="0"/>
              </a:rPr>
              <a:t>           Считаем программу «Разговор о правильном питании» нужной и своевременной. Будущее страны должно быть здоровым, а будущее - это наши дети. И если школа и семья будут работать в этом направлении - результат будет хороший.</a:t>
            </a:r>
          </a:p>
          <a:p>
            <a:pPr algn="just"/>
            <a:endParaRPr lang="ru-RU" b="1" dirty="0" smtClean="0">
              <a:latin typeface="Times New Roman" pitchFamily="18" charset="0"/>
              <a:cs typeface="Times New Roman" pitchFamily="18" charset="0"/>
            </a:endParaRPr>
          </a:p>
          <a:p>
            <a:pPr algn="just"/>
            <a:r>
              <a:rPr lang="ru-RU" b="1" dirty="0" smtClean="0">
                <a:latin typeface="Times New Roman" pitchFamily="18" charset="0"/>
                <a:cs typeface="Times New Roman" pitchFamily="18" charset="0"/>
              </a:rPr>
              <a:t>                                           </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p:txBody>
          <a:bodyPr>
            <a:noAutofit/>
          </a:bodyPr>
          <a:lstStyle/>
          <a:p>
            <a:pPr eaLnBrk="1" hangingPunct="1"/>
            <a:r>
              <a:rPr lang="ru-RU" sz="3600" dirty="0" smtClean="0"/>
              <a:t>Какое питание мы считаем правильным? </a:t>
            </a:r>
          </a:p>
          <a:p>
            <a:pPr eaLnBrk="1" hangingPunct="1"/>
            <a:r>
              <a:rPr lang="ru-RU" sz="3600" dirty="0" smtClean="0"/>
              <a:t>Что может сделать наша школа для формирования правильного питания? </a:t>
            </a:r>
          </a:p>
          <a:p>
            <a:pPr eaLnBrk="1" hangingPunct="1"/>
            <a:r>
              <a:rPr lang="ru-RU" sz="3600" dirty="0" smtClean="0"/>
              <a:t>Что может сделать семья для формирования правильного питания? </a:t>
            </a:r>
          </a:p>
          <a:p>
            <a:pPr eaLnBrk="1" hangingPunct="1"/>
            <a:r>
              <a:rPr lang="ru-RU" sz="3600" dirty="0" smtClean="0"/>
              <a:t>Что может сделать каждый сам для формирования правильного питания? </a:t>
            </a:r>
          </a:p>
        </p:txBody>
      </p:sp>
      <p:sp>
        <p:nvSpPr>
          <p:cNvPr id="3" name="TextBox 2"/>
          <p:cNvSpPr txBox="1"/>
          <p:nvPr/>
        </p:nvSpPr>
        <p:spPr>
          <a:xfrm>
            <a:off x="500034" y="214290"/>
            <a:ext cx="7715304" cy="1200329"/>
          </a:xfrm>
          <a:prstGeom prst="rect">
            <a:avLst/>
          </a:prstGeom>
          <a:noFill/>
        </p:spPr>
        <p:txBody>
          <a:bodyPr wrap="square" rtlCol="0">
            <a:spAutoFit/>
          </a:bodyPr>
          <a:lstStyle/>
          <a:p>
            <a:pPr algn="ctr"/>
            <a:r>
              <a:rPr lang="ru-RU" sz="3600" b="1" dirty="0" smtClean="0">
                <a:latin typeface="Times New Roman" pitchFamily="18" charset="0"/>
                <a:cs typeface="Times New Roman" pitchFamily="18" charset="0"/>
              </a:rPr>
              <a:t>Постараемся ответить на эти вопросы:</a:t>
            </a:r>
            <a:endParaRPr lang="ru-RU"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6" name="Содержимое 5"/>
          <p:cNvSpPr>
            <a:spLocks noGrp="1"/>
          </p:cNvSpPr>
          <p:nvPr>
            <p:ph sz="half" idx="1"/>
          </p:nvPr>
        </p:nvSpPr>
        <p:spPr>
          <a:xfrm>
            <a:off x="-142908" y="714356"/>
            <a:ext cx="5072098" cy="6143644"/>
          </a:xfrm>
        </p:spPr>
        <p:txBody>
          <a:bodyPr>
            <a:normAutofit/>
          </a:bodyPr>
          <a:lstStyle/>
          <a:p>
            <a:pPr algn="just">
              <a:buNone/>
            </a:pPr>
            <a:r>
              <a:rPr lang="ru-RU" sz="1600" dirty="0" smtClean="0"/>
              <a:t>		</a:t>
            </a:r>
            <a:r>
              <a:rPr lang="ru-RU" sz="1800" b="1" dirty="0" smtClean="0">
                <a:latin typeface="Times New Roman" pitchFamily="18" charset="0"/>
                <a:cs typeface="Times New Roman" pitchFamily="18" charset="0"/>
              </a:rPr>
              <a:t>Многие</a:t>
            </a:r>
            <a:r>
              <a:rPr lang="en-US" sz="1800" b="1" dirty="0" smtClean="0">
                <a:latin typeface="Times New Roman" pitchFamily="18" charset="0"/>
                <a:cs typeface="Times New Roman" pitchFamily="18" charset="0"/>
              </a:rPr>
              <a:t> </a:t>
            </a:r>
            <a:r>
              <a:rPr lang="ru-RU" sz="1800" b="1" dirty="0" smtClean="0">
                <a:latin typeface="Times New Roman" pitchFamily="18" charset="0"/>
                <a:cs typeface="Times New Roman" pitchFamily="18" charset="0"/>
              </a:rPr>
              <a:t>родители считают, что правильное питание ребенка требует больших финансовых затрат и по карману лишь очень обеспеченным семьям. На самом деле полезная и здоровая пища далеко не всегда самая дорогая. К тому же важно не только то, что ест ребенок, но и как организовано его питание.</a:t>
            </a:r>
          </a:p>
          <a:p>
            <a:pPr algn="just">
              <a:buNone/>
            </a:pPr>
            <a:r>
              <a:rPr lang="ru-RU" sz="1800" b="1" dirty="0" smtClean="0">
                <a:latin typeface="Times New Roman" pitchFamily="18" charset="0"/>
                <a:cs typeface="Times New Roman" pitchFamily="18" charset="0"/>
              </a:rPr>
              <a:t>		Прежде всего  нужно позаботиться о соблюдении режима питания. Питание ребенка должно быть полноценным и обеспечивать организм  всем необходимым. Питание должно соответствовать ежедневным суточным энергетическим затратам организма.</a:t>
            </a:r>
          </a:p>
          <a:p>
            <a:pPr algn="just">
              <a:buNone/>
            </a:pPr>
            <a:r>
              <a:rPr lang="ru-RU" sz="1800" b="1" dirty="0" smtClean="0">
                <a:latin typeface="Times New Roman" pitchFamily="18" charset="0"/>
                <a:cs typeface="Times New Roman" pitchFamily="18" charset="0"/>
              </a:rPr>
              <a:t>		Будущее России – это дети, здоровье которых во многом зависит от правильного  и здорового питания. </a:t>
            </a:r>
          </a:p>
          <a:p>
            <a:pPr algn="just">
              <a:buNone/>
            </a:pPr>
            <a:endParaRPr lang="ru-RU" sz="1600" dirty="0"/>
          </a:p>
        </p:txBody>
      </p:sp>
      <p:pic>
        <p:nvPicPr>
          <p:cNvPr id="1026" name="Picture 2" descr="I:\конкурсн\Рисунок50.jpg"/>
          <p:cNvPicPr>
            <a:picLocks noChangeAspect="1" noChangeArrowheads="1"/>
          </p:cNvPicPr>
          <p:nvPr/>
        </p:nvPicPr>
        <p:blipFill>
          <a:blip r:embed="rId2"/>
          <a:srcRect/>
          <a:stretch>
            <a:fillRect/>
          </a:stretch>
        </p:blipFill>
        <p:spPr bwMode="auto">
          <a:xfrm>
            <a:off x="5000628" y="857232"/>
            <a:ext cx="3966297" cy="464347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071570"/>
          </a:xfrm>
        </p:spPr>
        <p:txBody>
          <a:bodyPr/>
          <a:lstStyle/>
          <a:p>
            <a:r>
              <a:rPr lang="ru-RU" b="1" dirty="0" smtClean="0"/>
              <a:t>Литература.</a:t>
            </a:r>
            <a:endParaRPr lang="ru-RU" b="1" dirty="0"/>
          </a:p>
        </p:txBody>
      </p:sp>
      <p:sp>
        <p:nvSpPr>
          <p:cNvPr id="5" name="Содержимое 4"/>
          <p:cNvSpPr>
            <a:spLocks noGrp="1"/>
          </p:cNvSpPr>
          <p:nvPr>
            <p:ph idx="1"/>
          </p:nvPr>
        </p:nvSpPr>
        <p:spPr>
          <a:xfrm>
            <a:off x="428596" y="1500174"/>
            <a:ext cx="8501122" cy="4071966"/>
          </a:xfrm>
        </p:spPr>
        <p:txBody>
          <a:bodyPr>
            <a:normAutofit/>
          </a:bodyPr>
          <a:lstStyle/>
          <a:p>
            <a:pPr lvl="0">
              <a:buNone/>
            </a:pPr>
            <a:r>
              <a:rPr lang="ru-RU" sz="2400" b="1" dirty="0" smtClean="0">
                <a:latin typeface="Times New Roman" pitchFamily="18" charset="0"/>
                <a:cs typeface="Times New Roman" pitchFamily="18" charset="0"/>
              </a:rPr>
              <a:t>1. Безруких М.М., Филиппова Т.А. Разговор о правильном питании. Москва: </a:t>
            </a:r>
            <a:r>
              <a:rPr lang="ru-RU" sz="2400" b="1" dirty="0" err="1" smtClean="0">
                <a:latin typeface="Times New Roman" pitchFamily="18" charset="0"/>
                <a:cs typeface="Times New Roman" pitchFamily="18" charset="0"/>
              </a:rPr>
              <a:t>Олма-Пресс</a:t>
            </a:r>
            <a:r>
              <a:rPr lang="ru-RU" sz="2400" b="1" dirty="0" smtClean="0">
                <a:latin typeface="Times New Roman" pitchFamily="18" charset="0"/>
                <a:cs typeface="Times New Roman" pitchFamily="18" charset="0"/>
              </a:rPr>
              <a:t>, 2006 г.</a:t>
            </a:r>
          </a:p>
          <a:p>
            <a:pPr lvl="0">
              <a:buNone/>
            </a:pPr>
            <a:r>
              <a:rPr lang="ru-RU" sz="2400" b="1" dirty="0" smtClean="0">
                <a:latin typeface="Times New Roman" pitchFamily="18" charset="0"/>
                <a:cs typeface="Times New Roman" pitchFamily="18" charset="0"/>
              </a:rPr>
              <a:t>2. </a:t>
            </a:r>
            <a:r>
              <a:rPr lang="ru-RU" sz="2400" b="1" dirty="0" err="1" smtClean="0">
                <a:latin typeface="Times New Roman" pitchFamily="18" charset="0"/>
                <a:cs typeface="Times New Roman" pitchFamily="18" charset="0"/>
              </a:rPr>
              <a:t>Гайдина</a:t>
            </a:r>
            <a:r>
              <a:rPr lang="ru-RU" sz="2400" b="1" dirty="0" smtClean="0">
                <a:latin typeface="Times New Roman" pitchFamily="18" charset="0"/>
                <a:cs typeface="Times New Roman" pitchFamily="18" charset="0"/>
              </a:rPr>
              <a:t> Л.И. Группа продленного дня. М.: ВАКО, 2012 г.</a:t>
            </a:r>
          </a:p>
          <a:p>
            <a:pPr lvl="0">
              <a:buNone/>
            </a:pPr>
            <a:r>
              <a:rPr lang="ru-RU" sz="2400" b="1" dirty="0" smtClean="0">
                <a:latin typeface="Times New Roman" pitchFamily="18" charset="0"/>
                <a:cs typeface="Times New Roman" pitchFamily="18" charset="0"/>
              </a:rPr>
              <a:t>3. Захарова Т.Н. Формирование здорового образа жизни у младших школьников. Волгоград: Учитель. 2007 г.</a:t>
            </a:r>
          </a:p>
          <a:p>
            <a:pPr lvl="0">
              <a:buNone/>
            </a:pPr>
            <a:r>
              <a:rPr lang="ru-RU" sz="2400" b="1" dirty="0" smtClean="0">
                <a:latin typeface="Times New Roman" pitchFamily="18" charset="0"/>
                <a:cs typeface="Times New Roman" pitchFamily="18" charset="0"/>
              </a:rPr>
              <a:t>4. Патрикеев А.Ю. Зимние подвижные игры. М.: ВАКО, 2009 г.</a:t>
            </a:r>
          </a:p>
          <a:p>
            <a:endParaRPr lang="ru-RU"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6" name="Содержимое 5"/>
          <p:cNvSpPr>
            <a:spLocks noGrp="1"/>
          </p:cNvSpPr>
          <p:nvPr>
            <p:ph sz="half" idx="2"/>
          </p:nvPr>
        </p:nvSpPr>
        <p:spPr>
          <a:xfrm>
            <a:off x="3357554" y="857232"/>
            <a:ext cx="5643602" cy="5643602"/>
          </a:xfrm>
        </p:spPr>
        <p:txBody>
          <a:bodyPr>
            <a:noAutofit/>
          </a:bodyPr>
          <a:lstStyle/>
          <a:p>
            <a:pPr algn="just">
              <a:buNone/>
            </a:pPr>
            <a:r>
              <a:rPr lang="ru-RU" sz="1400" b="1"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В последнее время учеными доказано, что здоровье человека только на 7 – 8 % зависит от здравоохранения, в то же время более чем на половину  - от его образа жизни. Сколько лет может прожить человек?</a:t>
            </a:r>
          </a:p>
          <a:p>
            <a:pPr algn="just">
              <a:buNone/>
            </a:pPr>
            <a:r>
              <a:rPr lang="ru-RU" sz="1600" b="1" dirty="0" smtClean="0">
                <a:latin typeface="Times New Roman" pitchFamily="18" charset="0"/>
                <a:cs typeface="Times New Roman" pitchFamily="18" charset="0"/>
              </a:rPr>
              <a:t>		Известный американский ученый  Рей </a:t>
            </a:r>
            <a:r>
              <a:rPr lang="ru-RU" sz="1600" b="1" dirty="0" err="1" smtClean="0">
                <a:latin typeface="Times New Roman" pitchFamily="18" charset="0"/>
                <a:cs typeface="Times New Roman" pitchFamily="18" charset="0"/>
              </a:rPr>
              <a:t>Уолфорд</a:t>
            </a:r>
            <a:r>
              <a:rPr lang="ru-RU" sz="1600" b="1" dirty="0" smtClean="0">
                <a:latin typeface="Times New Roman" pitchFamily="18" charset="0"/>
                <a:cs typeface="Times New Roman" pitchFamily="18" charset="0"/>
              </a:rPr>
              <a:t> считает, что если человек не страдает каким-нибудь тяжелым заболеванием, он может прожить до 120 лет. Самым здоровым и долговечным народом в мире является племя </a:t>
            </a:r>
            <a:r>
              <a:rPr lang="ru-RU" sz="1600" b="1" dirty="0" err="1" smtClean="0">
                <a:latin typeface="Times New Roman" pitchFamily="18" charset="0"/>
                <a:cs typeface="Times New Roman" pitchFamily="18" charset="0"/>
              </a:rPr>
              <a:t>хунзов</a:t>
            </a:r>
            <a:r>
              <a:rPr lang="ru-RU" sz="1600" b="1" dirty="0" smtClean="0">
                <a:latin typeface="Times New Roman" pitchFamily="18" charset="0"/>
                <a:cs typeface="Times New Roman" pitchFamily="18" charset="0"/>
              </a:rPr>
              <a:t>, живущее в Гималаях. Главные продукты их питания – фрукты (абрикосы), овощи, молоко, сыр, мед.</a:t>
            </a:r>
            <a:r>
              <a:rPr lang="en-US" sz="1600" b="1" dirty="0" smtClean="0">
                <a:latin typeface="Times New Roman" pitchFamily="18" charset="0"/>
                <a:cs typeface="Times New Roman" pitchFamily="18" charset="0"/>
              </a:rPr>
              <a:t> 120-</a:t>
            </a:r>
            <a:r>
              <a:rPr lang="ru-RU" sz="1600" b="1" dirty="0" smtClean="0">
                <a:latin typeface="Times New Roman" pitchFamily="18" charset="0"/>
                <a:cs typeface="Times New Roman" pitchFamily="18" charset="0"/>
              </a:rPr>
              <a:t>летние долгожители славятся великолепным здоровьем и хорошим физическим состоянием. 40-летняя женщина считается здесь молодой девушкой.</a:t>
            </a:r>
          </a:p>
          <a:p>
            <a:pPr>
              <a:buNone/>
            </a:pPr>
            <a:r>
              <a:rPr lang="ru-RU" sz="1600" b="1" dirty="0" smtClean="0">
                <a:latin typeface="Times New Roman" pitchFamily="18" charset="0"/>
                <a:cs typeface="Times New Roman" pitchFamily="18" charset="0"/>
              </a:rPr>
              <a:t>		Человек  в любом возрасте должен остаться красивым. Красота, здоровье, физическое совершенство – часто результаты долгого и упорного труда.</a:t>
            </a:r>
          </a:p>
          <a:p>
            <a:pPr>
              <a:buNone/>
            </a:pPr>
            <a:r>
              <a:rPr lang="ru-RU" sz="1600" b="1" dirty="0">
                <a:latin typeface="Times New Roman" pitchFamily="18" charset="0"/>
                <a:cs typeface="Times New Roman" pitchFamily="18" charset="0"/>
              </a:rPr>
              <a:t> </a:t>
            </a:r>
            <a:r>
              <a:rPr lang="ru-RU" sz="1600" b="1" dirty="0" smtClean="0">
                <a:latin typeface="Times New Roman" pitchFamily="18" charset="0"/>
                <a:cs typeface="Times New Roman" pitchFamily="18" charset="0"/>
              </a:rPr>
              <a:t>		- От чего зависит продолжительность жизни? (От питания, двигательной активности, экологической среды, наследственности).</a:t>
            </a:r>
            <a:endParaRPr lang="ru-RU" sz="1600" b="1" dirty="0">
              <a:latin typeface="Times New Roman" pitchFamily="18" charset="0"/>
              <a:cs typeface="Times New Roman" pitchFamily="18" charset="0"/>
            </a:endParaRPr>
          </a:p>
        </p:txBody>
      </p:sp>
      <p:sp>
        <p:nvSpPr>
          <p:cNvPr id="10" name="Прямоугольник 9"/>
          <p:cNvSpPr/>
          <p:nvPr/>
        </p:nvSpPr>
        <p:spPr>
          <a:xfrm>
            <a:off x="1622603" y="0"/>
            <a:ext cx="5898794" cy="923330"/>
          </a:xfrm>
          <a:prstGeom prst="rect">
            <a:avLst/>
          </a:prstGeom>
          <a:noFill/>
        </p:spPr>
        <p:txBody>
          <a:bodyPr wrap="square" lIns="91440" tIns="45720" rIns="91440" bIns="45720">
            <a:spAutoFit/>
          </a:bodyPr>
          <a:lstStyle/>
          <a:p>
            <a:pPr algn="ctr"/>
            <a:r>
              <a:rPr lang="ru-R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a:t>
            </a:r>
            <a:r>
              <a:rPr lang="ru-R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екреты здоровья.</a:t>
            </a:r>
            <a:endParaRPr lang="ru-R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descr="I:\конкурсн\Рисунок188.jpg"/>
          <p:cNvPicPr>
            <a:picLocks noChangeAspect="1" noChangeArrowheads="1"/>
          </p:cNvPicPr>
          <p:nvPr/>
        </p:nvPicPr>
        <p:blipFill>
          <a:blip r:embed="rId2"/>
          <a:srcRect/>
          <a:stretch>
            <a:fillRect/>
          </a:stretch>
        </p:blipFill>
        <p:spPr bwMode="auto">
          <a:xfrm>
            <a:off x="1" y="928670"/>
            <a:ext cx="3643306" cy="2643206"/>
          </a:xfrm>
          <a:prstGeom prst="rect">
            <a:avLst/>
          </a:prstGeom>
          <a:noFill/>
        </p:spPr>
      </p:pic>
      <p:pic>
        <p:nvPicPr>
          <p:cNvPr id="1027" name="Picture 3" descr="I:\конкурсн\Рисунок199.jpg"/>
          <p:cNvPicPr>
            <a:picLocks noChangeAspect="1" noChangeArrowheads="1"/>
          </p:cNvPicPr>
          <p:nvPr/>
        </p:nvPicPr>
        <p:blipFill>
          <a:blip r:embed="rId3"/>
          <a:srcRect/>
          <a:stretch>
            <a:fillRect/>
          </a:stretch>
        </p:blipFill>
        <p:spPr bwMode="auto">
          <a:xfrm>
            <a:off x="0" y="3786190"/>
            <a:ext cx="3665759" cy="271772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13" name="Содержимое 12"/>
          <p:cNvSpPr>
            <a:spLocks noGrp="1"/>
          </p:cNvSpPr>
          <p:nvPr>
            <p:ph sz="half" idx="1"/>
          </p:nvPr>
        </p:nvSpPr>
        <p:spPr>
          <a:xfrm>
            <a:off x="-285784" y="4357694"/>
            <a:ext cx="9429784" cy="1714512"/>
          </a:xfrm>
        </p:spPr>
        <p:txBody>
          <a:bodyPr>
            <a:normAutofit fontScale="92500" lnSpcReduction="10000"/>
          </a:bodyPr>
          <a:lstStyle/>
          <a:p>
            <a:pPr algn="just">
              <a:buNone/>
            </a:pPr>
            <a:r>
              <a:rPr lang="ru-RU" sz="1400" dirty="0" smtClean="0"/>
              <a:t>		</a:t>
            </a:r>
            <a:r>
              <a:rPr lang="ru-RU" sz="2100" b="1" dirty="0" smtClean="0">
                <a:latin typeface="Times New Roman" pitchFamily="18" charset="0"/>
                <a:cs typeface="Times New Roman" pitchFamily="18" charset="0"/>
              </a:rPr>
              <a:t>Здоровье каждого ребенка зависит от многих причин, одна из них – полноценное питание. Питательные вещества (белки, жиры, углеводы), содержащиеся в хлебе, молоке, масле, яйцах, различных мясных  и рыбных блюдах – это строительный материал для всех тканей и органов, а также источник энергии для всех  функций организма. Больше всего питательных веществ мы съедаем в обед с первыми и вторыми блюдами.</a:t>
            </a:r>
            <a:endParaRPr lang="ru-RU" sz="2100" b="1" dirty="0">
              <a:latin typeface="Times New Roman" pitchFamily="18" charset="0"/>
              <a:cs typeface="Times New Roman" pitchFamily="18" charset="0"/>
            </a:endParaRPr>
          </a:p>
        </p:txBody>
      </p:sp>
      <p:sp>
        <p:nvSpPr>
          <p:cNvPr id="16" name="Прямоугольник 15"/>
          <p:cNvSpPr/>
          <p:nvPr/>
        </p:nvSpPr>
        <p:spPr>
          <a:xfrm>
            <a:off x="-285784" y="0"/>
            <a:ext cx="9644130" cy="769441"/>
          </a:xfrm>
          <a:prstGeom prst="rect">
            <a:avLst/>
          </a:prstGeom>
          <a:noFill/>
        </p:spPr>
        <p:txBody>
          <a:bodyPr wrap="square" lIns="91440" tIns="45720" rIns="91440" bIns="45720">
            <a:spAutoFit/>
          </a:bodyPr>
          <a:lstStyle/>
          <a:p>
            <a:pPr algn="ctr"/>
            <a:r>
              <a:rPr lang="ru-RU" sz="4400" b="1" cap="none" spc="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«Быть может, еда прибавляет года?»</a:t>
            </a:r>
            <a:endParaRPr lang="ru-RU" sz="4400" b="1" cap="none" spc="0"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p:txBody>
      </p:sp>
      <p:pic>
        <p:nvPicPr>
          <p:cNvPr id="2" name="Picture 2" descr="I:\конкурсн\Рисунок100.jpg"/>
          <p:cNvPicPr>
            <a:picLocks noChangeAspect="1" noChangeArrowheads="1"/>
          </p:cNvPicPr>
          <p:nvPr/>
        </p:nvPicPr>
        <p:blipFill>
          <a:blip r:embed="rId2"/>
          <a:srcRect/>
          <a:stretch>
            <a:fillRect/>
          </a:stretch>
        </p:blipFill>
        <p:spPr bwMode="auto">
          <a:xfrm>
            <a:off x="1785918" y="857232"/>
            <a:ext cx="5619788" cy="350046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конкурсн\11.jpg"/>
          <p:cNvPicPr>
            <a:picLocks noChangeAspect="1" noChangeArrowheads="1"/>
          </p:cNvPicPr>
          <p:nvPr/>
        </p:nvPicPr>
        <p:blipFill>
          <a:blip r:embed="rId2"/>
          <a:srcRect/>
          <a:stretch>
            <a:fillRect/>
          </a:stretch>
        </p:blipFill>
        <p:spPr bwMode="auto">
          <a:xfrm>
            <a:off x="0" y="-1"/>
            <a:ext cx="2786050" cy="3071811"/>
          </a:xfrm>
          <a:prstGeom prst="rect">
            <a:avLst/>
          </a:prstGeom>
          <a:noFill/>
        </p:spPr>
      </p:pic>
      <p:sp>
        <p:nvSpPr>
          <p:cNvPr id="5" name="Содержимое 4"/>
          <p:cNvSpPr>
            <a:spLocks noGrp="1"/>
          </p:cNvSpPr>
          <p:nvPr>
            <p:ph sz="half" idx="1"/>
          </p:nvPr>
        </p:nvSpPr>
        <p:spPr>
          <a:xfrm>
            <a:off x="-285784" y="1714488"/>
            <a:ext cx="4572032" cy="5143512"/>
          </a:xfrm>
        </p:spPr>
        <p:txBody>
          <a:bodyPr>
            <a:normAutofit fontScale="77500" lnSpcReduction="20000"/>
          </a:bodyPr>
          <a:lstStyle/>
          <a:p>
            <a:pPr algn="just">
              <a:buNone/>
            </a:pPr>
            <a:r>
              <a:rPr lang="ru-RU" b="1" dirty="0" smtClean="0">
                <a:latin typeface="Times New Roman" pitchFamily="18" charset="0"/>
                <a:cs typeface="Times New Roman" pitchFamily="18" charset="0"/>
              </a:rPr>
              <a:t>		</a:t>
            </a:r>
          </a:p>
          <a:p>
            <a:pPr algn="just">
              <a:buNone/>
            </a:pPr>
            <a:endParaRPr lang="ru-RU" b="1" dirty="0">
              <a:latin typeface="Times New Roman" pitchFamily="18" charset="0"/>
              <a:cs typeface="Times New Roman" pitchFamily="18" charset="0"/>
            </a:endParaRPr>
          </a:p>
          <a:p>
            <a:pPr algn="just">
              <a:buNone/>
            </a:pPr>
            <a:r>
              <a:rPr lang="ru-RU" b="1" dirty="0" smtClean="0">
                <a:latin typeface="Times New Roman" pitchFamily="18" charset="0"/>
                <a:cs typeface="Times New Roman" pitchFamily="18" charset="0"/>
              </a:rPr>
              <a:t>		</a:t>
            </a:r>
          </a:p>
          <a:p>
            <a:pPr algn="just">
              <a:buNone/>
            </a:pPr>
            <a:r>
              <a:rPr lang="ru-RU" b="1" dirty="0" smtClean="0">
                <a:latin typeface="Times New Roman" pitchFamily="18" charset="0"/>
                <a:cs typeface="Times New Roman" pitchFamily="18" charset="0"/>
              </a:rPr>
              <a:t>		</a:t>
            </a:r>
          </a:p>
          <a:p>
            <a:pPr algn="just">
              <a:buNone/>
            </a:pPr>
            <a:r>
              <a:rPr lang="ru-RU" sz="2600" b="1" dirty="0" smtClean="0">
                <a:latin typeface="Times New Roman" pitchFamily="18" charset="0"/>
                <a:cs typeface="Times New Roman" pitchFamily="18" charset="0"/>
              </a:rPr>
              <a:t>		</a:t>
            </a:r>
            <a:r>
              <a:rPr lang="ru-RU" sz="2300" b="1" dirty="0" smtClean="0">
                <a:latin typeface="Times New Roman" pitchFamily="18" charset="0"/>
                <a:cs typeface="Times New Roman" pitchFamily="18" charset="0"/>
              </a:rPr>
              <a:t>Обед нужно начинать с салатов или винегрета, ученые установили, что овощи – картофель, капуста, лук, огурцы, помидоры, салат, редис, морковь, свекла и другие – содержат не только питательные вещества, но и витамины, а также минеральные соли, клетчатку, которые помогают нашему организму усваивать различные пищевые продукты. Поэтому перед обедом очень полезны салаты, заправленные растительным маслом. Ранние овощи способствуют выделению пищеварительных соков и повышению аппетита.</a:t>
            </a:r>
          </a:p>
          <a:p>
            <a:endParaRPr lang="ru-RU" sz="2600" dirty="0"/>
          </a:p>
        </p:txBody>
      </p:sp>
      <p:sp>
        <p:nvSpPr>
          <p:cNvPr id="6" name="Содержимое 5"/>
          <p:cNvSpPr>
            <a:spLocks noGrp="1"/>
          </p:cNvSpPr>
          <p:nvPr>
            <p:ph sz="half" idx="2"/>
          </p:nvPr>
        </p:nvSpPr>
        <p:spPr>
          <a:xfrm>
            <a:off x="4648200" y="1071546"/>
            <a:ext cx="4210080" cy="5143536"/>
          </a:xfrm>
        </p:spPr>
        <p:txBody>
          <a:bodyPr>
            <a:normAutofit fontScale="77500" lnSpcReduction="20000"/>
          </a:bodyPr>
          <a:lstStyle/>
          <a:p>
            <a:pPr algn="just">
              <a:buNone/>
            </a:pPr>
            <a:r>
              <a:rPr lang="ru-RU" sz="1200" dirty="0" smtClean="0"/>
              <a:t>		</a:t>
            </a:r>
            <a:endParaRPr lang="ru-RU" sz="1600" b="1" dirty="0">
              <a:latin typeface="Times New Roman" pitchFamily="18" charset="0"/>
              <a:cs typeface="Times New Roman" pitchFamily="18" charset="0"/>
            </a:endParaRPr>
          </a:p>
        </p:txBody>
      </p:sp>
      <p:sp>
        <p:nvSpPr>
          <p:cNvPr id="8" name="TextBox 7"/>
          <p:cNvSpPr txBox="1"/>
          <p:nvPr/>
        </p:nvSpPr>
        <p:spPr>
          <a:xfrm>
            <a:off x="2214546" y="357166"/>
            <a:ext cx="5500726" cy="369332"/>
          </a:xfrm>
          <a:prstGeom prst="rect">
            <a:avLst/>
          </a:prstGeom>
          <a:noFill/>
        </p:spPr>
        <p:txBody>
          <a:bodyPr wrap="square" rtlCol="0">
            <a:spAutoFit/>
          </a:bodyPr>
          <a:lstStyle/>
          <a:p>
            <a:pPr algn="just"/>
            <a:r>
              <a:rPr lang="ru-RU" b="1" dirty="0" smtClean="0">
                <a:latin typeface="Times New Roman" pitchFamily="18" charset="0"/>
                <a:cs typeface="Times New Roman" pitchFamily="18" charset="0"/>
              </a:rPr>
              <a:t>	</a:t>
            </a:r>
            <a:endParaRPr lang="ru-RU" sz="2000" dirty="0"/>
          </a:p>
        </p:txBody>
      </p:sp>
      <p:sp>
        <p:nvSpPr>
          <p:cNvPr id="13" name="Выноска-облако 12"/>
          <p:cNvSpPr/>
          <p:nvPr/>
        </p:nvSpPr>
        <p:spPr>
          <a:xfrm>
            <a:off x="2786050" y="142852"/>
            <a:ext cx="4929222" cy="1500198"/>
          </a:xfrm>
          <a:prstGeom prst="cloudCallout">
            <a:avLst>
              <a:gd name="adj1" fmla="val -79420"/>
              <a:gd name="adj2" fmla="val 117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latin typeface="Times New Roman" pitchFamily="18" charset="0"/>
                <a:cs typeface="Times New Roman" pitchFamily="18" charset="0"/>
              </a:rPr>
              <a:t>Приготовить обед – дело непростое и довольно хлопотное. С чего следует начинать обед? С какого блюда?</a:t>
            </a:r>
            <a:endParaRPr lang="ru-RU" sz="1600" dirty="0"/>
          </a:p>
        </p:txBody>
      </p:sp>
      <p:pic>
        <p:nvPicPr>
          <p:cNvPr id="2050" name="Picture 2" descr="I:\конкурсн\Рисунок26.jpg"/>
          <p:cNvPicPr>
            <a:picLocks noChangeAspect="1" noChangeArrowheads="1"/>
          </p:cNvPicPr>
          <p:nvPr/>
        </p:nvPicPr>
        <p:blipFill>
          <a:blip r:embed="rId3"/>
          <a:srcRect/>
          <a:stretch>
            <a:fillRect/>
          </a:stretch>
        </p:blipFill>
        <p:spPr bwMode="auto">
          <a:xfrm>
            <a:off x="4429124" y="2357430"/>
            <a:ext cx="4714876" cy="401571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6" name="Содержимое 5"/>
          <p:cNvSpPr>
            <a:spLocks noGrp="1"/>
          </p:cNvSpPr>
          <p:nvPr>
            <p:ph sz="half" idx="2"/>
          </p:nvPr>
        </p:nvSpPr>
        <p:spPr>
          <a:xfrm>
            <a:off x="3643306" y="785794"/>
            <a:ext cx="5500694" cy="6286544"/>
          </a:xfrm>
        </p:spPr>
        <p:txBody>
          <a:bodyPr>
            <a:normAutofit fontScale="85000" lnSpcReduction="10000"/>
          </a:bodyPr>
          <a:lstStyle/>
          <a:p>
            <a:pPr algn="just">
              <a:buNone/>
            </a:pPr>
            <a:r>
              <a:rPr lang="ru-RU" sz="1200" dirty="0" smtClean="0"/>
              <a:t>		</a:t>
            </a:r>
            <a:r>
              <a:rPr lang="ru-RU" sz="1900" b="1" dirty="0" smtClean="0">
                <a:latin typeface="Times New Roman" pitchFamily="18" charset="0"/>
                <a:cs typeface="Times New Roman" pitchFamily="18" charset="0"/>
              </a:rPr>
              <a:t>Но помимо овощей есть такой продукт, который ученые называют «самой богатой едой», без которого ни один ребенок не сможет нормально развиваться и расти.  Это  молоко! Необыкновенные свойства молока люди оценили очень давно . Около десяти тысячелетий назад они попробовали овечье и козье молоко и научилось готовить из него отличные сыры. Позже приучили коров, из молока которых стали получать вкусный творог. В Монголии из молока кобылиц научились готовить ароматный и очень полезный напиток – кумыс. Чашей, наполненной молоком, встречали знатных и дорогих гостей. Молоко считалось особым лакомством. Уже со времен Гиппократа, жившего в Греции более двух тысяч лет назад, молоко стали назначать людям нервным, с больным желудком. Спасение в молоке ищут при лечении отравлений.</a:t>
            </a:r>
          </a:p>
          <a:p>
            <a:pPr algn="just">
              <a:buNone/>
            </a:pPr>
            <a:r>
              <a:rPr lang="ru-RU" sz="1900" b="1" dirty="0" smtClean="0">
                <a:latin typeface="Times New Roman" pitchFamily="18" charset="0"/>
                <a:cs typeface="Times New Roman" pitchFamily="18" charset="0"/>
              </a:rPr>
              <a:t>		Почему же молоко так необходимо организму человека? Почему молоко – удивительная и «изумительная пища», как считал И.П. Павлов? В молоке все вещества, из которых состоит наша пища, - белки, жиры, углеводы, соли, витамины.  Установлено, что в одном стакане молока белков столько, сколько в двух куриных яйцах. В сутки ребенок должен выпивать по два стакана молока.</a:t>
            </a:r>
            <a:endParaRPr lang="ru-RU" sz="1900" b="1" dirty="0">
              <a:latin typeface="Times New Roman" pitchFamily="18" charset="0"/>
              <a:cs typeface="Times New Roman" pitchFamily="18" charset="0"/>
            </a:endParaRPr>
          </a:p>
        </p:txBody>
      </p:sp>
      <p:sp>
        <p:nvSpPr>
          <p:cNvPr id="8" name="Прямоугольник 7"/>
          <p:cNvSpPr/>
          <p:nvPr/>
        </p:nvSpPr>
        <p:spPr>
          <a:xfrm>
            <a:off x="928662" y="-142900"/>
            <a:ext cx="7476673" cy="923330"/>
          </a:xfrm>
          <a:prstGeom prst="rect">
            <a:avLst/>
          </a:prstGeom>
          <a:noFill/>
        </p:spPr>
        <p:txBody>
          <a:bodyPr wrap="square" lIns="91440" tIns="45720" rIns="91440" bIns="45720">
            <a:spAutoFit/>
          </a:bodyPr>
          <a:lstStyle/>
          <a:p>
            <a:pPr algn="ctr"/>
            <a:r>
              <a:rPr lang="ru-RU" sz="5400" b="1" cap="none" spc="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Самая</a:t>
            </a:r>
            <a:r>
              <a:rPr lang="ru-RU" sz="5400" b="1" cap="none" spc="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богатая еда!</a:t>
            </a:r>
            <a:endParaRPr lang="ru-RU" sz="5400" b="1" cap="none" spc="0"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p:txBody>
      </p:sp>
      <p:pic>
        <p:nvPicPr>
          <p:cNvPr id="1026" name="Picture 2" descr="I:\конкурсн\Рисунок8.jpg"/>
          <p:cNvPicPr>
            <a:picLocks noChangeAspect="1" noChangeArrowheads="1"/>
          </p:cNvPicPr>
          <p:nvPr/>
        </p:nvPicPr>
        <p:blipFill>
          <a:blip r:embed="rId2"/>
          <a:srcRect/>
          <a:stretch>
            <a:fillRect/>
          </a:stretch>
        </p:blipFill>
        <p:spPr bwMode="auto">
          <a:xfrm>
            <a:off x="214283" y="4000504"/>
            <a:ext cx="3643338" cy="2857496"/>
          </a:xfrm>
          <a:prstGeom prst="rect">
            <a:avLst/>
          </a:prstGeom>
          <a:noFill/>
        </p:spPr>
      </p:pic>
      <p:pic>
        <p:nvPicPr>
          <p:cNvPr id="1027" name="Picture 3" descr="I:\конкурсн\Рисунок7.jpg"/>
          <p:cNvPicPr>
            <a:picLocks noChangeAspect="1" noChangeArrowheads="1"/>
          </p:cNvPicPr>
          <p:nvPr/>
        </p:nvPicPr>
        <p:blipFill>
          <a:blip r:embed="rId3"/>
          <a:srcRect/>
          <a:stretch>
            <a:fillRect/>
          </a:stretch>
        </p:blipFill>
        <p:spPr bwMode="auto">
          <a:xfrm>
            <a:off x="214282" y="714357"/>
            <a:ext cx="3643338" cy="314327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357222" y="1142984"/>
            <a:ext cx="9501222" cy="3071834"/>
          </a:xfrm>
        </p:spPr>
        <p:txBody>
          <a:bodyPr>
            <a:normAutofit/>
          </a:bodyPr>
          <a:lstStyle/>
          <a:p>
            <a:pPr algn="just">
              <a:buNone/>
            </a:pPr>
            <a:r>
              <a:rPr lang="ru-RU" sz="1400" dirty="0" smtClean="0"/>
              <a:t>		</a:t>
            </a:r>
            <a:r>
              <a:rPr lang="ru-RU" sz="1800" b="1" dirty="0" smtClean="0">
                <a:latin typeface="Times New Roman" pitchFamily="18" charset="0"/>
                <a:cs typeface="Times New Roman" pitchFamily="18" charset="0"/>
              </a:rPr>
              <a:t>Кроме молока  человеку  полезны и другие напитки здоровья, например, отвар шиповника, фруктовые соки, компоты, морсы. По утрам мы часто пьем свежезаваренный ароматный чай. Но не все, вероятно, знают, что чай не только вызывает ощущение бодрости, легкости. В нем есть витамин, который влияет на прочность наших кровеносных сосудов и их деятельность.  Специалисты также считают чай, разбавленный молоком, очень полезным диетическим напитком. Его можно пить и здоровым, и больным, особенно на ночь. Этот напиток помогает быстрому засыпанию, способствует хорошему, крепкому сну.</a:t>
            </a:r>
            <a:endParaRPr lang="ru-RU" sz="1800" b="1" dirty="0">
              <a:latin typeface="Times New Roman" pitchFamily="18" charset="0"/>
              <a:cs typeface="Times New Roman" pitchFamily="18" charset="0"/>
            </a:endParaRPr>
          </a:p>
        </p:txBody>
      </p:sp>
      <p:sp>
        <p:nvSpPr>
          <p:cNvPr id="11" name="Прямоугольник 10"/>
          <p:cNvSpPr/>
          <p:nvPr/>
        </p:nvSpPr>
        <p:spPr>
          <a:xfrm>
            <a:off x="1357290" y="-142900"/>
            <a:ext cx="6014147" cy="923330"/>
          </a:xfrm>
          <a:prstGeom prst="rect">
            <a:avLst/>
          </a:prstGeom>
          <a:noFill/>
        </p:spPr>
        <p:txBody>
          <a:bodyPr wrap="square" lIns="91440" tIns="45720" rIns="91440" bIns="45720">
            <a:spAutoFit/>
          </a:bodyPr>
          <a:lstStyle/>
          <a:p>
            <a:pPr algn="ctr"/>
            <a:r>
              <a:rPr lang="ru-RU" sz="5400" b="1" cap="none" spc="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Полезные напитки.</a:t>
            </a:r>
            <a:endParaRPr lang="ru-RU" sz="5400" b="1" cap="none" spc="0"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p:txBody>
      </p:sp>
      <p:pic>
        <p:nvPicPr>
          <p:cNvPr id="7" name="Picture 2" descr="C:\Documents and Settings\Администратор\Мои документы\Правильное питание\0_7bd2_c36a3dcb_L.jpg"/>
          <p:cNvPicPr>
            <a:picLocks noChangeAspect="1" noChangeArrowheads="1"/>
          </p:cNvPicPr>
          <p:nvPr/>
        </p:nvPicPr>
        <p:blipFill>
          <a:blip r:embed="rId2"/>
          <a:srcRect/>
          <a:stretch>
            <a:fillRect/>
          </a:stretch>
        </p:blipFill>
        <p:spPr bwMode="auto">
          <a:xfrm>
            <a:off x="5214942" y="3571876"/>
            <a:ext cx="2428860" cy="3071833"/>
          </a:xfrm>
          <a:prstGeom prst="rect">
            <a:avLst/>
          </a:prstGeom>
          <a:noFill/>
        </p:spPr>
      </p:pic>
      <p:pic>
        <p:nvPicPr>
          <p:cNvPr id="1026" name="Picture 2" descr="I:\конкурсн\Рисунок25.jpg"/>
          <p:cNvPicPr>
            <a:picLocks noChangeAspect="1" noChangeArrowheads="1"/>
          </p:cNvPicPr>
          <p:nvPr/>
        </p:nvPicPr>
        <p:blipFill>
          <a:blip r:embed="rId3"/>
          <a:srcRect/>
          <a:stretch>
            <a:fillRect/>
          </a:stretch>
        </p:blipFill>
        <p:spPr bwMode="auto">
          <a:xfrm>
            <a:off x="1071539" y="3571876"/>
            <a:ext cx="4151316" cy="307183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0"/>
            <a:ext cx="8229600" cy="714356"/>
          </a:xfrm>
        </p:spPr>
        <p:txBody>
          <a:bodyPr>
            <a:normAutofit fontScale="90000"/>
          </a:bodyPr>
          <a:lstStyle/>
          <a:p>
            <a:r>
              <a:rPr lang="ru-RU" b="1" dirty="0" smtClean="0">
                <a:solidFill>
                  <a:schemeClr val="accent5">
                    <a:lumMod val="75000"/>
                  </a:schemeClr>
                </a:solidFill>
              </a:rPr>
              <a:t>В школьной столовой!</a:t>
            </a:r>
            <a:endParaRPr lang="ru-RU" b="1" dirty="0">
              <a:solidFill>
                <a:schemeClr val="accent5">
                  <a:lumMod val="75000"/>
                </a:schemeClr>
              </a:solidFill>
            </a:endParaRPr>
          </a:p>
        </p:txBody>
      </p:sp>
      <p:pic>
        <p:nvPicPr>
          <p:cNvPr id="8" name="Содержимое 7" descr="пит4 001.jpg"/>
          <p:cNvPicPr>
            <a:picLocks noGrp="1" noChangeAspect="1"/>
          </p:cNvPicPr>
          <p:nvPr>
            <p:ph sz="half" idx="2"/>
          </p:nvPr>
        </p:nvPicPr>
        <p:blipFill>
          <a:blip r:embed="rId2" cstate="print"/>
          <a:stretch>
            <a:fillRect/>
          </a:stretch>
        </p:blipFill>
        <p:spPr>
          <a:xfrm>
            <a:off x="5643570" y="1142984"/>
            <a:ext cx="3286148" cy="4518455"/>
          </a:xfrm>
        </p:spPr>
      </p:pic>
      <p:pic>
        <p:nvPicPr>
          <p:cNvPr id="1027" name="Picture 3" descr="C:\Documents and Settings\Администратор\Мои документы\Правильное питание\пит6 001.jpg"/>
          <p:cNvPicPr>
            <a:picLocks noChangeAspect="1" noChangeArrowheads="1"/>
          </p:cNvPicPr>
          <p:nvPr/>
        </p:nvPicPr>
        <p:blipFill>
          <a:blip r:embed="rId3" cstate="print"/>
          <a:srcRect/>
          <a:stretch>
            <a:fillRect/>
          </a:stretch>
        </p:blipFill>
        <p:spPr bwMode="auto">
          <a:xfrm>
            <a:off x="1428728" y="928670"/>
            <a:ext cx="3000396" cy="1857388"/>
          </a:xfrm>
          <a:prstGeom prst="rect">
            <a:avLst/>
          </a:prstGeom>
          <a:noFill/>
        </p:spPr>
      </p:pic>
      <p:pic>
        <p:nvPicPr>
          <p:cNvPr id="1028" name="Picture 4" descr="C:\Documents and Settings\Администратор\Мои документы\Правильное питание\пит2 001.jpg"/>
          <p:cNvPicPr>
            <a:picLocks noChangeAspect="1" noChangeArrowheads="1"/>
          </p:cNvPicPr>
          <p:nvPr/>
        </p:nvPicPr>
        <p:blipFill>
          <a:blip r:embed="rId4" cstate="print"/>
          <a:srcRect/>
          <a:stretch>
            <a:fillRect/>
          </a:stretch>
        </p:blipFill>
        <p:spPr bwMode="auto">
          <a:xfrm>
            <a:off x="428596" y="3000372"/>
            <a:ext cx="4929222" cy="300039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8" name="Содержимое 7" descr="пит1 001.jpg"/>
          <p:cNvPicPr>
            <a:picLocks noGrp="1" noChangeAspect="1"/>
          </p:cNvPicPr>
          <p:nvPr>
            <p:ph sz="half" idx="2"/>
          </p:nvPr>
        </p:nvPicPr>
        <p:blipFill>
          <a:blip r:embed="rId2" cstate="print"/>
          <a:stretch>
            <a:fillRect/>
          </a:stretch>
        </p:blipFill>
        <p:spPr>
          <a:xfrm>
            <a:off x="6500826" y="3214662"/>
            <a:ext cx="2643174" cy="3643338"/>
          </a:xfrm>
        </p:spPr>
      </p:pic>
      <p:pic>
        <p:nvPicPr>
          <p:cNvPr id="6" name="Содержимое 5" descr="пит1 001.jpg"/>
          <p:cNvPicPr>
            <a:picLocks noGrp="1" noChangeAspect="1"/>
          </p:cNvPicPr>
          <p:nvPr>
            <p:ph sz="half" idx="1"/>
          </p:nvPr>
        </p:nvPicPr>
        <p:blipFill>
          <a:blip r:embed="rId3" cstate="print"/>
          <a:stretch>
            <a:fillRect/>
          </a:stretch>
        </p:blipFill>
        <p:spPr>
          <a:xfrm>
            <a:off x="2928926" y="2000240"/>
            <a:ext cx="3463983" cy="3071834"/>
          </a:xfrm>
        </p:spPr>
      </p:pic>
      <p:sp>
        <p:nvSpPr>
          <p:cNvPr id="5" name="Прямоугольник 4"/>
          <p:cNvSpPr/>
          <p:nvPr/>
        </p:nvSpPr>
        <p:spPr>
          <a:xfrm>
            <a:off x="642910" y="1"/>
            <a:ext cx="7715305" cy="1200329"/>
          </a:xfrm>
          <a:prstGeom prst="rect">
            <a:avLst/>
          </a:prstGeom>
          <a:noFill/>
        </p:spPr>
        <p:txBody>
          <a:bodyPr wrap="square" lIns="91440" tIns="45720" rIns="91440" bIns="45720">
            <a:spAutoFit/>
          </a:bodyPr>
          <a:lstStyle/>
          <a:p>
            <a:pPr algn="ctr"/>
            <a:r>
              <a:rPr lang="ru-RU"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Детские работы для оформления</a:t>
            </a:r>
          </a:p>
          <a:p>
            <a:pPr algn="ctr"/>
            <a:r>
              <a:rPr lang="ru-RU"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школьной столовой</a:t>
            </a:r>
            <a:endParaRPr lang="ru-RU" sz="36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051" name="Picture 3" descr="C:\Documents and Settings\Администратор\Рабочий стол\Изображение 002.jpg"/>
          <p:cNvPicPr>
            <a:picLocks noChangeAspect="1" noChangeArrowheads="1"/>
          </p:cNvPicPr>
          <p:nvPr/>
        </p:nvPicPr>
        <p:blipFill>
          <a:blip r:embed="rId4" cstate="print"/>
          <a:srcRect/>
          <a:stretch>
            <a:fillRect/>
          </a:stretch>
        </p:blipFill>
        <p:spPr bwMode="auto">
          <a:xfrm>
            <a:off x="0" y="1214422"/>
            <a:ext cx="2857520" cy="428628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1131</TotalTime>
  <Words>828</Words>
  <Application>Microsoft Office PowerPoint</Application>
  <PresentationFormat>Экран (4:3)</PresentationFormat>
  <Paragraphs>208</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школьной столовой!</vt:lpstr>
      <vt:lpstr>Презентация PowerPoint</vt:lpstr>
      <vt:lpstr>Презентация PowerPoint</vt:lpstr>
      <vt:lpstr> Сказка. Кто полезней? </vt:lpstr>
      <vt:lpstr>Сказка о том, как принцессу научили правильно питаться.</vt:lpstr>
      <vt:lpstr>Сказка.   Как Данила богатырём стал. </vt:lpstr>
      <vt:lpstr>Рассказ. Как девочка Алина стала стройной.</vt:lpstr>
      <vt:lpstr>Стихотворение. Правильное питание.</vt:lpstr>
      <vt:lpstr>Стихотворение. Если хочешь быть здоров.</vt:lpstr>
      <vt:lpstr>Презентация PowerPoint</vt:lpstr>
      <vt:lpstr>Фруктовый салат «Здоровье»  Рецепт приготовления салата </vt:lpstr>
      <vt:lpstr>В семье Денисовых.</vt:lpstr>
      <vt:lpstr>Презентация PowerPoint</vt:lpstr>
      <vt:lpstr>Литература.</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Чепурнова Т.Л. Учитель начальных классов МБОУ «Узинская ООШ»</dc:title>
  <dc:creator>Zver</dc:creator>
  <cp:lastModifiedBy>ринат</cp:lastModifiedBy>
  <cp:revision>169</cp:revision>
  <dcterms:created xsi:type="dcterms:W3CDTF">2013-01-07T17:56:18Z</dcterms:created>
  <dcterms:modified xsi:type="dcterms:W3CDTF">2014-02-12T16:49:05Z</dcterms:modified>
</cp:coreProperties>
</file>