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99D76D-10B8-4F14-9735-F161AE059D0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47D5756-ED95-440F-8F9E-26E785033B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930380"/>
            <a:ext cx="4429156" cy="2714644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Использование ЦОР в образовательном процессе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214818"/>
            <a:ext cx="435771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Автор работы:</a:t>
            </a:r>
            <a:endParaRPr lang="ru-RU" dirty="0" smtClean="0"/>
          </a:p>
          <a:p>
            <a:r>
              <a:rPr lang="ru-RU" b="1" dirty="0" err="1" smtClean="0"/>
              <a:t>Шатикова</a:t>
            </a:r>
            <a:r>
              <a:rPr lang="ru-RU" b="1" dirty="0" smtClean="0"/>
              <a:t> Наталья Ивановна, учитель математики и информатики МКОУ </a:t>
            </a:r>
            <a:r>
              <a:rPr lang="ru-RU" b="1" dirty="0" err="1" smtClean="0"/>
              <a:t>Межевская</a:t>
            </a:r>
            <a:r>
              <a:rPr lang="ru-RU" b="1" dirty="0" smtClean="0"/>
              <a:t> СОШ.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908720"/>
            <a:ext cx="3205166" cy="492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115616" y="42753"/>
            <a:ext cx="766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</a:t>
            </a:r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ноября 2013 - 30 января 2014 "Педагогическая технология и мастерство учителя"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021288"/>
            <a:ext cx="76616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ЦОР?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defTabSz="3600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ЦОР- это учебные (образовательные) материалы, представленные в цифровой форме…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 фотографии,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 видеофрагменты,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 текстовые документы,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 звукозаписи,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 картографические материалы,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статические и динамические модели,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объекты виртуальной реальности и интерактивного моделирования,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символьные объекты и деловая графика, </a:t>
            </a:r>
          </a:p>
          <a:p>
            <a:pPr defTabSz="360000">
              <a:lnSpc>
                <a:spcPct val="120000"/>
              </a:lnSpc>
              <a:spcBef>
                <a:spcPts val="0"/>
              </a:spcBef>
              <a:buClrTx/>
              <a:buFont typeface="Wingdings" pitchFamily="2" charset="2"/>
              <a:buChar char="Ø"/>
            </a:pPr>
            <a:r>
              <a:rPr lang="ru-RU" dirty="0" smtClean="0"/>
              <a:t>или иные учебные материалы, необходимые для организации учебного процесса.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1857364"/>
            <a:ext cx="1443035" cy="18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428604"/>
            <a:ext cx="4214842" cy="1582726"/>
          </a:xfrm>
        </p:spPr>
        <p:txBody>
          <a:bodyPr>
            <a:normAutofit/>
          </a:bodyPr>
          <a:lstStyle/>
          <a:p>
            <a:r>
              <a:rPr lang="ru-RU" dirty="0" smtClean="0"/>
              <a:t>Задачи ЦОР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Помощь учителю при подготовке к уроку.</a:t>
            </a:r>
          </a:p>
          <a:p>
            <a:r>
              <a:rPr lang="ru-RU" dirty="0" smtClean="0"/>
              <a:t>Помощь учителю при проведении урока.</a:t>
            </a:r>
          </a:p>
          <a:p>
            <a:r>
              <a:rPr lang="ru-RU" dirty="0" smtClean="0"/>
              <a:t>Помощь учащимся при подготовке домашнего задания.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2281655" cy="16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786322"/>
            <a:ext cx="2643206" cy="19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Цифровых образовательных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175" indent="536575">
              <a:buNone/>
            </a:pPr>
            <a:r>
              <a:rPr lang="ru-RU" u="sng" dirty="0" smtClean="0"/>
              <a:t>По образовательно-методическим функциям: </a:t>
            </a:r>
          </a:p>
          <a:p>
            <a:r>
              <a:rPr lang="ru-RU" dirty="0" smtClean="0"/>
              <a:t>электронные учебники (квантование, полнота, наглядность, ветвление, регулирование, адаптивность, компьютерная поддержка);</a:t>
            </a:r>
          </a:p>
          <a:p>
            <a:pPr marL="3175" indent="536575">
              <a:buFont typeface="Wingdings" pitchFamily="2" charset="2"/>
              <a:buChar char="§"/>
            </a:pPr>
            <a:r>
              <a:rPr lang="ru-RU" dirty="0" smtClean="0"/>
              <a:t>электронные учебные пособия,</a:t>
            </a:r>
          </a:p>
          <a:p>
            <a:pPr marL="3175" indent="536575">
              <a:buFont typeface="Wingdings" pitchFamily="2" charset="2"/>
              <a:buChar char="§"/>
            </a:pPr>
            <a:r>
              <a:rPr lang="ru-RU" dirty="0" smtClean="0"/>
              <a:t> электронные учебно-методические комплексы,</a:t>
            </a:r>
          </a:p>
          <a:p>
            <a:pPr marL="3175" indent="536575">
              <a:buFont typeface="Wingdings" pitchFamily="2" charset="2"/>
              <a:buChar char="§"/>
            </a:pPr>
            <a:r>
              <a:rPr lang="ru-RU" dirty="0" smtClean="0"/>
              <a:t>электронные издания контроля </a:t>
            </a:r>
            <a:r>
              <a:rPr lang="ru-RU" dirty="0" err="1" smtClean="0"/>
              <a:t>ЗУН-ов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</a:t>
            </a:r>
            <a:r>
              <a:rPr lang="ru-RU" dirty="0" err="1" smtClean="0"/>
              <a:t>ЦОРам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Должны:</a:t>
            </a:r>
          </a:p>
          <a:p>
            <a:r>
              <a:rPr lang="ru-RU" dirty="0" smtClean="0"/>
              <a:t>соответствовать содержанию учебника, нормативным актам Министерства образования и науки Российской Федерации, используемым программам;</a:t>
            </a:r>
          </a:p>
          <a:p>
            <a:r>
              <a:rPr lang="ru-RU" dirty="0" smtClean="0"/>
              <a:t>ориентироваться на современные формы обучения, обеспечивать высокую интерактивность и </a:t>
            </a:r>
            <a:r>
              <a:rPr lang="ru-RU" dirty="0" err="1" smtClean="0"/>
              <a:t>мультимедийность</a:t>
            </a:r>
            <a:r>
              <a:rPr lang="ru-RU" dirty="0" smtClean="0"/>
              <a:t> обучения;</a:t>
            </a:r>
          </a:p>
          <a:p>
            <a:r>
              <a:rPr lang="ru-RU" dirty="0" smtClean="0"/>
              <a:t>обеспечивать возможность уровневой дифференциации и индивидуализации обучения, учитывать возрастные особенности учащихся и соответствующие различия в культурном опыте;</a:t>
            </a:r>
          </a:p>
          <a:p>
            <a:r>
              <a:rPr lang="ru-RU" dirty="0" smtClean="0"/>
              <a:t>предлагать виды учебной деятельности, ориентирующие ученика на приобретение опыта решения жизненных проблем на основе знаний и умений в рамках данного предмета;</a:t>
            </a:r>
          </a:p>
          <a:p>
            <a:r>
              <a:rPr lang="ru-RU" dirty="0" smtClean="0"/>
              <a:t>обеспечивать использование как самостоятельной, так и групповой работы;</a:t>
            </a:r>
          </a:p>
          <a:p>
            <a:r>
              <a:rPr lang="ru-RU" dirty="0" smtClean="0"/>
              <a:t>содержать варианты учебного планирования , предполагающего модульную структуру;</a:t>
            </a:r>
          </a:p>
          <a:p>
            <a:r>
              <a:rPr lang="ru-RU" dirty="0" smtClean="0"/>
              <a:t>основываться на достоверных материалах;</a:t>
            </a:r>
          </a:p>
          <a:p>
            <a:r>
              <a:rPr lang="ru-RU" dirty="0" smtClean="0"/>
              <a:t>превышать по объему соответствующие разделы учебника, не расширяя, при этом, тематические разделы;</a:t>
            </a:r>
          </a:p>
          <a:p>
            <a:r>
              <a:rPr lang="ru-RU" dirty="0" smtClean="0"/>
              <a:t>полноценно воспроизводиться на заявленных технических платформах;</a:t>
            </a:r>
          </a:p>
          <a:p>
            <a:r>
              <a:rPr lang="ru-RU" dirty="0" smtClean="0"/>
              <a:t>обеспечивать возможность параллельно использовать с </a:t>
            </a:r>
            <a:r>
              <a:rPr lang="ru-RU" dirty="0" err="1" smtClean="0"/>
              <a:t>ЦОРами</a:t>
            </a:r>
            <a:r>
              <a:rPr lang="ru-RU" dirty="0" smtClean="0"/>
              <a:t> другие программы;</a:t>
            </a:r>
          </a:p>
          <a:p>
            <a:r>
              <a:rPr lang="ru-RU" dirty="0" smtClean="0"/>
              <a:t>обеспечивать там, где это методически целесообразно, индивидуальную настройку и сохранение промежуточных результатов работы;</a:t>
            </a:r>
          </a:p>
          <a:p>
            <a:r>
              <a:rPr lang="ru-RU" dirty="0" smtClean="0"/>
              <a:t>иметь, там, где это необходимо, встроенную контекстную помощь;</a:t>
            </a:r>
          </a:p>
          <a:p>
            <a:r>
              <a:rPr lang="ru-RU" dirty="0" smtClean="0"/>
              <a:t>иметь удобный интерфейс.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572428" cy="1143000"/>
          </a:xfrm>
        </p:spPr>
        <p:txBody>
          <a:bodyPr/>
          <a:lstStyle/>
          <a:p>
            <a:r>
              <a:rPr lang="ru-RU" dirty="0" smtClean="0"/>
              <a:t>Требования к </a:t>
            </a:r>
            <a:r>
              <a:rPr lang="ru-RU" dirty="0" err="1" smtClean="0"/>
              <a:t>ЦОРам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Не должны:</a:t>
            </a:r>
          </a:p>
          <a:p>
            <a:r>
              <a:rPr lang="ru-RU" dirty="0" smtClean="0"/>
              <a:t>представлять собой дополнительные главы к существующему учебнику/УМК;</a:t>
            </a:r>
          </a:p>
          <a:p>
            <a:r>
              <a:rPr lang="ru-RU" dirty="0" smtClean="0"/>
              <a:t>дублировать общедоступную справочную, научно-популярную, культурологическую и т.д. информацию; </a:t>
            </a:r>
          </a:p>
          <a:p>
            <a:r>
              <a:rPr lang="ru-RU" dirty="0" smtClean="0"/>
              <a:t>основываться на материалах, которые быстро теряют достоверность (устаревают).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0"/>
            <a:ext cx="2381251" cy="201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/>
          <a:lstStyle/>
          <a:p>
            <a:r>
              <a:rPr lang="ru-RU" dirty="0" smtClean="0"/>
              <a:t>Полезные Интернет-ресурсы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292346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4876" y="92867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Сайты</a:t>
            </a:r>
          </a:p>
          <a:p>
            <a:r>
              <a:rPr lang="ru-RU" dirty="0" smtClean="0"/>
              <a:t> Электронные библиотеки, </a:t>
            </a:r>
          </a:p>
          <a:p>
            <a:r>
              <a:rPr lang="ru-RU" dirty="0" smtClean="0"/>
              <a:t>СМИ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000240"/>
            <a:ext cx="278608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3438" y="192880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портал является окном доступа к центральному хранилищу электронных образовательных ресурсов (ЭОР)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2766323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000496" y="3214686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ЦОР, методические материалы, тематические коллекции, инструменты (программные средства) для поддержки учебной деятельности и организации учебного процесса. </a:t>
            </a:r>
          </a:p>
          <a:p>
            <a:r>
              <a:rPr lang="ru-RU" dirty="0" smtClean="0"/>
              <a:t>Журнал «КВАНТ» в электронном виде.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072074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643438" y="500063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Конспекты уроков, презентаций, программ и т.д.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</TotalTime>
  <Words>433</Words>
  <Application>Microsoft Office PowerPoint</Application>
  <PresentationFormat>Экран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Использование ЦОР в образовательном процессе</vt:lpstr>
      <vt:lpstr>Что такое ЦОР?</vt:lpstr>
      <vt:lpstr>Задачи ЦОР </vt:lpstr>
      <vt:lpstr>Классификация Цифровых образовательных ресурсов</vt:lpstr>
      <vt:lpstr>Требования к ЦОРам</vt:lpstr>
      <vt:lpstr>Требования к ЦОРам</vt:lpstr>
      <vt:lpstr>Полезные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SQ</dc:creator>
  <cp:lastModifiedBy>ринат</cp:lastModifiedBy>
  <cp:revision>26</cp:revision>
  <dcterms:created xsi:type="dcterms:W3CDTF">2012-12-02T17:39:54Z</dcterms:created>
  <dcterms:modified xsi:type="dcterms:W3CDTF">2014-01-30T15:49:39Z</dcterms:modified>
</cp:coreProperties>
</file>