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72" r:id="rId15"/>
    <p:sldId id="280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82" autoAdjust="0"/>
    <p:restoredTop sz="94660"/>
  </p:normalViewPr>
  <p:slideViewPr>
    <p:cSldViewPr>
      <p:cViewPr>
        <p:scale>
          <a:sx n="60" d="100"/>
          <a:sy n="60" d="100"/>
        </p:scale>
        <p:origin x="-144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66FE83-9C7E-4118-AEC1-B76E454710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3514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8507CD-C807-4036-8B40-40AB03E3EDA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EAF9E-1BA6-44BC-B9EB-A79B58E1671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DE26-A5AB-4DF6-AF9A-862612E1DFA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2E3CD-1BC0-43DD-8900-F97C60742C8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BF4F5-B09C-4073-872D-CBB83DAA06F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F94AA-C951-4EDF-824B-F4AC030C893B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DB172-81E6-4D11-8371-45CC87F99129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F3D243-0551-48CF-B342-ABF1A60BD75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0852A-66E1-4260-A9CA-C9607BBD0F0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01887-8AB7-445E-9058-12605E4E078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00303-FD60-48F9-B2F4-6778F1194D4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3E29C-3C99-425E-973B-B5CF9BCDC41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9745F9-D890-451C-BCE1-D3A17A207CC3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E17289-36AF-49C8-8616-3C2AD46693D3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62C6C-DC3D-43D1-88CC-713B18E037E1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BB07C-0DAD-4983-8760-0CD587F42723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99094-DD22-496A-AE68-F184DA1F64EA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B8E42F-F811-48B1-9A6B-3786DDCDEED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D4D92C-BD8D-4937-9DF6-E0D16189206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F95DD-03D3-409C-A485-2B28644C75B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5E18A-EC6C-4493-AC5E-4CC2131BDE0B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EEFE8A-6ACE-4C95-A608-192435C3C46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818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628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162820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62821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62822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62823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282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6282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6282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628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628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62829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6283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6283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53E1A4-5853-49A6-8CBC-FF3DFBFB9A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EBBA1-4539-4B9D-ABD8-F0CE1F9C66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499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C566D-3B3B-4325-A27E-2A0FE98A57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4965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AF8380-7E9F-48CA-889C-70CD283D76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132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057FC-E782-4CF7-B622-82D35E5D8A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125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18413-4E9D-4B7F-B7C3-55EA3CE27E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761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1BC9D-7DA6-49BF-AEAB-647B7D380E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574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D7357-F2BF-49D8-BE2B-A2BCD261A5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102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AF59E-8AB9-47A2-A648-A40F39A15E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252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08D8D-1540-4D67-927B-75DD52CC50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34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7344D-62D5-4CAC-947F-040230086E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688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8E07B-C9B1-4A46-BCC2-B1C5A53F9A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51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79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617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16179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6179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6179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617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1618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1618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AFB39D0-F2B4-4DBA-A69F-8C24725E85D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618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981075"/>
            <a:ext cx="7847012" cy="2519363"/>
          </a:xfrm>
        </p:spPr>
        <p:txBody>
          <a:bodyPr/>
          <a:lstStyle/>
          <a:p>
            <a:r>
              <a:rPr lang="ru-RU" altLang="ru-RU" sz="4000" b="1">
                <a:solidFill>
                  <a:srgbClr val="000000"/>
                </a:solidFill>
              </a:rPr>
              <a:t>Применение парацентрической технологии обучения</a:t>
            </a:r>
            <a:br>
              <a:rPr lang="ru-RU" altLang="ru-RU" sz="4000" b="1">
                <a:solidFill>
                  <a:srgbClr val="000000"/>
                </a:solidFill>
              </a:rPr>
            </a:br>
            <a:r>
              <a:rPr lang="ru-RU" altLang="ru-RU" sz="4000" b="1">
                <a:solidFill>
                  <a:srgbClr val="000000"/>
                </a:solidFill>
              </a:rPr>
              <a:t>на уроках биологии в 8 классе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1640" y="4149080"/>
            <a:ext cx="6400800" cy="1752600"/>
          </a:xfrm>
        </p:spPr>
        <p:txBody>
          <a:bodyPr/>
          <a:lstStyle/>
          <a:p>
            <a:pPr algn="r">
              <a:lnSpc>
                <a:spcPct val="80000"/>
              </a:lnSpc>
            </a:pPr>
            <a:r>
              <a:rPr lang="ru-RU" altLang="ru-RU" sz="1800" dirty="0" err="1">
                <a:solidFill>
                  <a:srgbClr val="000000"/>
                </a:solidFill>
              </a:rPr>
              <a:t>Сезина</a:t>
            </a:r>
            <a:r>
              <a:rPr lang="ru-RU" altLang="ru-RU" sz="1800" dirty="0">
                <a:solidFill>
                  <a:srgbClr val="000000"/>
                </a:solidFill>
              </a:rPr>
              <a:t> Н.М.</a:t>
            </a:r>
          </a:p>
          <a:p>
            <a:pPr algn="r">
              <a:lnSpc>
                <a:spcPct val="80000"/>
              </a:lnSpc>
            </a:pPr>
            <a:r>
              <a:rPr lang="ru-RU" altLang="ru-RU" sz="1800" dirty="0">
                <a:solidFill>
                  <a:srgbClr val="000000"/>
                </a:solidFill>
              </a:rPr>
              <a:t>                                                       учитель биологии, химии</a:t>
            </a:r>
          </a:p>
          <a:p>
            <a:pPr algn="r">
              <a:lnSpc>
                <a:spcPct val="80000"/>
              </a:lnSpc>
            </a:pPr>
            <a:r>
              <a:rPr lang="ru-RU" altLang="ru-RU" sz="1800" dirty="0">
                <a:solidFill>
                  <a:srgbClr val="000000"/>
                </a:solidFill>
              </a:rPr>
              <a:t>муниципального образовательного учреждения </a:t>
            </a:r>
          </a:p>
          <a:p>
            <a:pPr algn="r">
              <a:lnSpc>
                <a:spcPct val="80000"/>
              </a:lnSpc>
            </a:pPr>
            <a:r>
              <a:rPr lang="ru-RU" altLang="ru-RU" sz="1800" dirty="0">
                <a:solidFill>
                  <a:srgbClr val="000000"/>
                </a:solidFill>
              </a:rPr>
              <a:t>«Средняя общеобразовательная школа №145»</a:t>
            </a:r>
          </a:p>
          <a:p>
            <a:pPr algn="r">
              <a:lnSpc>
                <a:spcPct val="80000"/>
              </a:lnSpc>
            </a:pPr>
            <a:r>
              <a:rPr lang="ru-RU" altLang="ru-RU" sz="1800" dirty="0">
                <a:solidFill>
                  <a:srgbClr val="000000"/>
                </a:solidFill>
              </a:rPr>
              <a:t>                                                        </a:t>
            </a:r>
            <a:r>
              <a:rPr lang="ru-RU" altLang="ru-RU" sz="1800" dirty="0" err="1">
                <a:solidFill>
                  <a:srgbClr val="000000"/>
                </a:solidFill>
              </a:rPr>
              <a:t>г.Омска</a:t>
            </a:r>
            <a:endParaRPr lang="ru-RU" altLang="ru-RU" sz="1800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-2738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altLang="ru-RU" b="1" i="1" dirty="0" smtClean="0"/>
              <a:t/>
            </a:r>
            <a:br>
              <a:rPr lang="ru-RU" altLang="ru-RU" b="1" i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5767" y="6165304"/>
            <a:ext cx="89927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sz="18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313" name="Group 1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158500"/>
              </p:ext>
            </p:extLst>
          </p:nvPr>
        </p:nvGraphicFramePr>
        <p:xfrm>
          <a:off x="528513" y="1557607"/>
          <a:ext cx="8435975" cy="5111753"/>
        </p:xfrm>
        <a:graphic>
          <a:graphicData uri="http://schemas.openxmlformats.org/drawingml/2006/table">
            <a:tbl>
              <a:tblPr/>
              <a:tblGrid>
                <a:gridCol w="1385888"/>
                <a:gridCol w="7050087"/>
              </a:tblGrid>
              <a:tr h="341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Шифр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средства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1. Учебник Биология, человек Вкласс автор. Колесов Д.В. Маш Р.Д., Беляев Н.К.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2. Таблица «Скелет человека».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3. Модель скелета человека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4. Таблица «Строение костей», раздаточный материал «распилы костей».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Таблица «Соединение костей».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 черепа.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Скелет млекопитающего.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Простейшие шины, перевязочный материал, косынки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Инструктивная карточка для проведения лабораторной работы по теме «Влияние величины нагрузки и ритма работы на работоспособность мышц».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Таблица «Влияние физических упражнений на организм человека».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Таблица «Предупреждение искривления позвоночника», таблица «Предупреждение плоскостопия».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1301" name="Rectangle 165"/>
          <p:cNvSpPr>
            <a:spLocks noGrp="1" noChangeArrowheads="1"/>
          </p:cNvSpPr>
          <p:nvPr>
            <p:ph type="title"/>
          </p:nvPr>
        </p:nvSpPr>
        <p:spPr>
          <a:xfrm>
            <a:off x="914400" y="116632"/>
            <a:ext cx="7772400" cy="1136650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Информационный лист для </a:t>
            </a:r>
            <a:r>
              <a:rPr lang="ru-RU" altLang="ru-RU" sz="2400" b="1" dirty="0" smtClean="0">
                <a:solidFill>
                  <a:srgbClr val="000000"/>
                </a:solidFill>
              </a:rPr>
              <a:t>учащихся </a:t>
            </a:r>
            <a:r>
              <a:rPr lang="ru-RU" altLang="ru-RU" sz="2400" b="1" dirty="0">
                <a:solidFill>
                  <a:srgbClr val="000000"/>
                </a:solidFill>
              </a:rPr>
              <a:t/>
            </a:r>
            <a:br>
              <a:rPr lang="ru-RU" altLang="ru-RU" sz="2400" b="1" dirty="0">
                <a:solidFill>
                  <a:srgbClr val="000000"/>
                </a:solidFill>
              </a:rPr>
            </a:br>
            <a:r>
              <a:rPr lang="ru-RU" altLang="ru-RU" sz="2400" b="1" u="sng" dirty="0">
                <a:solidFill>
                  <a:srgbClr val="000000"/>
                </a:solidFill>
              </a:rPr>
              <a:t>Тема «</a:t>
            </a:r>
            <a:r>
              <a:rPr lang="ru-RU" altLang="ru-RU" sz="2400" b="1" u="sng" dirty="0" err="1">
                <a:solidFill>
                  <a:srgbClr val="000000"/>
                </a:solidFill>
              </a:rPr>
              <a:t>Опорно</a:t>
            </a:r>
            <a:r>
              <a:rPr lang="ru-RU" altLang="ru-RU" sz="2400" b="1" u="sng" dirty="0">
                <a:solidFill>
                  <a:srgbClr val="000000"/>
                </a:solidFill>
              </a:rPr>
              <a:t> — двигательная система»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algn="ctr"/>
            <a:r>
              <a:rPr lang="ru-RU" altLang="ru-RU" sz="2500" b="1" dirty="0">
                <a:solidFill>
                  <a:srgbClr val="000000"/>
                </a:solidFill>
              </a:rPr>
              <a:t>Методические инструкции СО</a:t>
            </a:r>
            <a:r>
              <a:rPr lang="ru-RU" altLang="ru-RU" b="1" dirty="0"/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08720"/>
            <a:ext cx="8229600" cy="5329262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СО 1. Прочитайте параграф 11 учебника и ответьте на вопросы: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1. Что такое скелет?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2. На какие части он подразделяется?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3. Почему череп и скелет туловища относятся к осевому скелету?4. Как скелет человека приспособлен к </a:t>
            </a:r>
            <a:r>
              <a:rPr lang="ru-RU" altLang="ru-RU" sz="1600" dirty="0" err="1">
                <a:solidFill>
                  <a:srgbClr val="000000"/>
                </a:solidFill>
              </a:rPr>
              <a:t>прямохождению</a:t>
            </a:r>
            <a:r>
              <a:rPr lang="ru-RU" altLang="ru-RU" sz="1600" dirty="0">
                <a:solidFill>
                  <a:srgbClr val="000000"/>
                </a:solidFill>
              </a:rPr>
              <a:t>?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СО 2. По таблице «Скелет человека» найдите: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1. Кости черепа.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2. Кости пояса верхних конечностей.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3. Кости пояса нижних конечностей.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4. Кости свободных верхних конечностей.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5. Кости свободных нижних конечностей.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СО 3. На модели скелета человека найдите: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1. Кости трубчатые.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2. Кости губчатые.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3. Кости плоские.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Определите к какому типу костей относятся: ребра, позвонки, бедренная кость, височная кость.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СО 4. Рассмотрите таблицу «Строение </a:t>
            </a:r>
            <a:r>
              <a:rPr lang="ru-RU" altLang="ru-RU" sz="1600" b="1" dirty="0" err="1">
                <a:solidFill>
                  <a:srgbClr val="000000"/>
                </a:solidFill>
              </a:rPr>
              <a:t>костей»,найдите</a:t>
            </a:r>
            <a:r>
              <a:rPr lang="ru-RU" altLang="ru-RU" sz="1600" b="1" dirty="0">
                <a:solidFill>
                  <a:srgbClr val="000000"/>
                </a:solidFill>
              </a:rPr>
              <a:t> надкостницу, компактное вещество, губчатое вещество, костно-мозговую полость. Сравните рисунок таблицы с препаратом распила натуральной кости.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СО 5. По таблице «Соединения костей» рассмотрите типы соединений костей и определите каким способом осуществляются неподвижные, </a:t>
            </a:r>
            <a:r>
              <a:rPr lang="ru-RU" altLang="ru-RU" sz="1600" b="1" dirty="0" err="1">
                <a:solidFill>
                  <a:srgbClr val="000000"/>
                </a:solidFill>
              </a:rPr>
              <a:t>полуподвижные</a:t>
            </a:r>
            <a:r>
              <a:rPr lang="ru-RU" altLang="ru-RU" sz="1600" b="1" dirty="0">
                <a:solidFill>
                  <a:srgbClr val="000000"/>
                </a:solidFill>
              </a:rPr>
              <a:t> и подвижные соединения.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457" name="Group 129"/>
          <p:cNvGraphicFramePr>
            <a:graphicFrameLocks noGrp="1"/>
          </p:cNvGraphicFramePr>
          <p:nvPr/>
        </p:nvGraphicFramePr>
        <p:xfrm>
          <a:off x="539750" y="3357563"/>
          <a:ext cx="8135938" cy="1432560"/>
        </p:xfrm>
        <a:graphic>
          <a:graphicData uri="http://schemas.openxmlformats.org/drawingml/2006/table">
            <a:tbl>
              <a:tblPr/>
              <a:tblGrid>
                <a:gridCol w="1600200"/>
                <a:gridCol w="1649413"/>
                <a:gridCol w="2557462"/>
                <a:gridCol w="2328863"/>
              </a:tblGrid>
              <a:tr h="3667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Нагрузка ( кг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Путь руки (м)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движений до момента утомления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 утомления (с)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445" name="Rectangle 117"/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6669087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400" b="1">
                <a:solidFill>
                  <a:srgbClr val="000000"/>
                </a:solidFill>
              </a:rPr>
              <a:t>СО 6.</a:t>
            </a:r>
            <a:r>
              <a:rPr lang="ru-RU" altLang="ru-RU" sz="1400">
                <a:solidFill>
                  <a:srgbClr val="000000"/>
                </a:solidFill>
              </a:rPr>
              <a:t> Рассмотрите модель черепа, найдите кости мозгового отдела и лицевого, назовите их. 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400" b="1">
                <a:solidFill>
                  <a:srgbClr val="000000"/>
                </a:solidFill>
              </a:rPr>
              <a:t>СО 7.</a:t>
            </a:r>
            <a:r>
              <a:rPr lang="ru-RU" altLang="ru-RU" sz="1400">
                <a:solidFill>
                  <a:srgbClr val="000000"/>
                </a:solidFill>
              </a:rPr>
              <a:t> Модель скелета млекопитающих.  Сравните скелет млекопитающих и человека. Ответьте   на   вопрос:   «В   чем   сходство   и   отличие   в   строении   скелета   человека   и млекопитающих».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400" b="1">
                <a:solidFill>
                  <a:srgbClr val="000000"/>
                </a:solidFill>
              </a:rPr>
              <a:t>СО 8.</a:t>
            </a:r>
            <a:r>
              <a:rPr lang="ru-RU" altLang="ru-RU" sz="1400">
                <a:solidFill>
                  <a:srgbClr val="000000"/>
                </a:solidFill>
              </a:rPr>
              <a:t> Окажите первую доврачебную помощь при переломе костей предплечья используя простейшие шины, перевязочный материал, косынку.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400" b="1">
                <a:solidFill>
                  <a:srgbClr val="000000"/>
                </a:solidFill>
              </a:rPr>
              <a:t>СО 9.</a:t>
            </a:r>
            <a:r>
              <a:rPr lang="ru-RU" altLang="ru-RU" sz="1400">
                <a:solidFill>
                  <a:srgbClr val="000000"/>
                </a:solidFill>
              </a:rPr>
              <a:t> Инструктивная карта для проведения эксперимента по теме « Влияние величины нагрузки и ритма работы на работоспособность мышц (на время наступления утомления).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altLang="ru-RU" sz="1400">
                <a:solidFill>
                  <a:srgbClr val="000000"/>
                </a:solidFill>
              </a:rPr>
              <a:t>Докажите, что работоспособность мышц зависит от величины нагрузки.Возьмите гантели разной массы: 1,3,5 кг. Последовательно после перерывов, сгибайте руку с гантелями разной массы. Для того чтобы выдержать один и тот же ритм, используйте метроном. В каждом случае считайте число движений. В момент наступления утомления упражнение прекратите(утомление ощущается по ощущению усталости и затрудненности сгибания руки).Данные опыта внесите в таблицу.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600" b="1">
                <a:solidFill>
                  <a:srgbClr val="000000"/>
                </a:solidFill>
              </a:rPr>
              <a:t>Влияние величины нагрузки на работоспособность мышцы</a:t>
            </a:r>
            <a:endParaRPr lang="ru-RU" altLang="ru-RU" sz="16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1219200" lvl="2" indent="-3048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2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На основании проведенного опыта сделайте вывод.</a:t>
            </a:r>
            <a:endParaRPr lang="ru-RU" altLang="ru-RU" sz="1600" b="1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>
                <a:solidFill>
                  <a:srgbClr val="000000"/>
                </a:solidFill>
              </a:rPr>
              <a:t>Примечание: </a:t>
            </a:r>
            <a:r>
              <a:rPr lang="ru-RU" altLang="ru-RU" sz="1600">
                <a:solidFill>
                  <a:srgbClr val="000000"/>
                </a:solidFill>
              </a:rPr>
              <a:t>разные люди обладают различной физической силой, поэтому для опыта нельзя брать разных людей. Левая и правая руки обычно разные по силе. Поэтому все варианты опыта должны быть поставлены на одном испытуемом и с использованием только одной руки 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21" name="Group 121"/>
          <p:cNvGraphicFramePr>
            <a:graphicFrameLocks noGrp="1"/>
          </p:cNvGraphicFramePr>
          <p:nvPr/>
        </p:nvGraphicFramePr>
        <p:xfrm>
          <a:off x="468313" y="2492375"/>
          <a:ext cx="8353425" cy="1432560"/>
        </p:xfrm>
        <a:graphic>
          <a:graphicData uri="http://schemas.openxmlformats.org/drawingml/2006/table">
            <a:tbl>
              <a:tblPr/>
              <a:tblGrid>
                <a:gridCol w="1643062"/>
                <a:gridCol w="1701800"/>
                <a:gridCol w="2625725"/>
                <a:gridCol w="2382838"/>
              </a:tblGrid>
              <a:tr h="227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Путь руки (м)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движений до момента утомлений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 утомления (с)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Редкий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10" name="Rectangle 110"/>
          <p:cNvSpPr>
            <a:spLocks noGrp="1" noChangeArrowheads="1"/>
          </p:cNvSpPr>
          <p:nvPr>
            <p:ph type="body" idx="1"/>
          </p:nvPr>
        </p:nvSpPr>
        <p:spPr>
          <a:xfrm>
            <a:off x="734888" y="188640"/>
            <a:ext cx="8229600" cy="64087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/>
              <a:t>2. </a:t>
            </a:r>
            <a:r>
              <a:rPr lang="ru-RU" altLang="ru-RU" sz="1600" dirty="0">
                <a:solidFill>
                  <a:srgbClr val="000000"/>
                </a:solidFill>
              </a:rPr>
              <a:t>Докажите что работоспособность работы мышц зависит от ритма работы.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     Так как время наступления утомления зависит от величины нагрузки, необходимо взять только одну гантель, например, массой 3 кг. Сгибать руку со снарядом нужно в разном ритме (установите его при помощи метронома). Между каждым ритмом делайте небольшой перерыв. Число движений и время утомления запишите в таблицу.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                       Влияние ритма работы на работоспособность мышцы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На основании проведенного опыта сделайте вывод.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СО 10.</a:t>
            </a:r>
            <a:r>
              <a:rPr lang="ru-RU" altLang="ru-RU" sz="1600" dirty="0">
                <a:solidFill>
                  <a:srgbClr val="000000"/>
                </a:solidFill>
              </a:rPr>
              <a:t> Рассмотрите таблицу и ответьте на вопросы: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1. Как физические упражнения влияют на развитие костей?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2. Как физические упражнения влияют на развитие мышц?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СО 11.</a:t>
            </a:r>
            <a:r>
              <a:rPr lang="ru-RU" altLang="ru-RU" sz="1600" dirty="0">
                <a:solidFill>
                  <a:srgbClr val="000000"/>
                </a:solidFill>
              </a:rPr>
              <a:t> Рассмотрите таблицу и ответьте на вопросы: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1. Какие нарушения в работе внутренних органов происходят при неправильной осанке?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600" dirty="0">
                <a:solidFill>
                  <a:srgbClr val="000000"/>
                </a:solidFill>
              </a:rPr>
              <a:t>2. Что такое плоскостопие, каковы его причины и принцип лечения?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610" name="Group 1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167362"/>
              </p:ext>
            </p:extLst>
          </p:nvPr>
        </p:nvGraphicFramePr>
        <p:xfrm>
          <a:off x="143767" y="548680"/>
          <a:ext cx="8748713" cy="6213478"/>
        </p:xfrm>
        <a:graphic>
          <a:graphicData uri="http://schemas.openxmlformats.org/drawingml/2006/table">
            <a:tbl>
              <a:tblPr/>
              <a:tblGrid>
                <a:gridCol w="1404938"/>
                <a:gridCol w="428625"/>
                <a:gridCol w="536575"/>
                <a:gridCol w="527050"/>
                <a:gridCol w="527050"/>
                <a:gridCol w="534987"/>
                <a:gridCol w="536575"/>
                <a:gridCol w="527050"/>
                <a:gridCol w="536575"/>
                <a:gridCol w="527050"/>
                <a:gridCol w="636588"/>
                <a:gridCol w="636587"/>
                <a:gridCol w="482600"/>
                <a:gridCol w="906463"/>
              </a:tblGrid>
              <a:tr h="7302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диалогового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Учитель-ученик Контроль коррекция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. Алексеева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Бондаревич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Голиков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Головня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Догонкин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Кудинова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Мусс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Николенко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Первакова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Сазонова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603" name="Rectangle 1107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-27384"/>
            <a:ext cx="8229600" cy="490537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Лист учета деятельности учащихся</a:t>
            </a:r>
            <a:r>
              <a:rPr lang="ru-RU" altLang="ru-RU" sz="24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33" name="Group 5"/>
          <p:cNvGrpSpPr>
            <a:grpSpLocks noChangeAspect="1"/>
          </p:cNvGrpSpPr>
          <p:nvPr/>
        </p:nvGrpSpPr>
        <p:grpSpPr bwMode="auto">
          <a:xfrm>
            <a:off x="1403350" y="1989138"/>
            <a:ext cx="6286500" cy="4572000"/>
            <a:chOff x="1151" y="2295"/>
            <a:chExt cx="7765" cy="5574"/>
          </a:xfrm>
        </p:grpSpPr>
        <p:sp>
          <p:nvSpPr>
            <p:cNvPr id="124934" name="AutoShape 6"/>
            <p:cNvSpPr>
              <a:spLocks noChangeAspect="1" noChangeArrowheads="1"/>
            </p:cNvSpPr>
            <p:nvPr/>
          </p:nvSpPr>
          <p:spPr bwMode="auto">
            <a:xfrm>
              <a:off x="1151" y="2295"/>
              <a:ext cx="7765" cy="5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bg2"/>
                </a:solidFill>
                <a:latin typeface="Garamond" pitchFamily="18" charset="0"/>
              </a:endParaRPr>
            </a:p>
          </p:txBody>
        </p:sp>
        <p:grpSp>
          <p:nvGrpSpPr>
            <p:cNvPr id="124935" name="Group 7"/>
            <p:cNvGrpSpPr>
              <a:grpSpLocks/>
            </p:cNvGrpSpPr>
            <p:nvPr/>
          </p:nvGrpSpPr>
          <p:grpSpPr bwMode="auto">
            <a:xfrm>
              <a:off x="1716" y="2574"/>
              <a:ext cx="6494" cy="4180"/>
              <a:chOff x="1716" y="2574"/>
              <a:chExt cx="6494" cy="4180"/>
            </a:xfrm>
          </p:grpSpPr>
          <p:sp>
            <p:nvSpPr>
              <p:cNvPr id="124936" name="Rectangle 8"/>
              <p:cNvSpPr>
                <a:spLocks noChangeArrowheads="1"/>
              </p:cNvSpPr>
              <p:nvPr/>
            </p:nvSpPr>
            <p:spPr bwMode="auto">
              <a:xfrm>
                <a:off x="2846" y="2574"/>
                <a:ext cx="423" cy="9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МИ8</a:t>
                </a:r>
              </a:p>
              <a:p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Э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37" name="Rectangle 9"/>
              <p:cNvSpPr>
                <a:spLocks noChangeArrowheads="1"/>
              </p:cNvSpPr>
              <p:nvPr/>
            </p:nvSpPr>
            <p:spPr bwMode="auto">
              <a:xfrm>
                <a:off x="6516" y="2574"/>
                <a:ext cx="423" cy="9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Э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38" name="Rectangle 10"/>
              <p:cNvSpPr>
                <a:spLocks noChangeArrowheads="1"/>
              </p:cNvSpPr>
              <p:nvPr/>
            </p:nvSpPr>
            <p:spPr bwMode="auto">
              <a:xfrm>
                <a:off x="4257" y="2574"/>
                <a:ext cx="1130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ВМИ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39" name="Rectangle 11"/>
              <p:cNvSpPr>
                <a:spLocks noChangeArrowheads="1"/>
              </p:cNvSpPr>
              <p:nvPr/>
            </p:nvSpPr>
            <p:spPr bwMode="auto">
              <a:xfrm>
                <a:off x="4257" y="3549"/>
                <a:ext cx="1131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МИ4</a:t>
                </a:r>
              </a:p>
              <a:p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0" name="Rectangle 12"/>
              <p:cNvSpPr>
                <a:spLocks noChangeArrowheads="1"/>
              </p:cNvSpPr>
              <p:nvPr/>
            </p:nvSpPr>
            <p:spPr bwMode="auto">
              <a:xfrm>
                <a:off x="2704" y="4803"/>
                <a:ext cx="1131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МИ1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1" name="Rectangle 13"/>
              <p:cNvSpPr>
                <a:spLocks noChangeArrowheads="1"/>
              </p:cNvSpPr>
              <p:nvPr/>
            </p:nvSpPr>
            <p:spPr bwMode="auto">
              <a:xfrm>
                <a:off x="2704" y="4385"/>
                <a:ext cx="1130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МИ2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2" name="Rectangle 14"/>
              <p:cNvSpPr>
                <a:spLocks noChangeArrowheads="1"/>
              </p:cNvSpPr>
              <p:nvPr/>
            </p:nvSpPr>
            <p:spPr bwMode="auto">
              <a:xfrm>
                <a:off x="2704" y="3967"/>
                <a:ext cx="1131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МИ3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3" name="Rectangle 15"/>
              <p:cNvSpPr>
                <a:spLocks noChangeArrowheads="1"/>
              </p:cNvSpPr>
              <p:nvPr/>
            </p:nvSpPr>
            <p:spPr bwMode="auto">
              <a:xfrm>
                <a:off x="6093" y="4803"/>
                <a:ext cx="1131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МИ7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4" name="Rectangle 16"/>
              <p:cNvSpPr>
                <a:spLocks noChangeArrowheads="1"/>
              </p:cNvSpPr>
              <p:nvPr/>
            </p:nvSpPr>
            <p:spPr bwMode="auto">
              <a:xfrm>
                <a:off x="6093" y="4385"/>
                <a:ext cx="1129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МИ6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5" name="Rectangle 17"/>
              <p:cNvSpPr>
                <a:spLocks noChangeArrowheads="1"/>
              </p:cNvSpPr>
              <p:nvPr/>
            </p:nvSpPr>
            <p:spPr bwMode="auto">
              <a:xfrm>
                <a:off x="6093" y="3967"/>
                <a:ext cx="1130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МИ5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6" name="Text Box 18"/>
              <p:cNvSpPr txBox="1">
                <a:spLocks noChangeArrowheads="1"/>
              </p:cNvSpPr>
              <p:nvPr/>
            </p:nvSpPr>
            <p:spPr bwMode="auto">
              <a:xfrm>
                <a:off x="1998" y="2713"/>
                <a:ext cx="706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СО8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7" name="Text Box 19"/>
              <p:cNvSpPr txBox="1">
                <a:spLocks noChangeArrowheads="1"/>
              </p:cNvSpPr>
              <p:nvPr/>
            </p:nvSpPr>
            <p:spPr bwMode="auto">
              <a:xfrm>
                <a:off x="4539" y="3131"/>
                <a:ext cx="706" cy="27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СО4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48" name="Oval 20"/>
              <p:cNvSpPr>
                <a:spLocks noChangeArrowheads="1"/>
              </p:cNvSpPr>
              <p:nvPr/>
            </p:nvSpPr>
            <p:spPr bwMode="auto">
              <a:xfrm>
                <a:off x="4116" y="3270"/>
                <a:ext cx="142" cy="141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49" name="Oval 21"/>
              <p:cNvSpPr>
                <a:spLocks noChangeArrowheads="1"/>
              </p:cNvSpPr>
              <p:nvPr/>
            </p:nvSpPr>
            <p:spPr bwMode="auto">
              <a:xfrm>
                <a:off x="3834" y="2713"/>
                <a:ext cx="142" cy="138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0" name="Oval 22"/>
              <p:cNvSpPr>
                <a:spLocks noChangeArrowheads="1"/>
              </p:cNvSpPr>
              <p:nvPr/>
            </p:nvSpPr>
            <p:spPr bwMode="auto">
              <a:xfrm>
                <a:off x="5386" y="3270"/>
                <a:ext cx="142" cy="14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1" name="Oval 23"/>
              <p:cNvSpPr>
                <a:spLocks noChangeArrowheads="1"/>
              </p:cNvSpPr>
              <p:nvPr/>
            </p:nvSpPr>
            <p:spPr bwMode="auto">
              <a:xfrm>
                <a:off x="5669" y="2713"/>
                <a:ext cx="142" cy="139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2" name="Oval 24"/>
              <p:cNvSpPr>
                <a:spLocks noChangeArrowheads="1"/>
              </p:cNvSpPr>
              <p:nvPr/>
            </p:nvSpPr>
            <p:spPr bwMode="auto">
              <a:xfrm>
                <a:off x="3834" y="4107"/>
                <a:ext cx="142" cy="137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3" name="Oval 25"/>
              <p:cNvSpPr>
                <a:spLocks noChangeArrowheads="1"/>
              </p:cNvSpPr>
              <p:nvPr/>
            </p:nvSpPr>
            <p:spPr bwMode="auto">
              <a:xfrm>
                <a:off x="3834" y="4525"/>
                <a:ext cx="142" cy="139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4" name="Oval 26"/>
              <p:cNvSpPr>
                <a:spLocks noChangeArrowheads="1"/>
              </p:cNvSpPr>
              <p:nvPr/>
            </p:nvSpPr>
            <p:spPr bwMode="auto">
              <a:xfrm>
                <a:off x="3834" y="4943"/>
                <a:ext cx="142" cy="139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5" name="Oval 27"/>
              <p:cNvSpPr>
                <a:spLocks noChangeArrowheads="1"/>
              </p:cNvSpPr>
              <p:nvPr/>
            </p:nvSpPr>
            <p:spPr bwMode="auto">
              <a:xfrm>
                <a:off x="5810" y="4107"/>
                <a:ext cx="142" cy="137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6" name="Oval 28"/>
              <p:cNvSpPr>
                <a:spLocks noChangeArrowheads="1"/>
              </p:cNvSpPr>
              <p:nvPr/>
            </p:nvSpPr>
            <p:spPr bwMode="auto">
              <a:xfrm>
                <a:off x="5810" y="4525"/>
                <a:ext cx="142" cy="139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7" name="Oval 29"/>
              <p:cNvSpPr>
                <a:spLocks noChangeArrowheads="1"/>
              </p:cNvSpPr>
              <p:nvPr/>
            </p:nvSpPr>
            <p:spPr bwMode="auto">
              <a:xfrm>
                <a:off x="5810" y="4943"/>
                <a:ext cx="142" cy="139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8" name="Text Box 30"/>
              <p:cNvSpPr txBox="1">
                <a:spLocks noChangeArrowheads="1"/>
              </p:cNvSpPr>
              <p:nvPr/>
            </p:nvSpPr>
            <p:spPr bwMode="auto">
              <a:xfrm>
                <a:off x="1716" y="3967"/>
                <a:ext cx="706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СО3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59" name="Text Box 31"/>
              <p:cNvSpPr txBox="1">
                <a:spLocks noChangeArrowheads="1"/>
              </p:cNvSpPr>
              <p:nvPr/>
            </p:nvSpPr>
            <p:spPr bwMode="auto">
              <a:xfrm>
                <a:off x="1716" y="4385"/>
                <a:ext cx="706" cy="27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СО2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60" name="Text Box 32"/>
              <p:cNvSpPr txBox="1">
                <a:spLocks noChangeArrowheads="1"/>
              </p:cNvSpPr>
              <p:nvPr/>
            </p:nvSpPr>
            <p:spPr bwMode="auto">
              <a:xfrm>
                <a:off x="1716" y="4664"/>
                <a:ext cx="704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СО1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61" name="Text Box 33"/>
              <p:cNvSpPr txBox="1">
                <a:spLocks noChangeArrowheads="1"/>
              </p:cNvSpPr>
              <p:nvPr/>
            </p:nvSpPr>
            <p:spPr bwMode="auto">
              <a:xfrm>
                <a:off x="7363" y="3967"/>
                <a:ext cx="706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СО5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62" name="Text Box 34"/>
              <p:cNvSpPr txBox="1">
                <a:spLocks noChangeArrowheads="1"/>
              </p:cNvSpPr>
              <p:nvPr/>
            </p:nvSpPr>
            <p:spPr bwMode="auto">
              <a:xfrm>
                <a:off x="7363" y="4385"/>
                <a:ext cx="706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СО6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63" name="Text Box 35"/>
              <p:cNvSpPr txBox="1">
                <a:spLocks noChangeArrowheads="1"/>
              </p:cNvSpPr>
              <p:nvPr/>
            </p:nvSpPr>
            <p:spPr bwMode="auto">
              <a:xfrm>
                <a:off x="7363" y="4803"/>
                <a:ext cx="847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altLang="ru-RU" sz="1200">
                    <a:solidFill>
                      <a:schemeClr val="bg2"/>
                    </a:solidFill>
                    <a:latin typeface="Garamond" pitchFamily="18" charset="0"/>
                  </a:rPr>
                  <a:t>СО7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64" name="Rectangle 36"/>
              <p:cNvSpPr>
                <a:spLocks noChangeArrowheads="1"/>
              </p:cNvSpPr>
              <p:nvPr/>
            </p:nvSpPr>
            <p:spPr bwMode="auto">
              <a:xfrm>
                <a:off x="4257" y="5221"/>
                <a:ext cx="1271" cy="4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sz="1200" b="1">
                    <a:solidFill>
                      <a:schemeClr val="bg2"/>
                    </a:solidFill>
                    <a:latin typeface="Garamond" pitchFamily="18" charset="0"/>
                  </a:rPr>
                  <a:t>ИПК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65" name="Oval 37"/>
              <p:cNvSpPr>
                <a:spLocks noChangeArrowheads="1"/>
              </p:cNvSpPr>
              <p:nvPr/>
            </p:nvSpPr>
            <p:spPr bwMode="auto">
              <a:xfrm>
                <a:off x="4398" y="6197"/>
                <a:ext cx="848" cy="55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altLang="ru-RU" b="1">
                    <a:solidFill>
                      <a:schemeClr val="bg2"/>
                    </a:solidFill>
                    <a:latin typeface="Garamond" pitchFamily="18" charset="0"/>
                  </a:rPr>
                  <a:t>У</a:t>
                </a:r>
                <a:endParaRPr lang="ru-RU" altLang="ru-RU">
                  <a:solidFill>
                    <a:schemeClr val="bg2"/>
                  </a:solidFill>
                  <a:latin typeface="Garamond" pitchFamily="18" charset="0"/>
                </a:endParaRPr>
              </a:p>
            </p:txBody>
          </p:sp>
          <p:sp>
            <p:nvSpPr>
              <p:cNvPr id="124966" name="Oval 38"/>
              <p:cNvSpPr>
                <a:spLocks noChangeArrowheads="1"/>
              </p:cNvSpPr>
              <p:nvPr/>
            </p:nvSpPr>
            <p:spPr bwMode="auto">
              <a:xfrm>
                <a:off x="5246" y="6057"/>
                <a:ext cx="141" cy="138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67" name="Oval 39"/>
              <p:cNvSpPr>
                <a:spLocks noChangeArrowheads="1"/>
              </p:cNvSpPr>
              <p:nvPr/>
            </p:nvSpPr>
            <p:spPr bwMode="auto">
              <a:xfrm>
                <a:off x="4681" y="5918"/>
                <a:ext cx="142" cy="139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68" name="Oval 40"/>
              <p:cNvSpPr>
                <a:spLocks noChangeArrowheads="1"/>
              </p:cNvSpPr>
              <p:nvPr/>
            </p:nvSpPr>
            <p:spPr bwMode="auto">
              <a:xfrm>
                <a:off x="4257" y="6057"/>
                <a:ext cx="142" cy="14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69" name="Oval 41"/>
              <p:cNvSpPr>
                <a:spLocks noChangeArrowheads="1"/>
              </p:cNvSpPr>
              <p:nvPr/>
            </p:nvSpPr>
            <p:spPr bwMode="auto">
              <a:xfrm>
                <a:off x="4822" y="4943"/>
                <a:ext cx="142" cy="137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70" name="Oval 42"/>
              <p:cNvSpPr>
                <a:spLocks noChangeArrowheads="1"/>
              </p:cNvSpPr>
              <p:nvPr/>
            </p:nvSpPr>
            <p:spPr bwMode="auto">
              <a:xfrm>
                <a:off x="3975" y="5361"/>
                <a:ext cx="142" cy="138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71" name="Oval 43"/>
              <p:cNvSpPr>
                <a:spLocks noChangeArrowheads="1"/>
              </p:cNvSpPr>
              <p:nvPr/>
            </p:nvSpPr>
            <p:spPr bwMode="auto">
              <a:xfrm>
                <a:off x="5669" y="5361"/>
                <a:ext cx="142" cy="139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4972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Организация ученических мест при ПЦТО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647" name="Group 79"/>
          <p:cNvGraphicFramePr>
            <a:graphicFrameLocks noGrp="1"/>
          </p:cNvGraphicFramePr>
          <p:nvPr/>
        </p:nvGraphicFramePr>
        <p:xfrm>
          <a:off x="755650" y="1773238"/>
          <a:ext cx="7488238" cy="4692652"/>
        </p:xfrm>
        <a:graphic>
          <a:graphicData uri="http://schemas.openxmlformats.org/drawingml/2006/table">
            <a:tbl>
              <a:tblPr/>
              <a:tblGrid>
                <a:gridCol w="598488"/>
                <a:gridCol w="6889750"/>
              </a:tblGrid>
              <a:tr h="7921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диалогового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2 С01 С05 С04 У1 СО9   СО7   СОЗ   СО6 СО10   СО8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   С02   СО1   СО5   СО4    СО10   СО8    СО9    СО7   СО6 У1  СО11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С04 СОЗ   СО2   С01   СО5 У1  СО6   СО8   СО10   СО7   СО9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У1  СО4   СОЗ   СО2   СО1  СО5  СО10   СО6   СО8   СО9   СО7   СО11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   СО9 У1 СО6   СО7   СО4   СОЗ   СО10    СО2   СО1   СО5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648" name="Rectangle 8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Маршрутный лист учащихся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Алгоритм работы по ПЦТО тема </a:t>
            </a:r>
            <a:r>
              <a:rPr lang="ru-RU" altLang="ru-RU" sz="2400" b="1" dirty="0" smtClean="0">
                <a:solidFill>
                  <a:srgbClr val="000000"/>
                </a:solidFill>
              </a:rPr>
              <a:t/>
            </a:r>
            <a:br>
              <a:rPr lang="ru-RU" altLang="ru-RU" sz="2400" b="1" dirty="0" smtClean="0">
                <a:solidFill>
                  <a:srgbClr val="000000"/>
                </a:solidFill>
              </a:rPr>
            </a:br>
            <a:r>
              <a:rPr lang="ru-RU" altLang="ru-RU" sz="2400" b="1" dirty="0" smtClean="0">
                <a:solidFill>
                  <a:srgbClr val="000000"/>
                </a:solidFill>
              </a:rPr>
              <a:t>«</a:t>
            </a:r>
            <a:r>
              <a:rPr lang="ru-RU" altLang="ru-RU" sz="2400" b="1" dirty="0" err="1">
                <a:solidFill>
                  <a:srgbClr val="000000"/>
                </a:solidFill>
              </a:rPr>
              <a:t>Опорно</a:t>
            </a:r>
            <a:r>
              <a:rPr lang="ru-RU" altLang="ru-RU" sz="2400" b="1" dirty="0">
                <a:solidFill>
                  <a:srgbClr val="000000"/>
                </a:solidFill>
              </a:rPr>
              <a:t> – двигательная система»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-изучите информационный лист для учащихся;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-выберите 6-8 средств обучения (СО), с которыми будете общаться;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-найдите в классе место выбранных для общения СО;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-займите место, где находится СО, выбранные для начала работы;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-познакомьтесь с методической инструкцией (МИ) для данного (СО);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-начните работу, делая в тетради записи, зарисовки, таблицы и др.;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-после выполнения задания по данной МИ повторите проработанный материал и переходите к новому СО;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-если  вы  решили  после  работы  с  каждым  СО  беседовать  с  учителем,   то   выходите  на коррекционный контроль;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-после контроля, если вы не получили замечаний учителя, в листе учета знаний «+» замените на « » и начните работу с новой СО;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-проработав 6-8 СО, после собеседования с учителем (центром) выходите на индивидуальный письменный контроль (ИПК);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-в ходе работы можете сделать разгрузку на валеологическом месте ученика (ВМУ);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>
                <a:solidFill>
                  <a:srgbClr val="000000"/>
                </a:solidFill>
              </a:rPr>
              <a:t>-помните, что на изучение данной темы отведено 7 уроков.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488950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Лист </a:t>
            </a:r>
            <a:r>
              <a:rPr lang="ru-RU" altLang="ru-RU" sz="2400" b="1" dirty="0" smtClean="0">
                <a:solidFill>
                  <a:srgbClr val="000000"/>
                </a:solidFill>
              </a:rPr>
              <a:t>контроля</a:t>
            </a:r>
            <a:r>
              <a:rPr lang="ru-RU" altLang="ru-RU" sz="2400" b="1" dirty="0" smtClean="0"/>
              <a:t> </a:t>
            </a:r>
            <a:endParaRPr lang="ru-RU" altLang="ru-RU" sz="2400" b="1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216" y="1123776"/>
            <a:ext cx="8435280" cy="5689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u="sng" dirty="0">
                <a:solidFill>
                  <a:srgbClr val="000000"/>
                </a:solidFill>
              </a:rPr>
              <a:t>Вопросы для проведения зачета: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4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1.  Какое строение имеет костная ткань? Какие вещества входят в состав кости и какое строение они имеют?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2.  Что является источником энергии при работе мышц? Для чего необходима энергия при работе Поперечно-полосатой скелетной мышечной ткани?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3.  Каковы причины возникновения искривления позвоночника? Какие изменения в работе организма происходят при этом состоянии? Как предупредить искривление позвоночника?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4. Какие кости образуют тазобедренный сустав? Особенности тазобедренного сустава человека.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5. Как оказать первую медицинскую помощь при переломе бедра и растяжении связок?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6.  Благодаря чему происходит рост костей в длину и толщину?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7.  Из каких отделов и костей состоит верхняя конечность человека? Каковы особенности скелета верхней конечности человека?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8.  Почему регулярное упражнение мышц способствует их развитию?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9.  Какого значение опорно-двигательной системы? Почему скелет и мышцы объединяют в одну систему органов?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10. Как устроен сустав? Приведите примеры суставов. Как строение сустава связано с выполняемыми функциями?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11. Как влияют ритм и величина нагрузки на работоспособность мышц и их утомление?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12. Как оказать первую помощь при открытом переломе предплечья?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13. Какое строение и значение имеет позвоночник человека?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14. Разновидности мышечной ткани человеческого организма. Особенности строения этих тканей и их функции.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88640"/>
            <a:ext cx="8424936" cy="6480720"/>
          </a:xfrm>
        </p:spPr>
        <p:txBody>
          <a:bodyPr/>
          <a:lstStyle/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15. Футболист за 1,5 часа игры теряет 1 кг массы. Объясните, в результате каких физиологических процессов в мышцах убавляется масса человека.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16. Как можно определить, что произошел вывих сустава? Как оказать первую медицинскую помощь при вывихе? Обоснуйте свои действия.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17. Почему   большинство длинных костей в скелете имеет трубчатое строение?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18. Обоснуйте утверждение: «тип соединения костей зависит от выполняемых ими функций».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19. В чем состоит положительное влияние двигательной активности на мышцы и скелет?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20. как повлияли </a:t>
            </a:r>
            <a:r>
              <a:rPr lang="ru-RU" altLang="ru-RU" sz="1500" dirty="0" err="1">
                <a:solidFill>
                  <a:srgbClr val="000000"/>
                </a:solidFill>
              </a:rPr>
              <a:t>прямохождение</a:t>
            </a:r>
            <a:r>
              <a:rPr lang="ru-RU" altLang="ru-RU" sz="1500" dirty="0">
                <a:solidFill>
                  <a:srgbClr val="000000"/>
                </a:solidFill>
              </a:rPr>
              <a:t> и трудовая деятельность на строение скелета человека?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21. Объясните, почему мышцы-сгибатели и разгибатели не мешают друг другу при движении руки, хотя они действуют противоположно?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22. Есть подозрение на перелом позвоночника? Что делать? Обоснуй свои действия.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23. Какое строение имеют длинные трубчатые кости?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24. Каковы причины возникновения плоскостопия? Как можно предупредить плоскостопие?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25. как осуществляется сокращение поперечно-полосатой скелетной мышцы?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26. Типы костей, образующих скелет человека (привести примеры костей). Характер соединения костей в скелете (привести примеры).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27. Какое значение и строение имеет грудная клетка? Каково строение пояса верхних конечностей?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28. Какие особенности строения и химического состава костей придают им прочность, гибкость, упругость и легкость?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29. какие упражнения - статические или динамические - наиболее необходимы для полноценного развития мышц? Почему?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30. Почему шину накладывать надо так, чтобы она захватывала два сустава, ближайших к поврежденной кости?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500" dirty="0">
                <a:solidFill>
                  <a:srgbClr val="000000"/>
                </a:solidFill>
              </a:rPr>
              <a:t>31. Какие меры первой помощи оказывают при растяжении связок?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9"/>
            <a:ext cx="8229600" cy="532859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dirty="0"/>
              <a:t>    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Важны </a:t>
            </a:r>
            <a:r>
              <a:rPr lang="ru-RU" altLang="ru-RU" sz="1800" dirty="0">
                <a:solidFill>
                  <a:srgbClr val="000000"/>
                </a:solidFill>
              </a:rPr>
              <a:t>не только усвоенные знания и переработка полученной информации, но и развитие самостоятельности и творческих способностей учащихся.</a:t>
            </a:r>
          </a:p>
          <a:p>
            <a:pPr>
              <a:lnSpc>
                <a:spcPct val="80000"/>
              </a:lnSpc>
            </a:pPr>
            <a:endParaRPr lang="ru-RU" altLang="ru-RU" sz="1800" dirty="0">
              <a:solidFill>
                <a:srgbClr val="000000"/>
              </a:solidFill>
            </a:endParaRPr>
          </a:p>
          <a:p>
            <a:pPr algn="ctr">
              <a:buClr>
                <a:schemeClr val="tx2"/>
              </a:buClr>
              <a:buFont typeface="Wingdings" pitchFamily="2" charset="2"/>
              <a:buNone/>
            </a:pPr>
            <a:r>
              <a:rPr lang="ru-RU" altLang="ru-RU" sz="1800" dirty="0">
                <a:solidFill>
                  <a:srgbClr val="000000"/>
                </a:solidFill>
              </a:rPr>
              <a:t>     </a:t>
            </a:r>
            <a:r>
              <a:rPr lang="ru-RU" altLang="ru-RU" sz="2000" dirty="0">
                <a:solidFill>
                  <a:srgbClr val="000000"/>
                </a:solidFill>
              </a:rPr>
              <a:t>Исходя из современных требований педагогической практики, я выбрала парацентрическую технологию обучения (ПЦТО), с помощью которой попыталась сформулировать перед собой </a:t>
            </a:r>
            <a:r>
              <a:rPr lang="ru-RU" altLang="ru-RU" sz="2000" b="1" dirty="0">
                <a:solidFill>
                  <a:srgbClr val="000000"/>
                </a:solidFill>
              </a:rPr>
              <a:t>цели</a:t>
            </a:r>
            <a:r>
              <a:rPr lang="ru-RU" altLang="ru-RU" sz="2000" dirty="0">
                <a:solidFill>
                  <a:srgbClr val="000000"/>
                </a:solidFill>
              </a:rPr>
              <a:t>:</a:t>
            </a:r>
            <a:endParaRPr lang="ru-RU" altLang="ru-RU" sz="24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 smtClean="0">
                <a:solidFill>
                  <a:srgbClr val="000000"/>
                </a:solidFill>
              </a:rPr>
              <a:t> </a:t>
            </a:r>
            <a:r>
              <a:rPr lang="ru-RU" altLang="ru-RU" sz="1700" dirty="0">
                <a:solidFill>
                  <a:srgbClr val="000000"/>
                </a:solidFill>
              </a:rPr>
              <a:t>психологически подготовить себя к внедрению современной технологии обучения;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 перейти от спонтанного и интуитивного характера обучения к научно обоснованным современным методикам;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помочь средствами биологии удовлетворить интересы и потребности развивающейся личности: любознательность, самостоятельность, активность, взаимопомощь;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развить биологическое мышление, т.е. умение мыслить комплексно и решать доступные им биологические проблемы;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сформировать у школьников интерес к биологическим знаниям;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подготовить к самообразованию в области биологии и смежных наук</a:t>
            </a:r>
            <a:r>
              <a:rPr lang="ru-RU" altLang="ru-RU" sz="1700" dirty="0" smtClean="0">
                <a:solidFill>
                  <a:srgbClr val="000000"/>
                </a:solidFill>
              </a:rPr>
              <a:t>.</a:t>
            </a:r>
            <a:endParaRPr lang="ru-RU" altLang="ru-RU" sz="1700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16633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dirty="0">
                <a:solidFill>
                  <a:srgbClr val="000000"/>
                </a:solidFill>
              </a:rPr>
              <a:t>Современная педагогическая практика находится в условиях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dirty="0">
                <a:solidFill>
                  <a:srgbClr val="000000"/>
                </a:solidFill>
              </a:rPr>
              <a:t>перехода от информационно-объяснительной технологии обучения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dirty="0">
                <a:solidFill>
                  <a:srgbClr val="000000"/>
                </a:solidFill>
              </a:rPr>
              <a:t>к </a:t>
            </a:r>
            <a:r>
              <a:rPr lang="ru-RU" altLang="ru-RU" dirty="0" err="1">
                <a:solidFill>
                  <a:srgbClr val="000000"/>
                </a:solidFill>
              </a:rPr>
              <a:t>деятельностно</a:t>
            </a:r>
            <a:r>
              <a:rPr lang="ru-RU" altLang="ru-RU" dirty="0">
                <a:solidFill>
                  <a:srgbClr val="000000"/>
                </a:solidFill>
              </a:rPr>
              <a:t>-развивающей, активизирующей познавательные процессы ребенка.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4624"/>
            <a:ext cx="7772400" cy="561975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Промежуточный тестовый контроль</a:t>
            </a:r>
            <a:r>
              <a:rPr lang="ru-RU" altLang="ru-RU" sz="2400" b="1" dirty="0"/>
              <a:t>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5" y="620688"/>
            <a:ext cx="7942337" cy="59499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1. Соединение костей бывает: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а) неподвижное;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б) </a:t>
            </a:r>
            <a:r>
              <a:rPr lang="ru-RU" altLang="ru-RU" sz="1100" dirty="0" err="1">
                <a:solidFill>
                  <a:srgbClr val="000000"/>
                </a:solidFill>
              </a:rPr>
              <a:t>полуподвижное</a:t>
            </a:r>
            <a:r>
              <a:rPr lang="ru-RU" altLang="ru-RU" sz="1100" dirty="0">
                <a:solidFill>
                  <a:srgbClr val="000000"/>
                </a:solidFill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в) подвижное;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г) скользящее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1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2. Самый большой объем движения в суставе: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а) локтевом;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б)  плечевом;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в) тазобедренном;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г) фалангах пальцев.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1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3. В состав кости входят: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а)органические вещества;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б)  органические и минеральные вещества;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в)минеральные вещества.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1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4. Кость растет в ширину за счет: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а) надкостницы;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б)хряща;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в)костного мозга;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г) клеток губчатого вещества.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1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5. Костный мозг выполняет следующие функции: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а) красный — кроветворная;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б) желтый — запас питательных веществ;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в)красный — запас питательных веществ и кроветворная;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г) желтый — укрепляет кость.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1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6. В кости имеется: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а) пол ость + надкостница;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б) губчатое вещество + полость;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в)губчатое вещество + полость + надкостница;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dirty="0">
                <a:solidFill>
                  <a:srgbClr val="000000"/>
                </a:solidFill>
              </a:rPr>
              <a:t>г) основное и губчатое вещество + полость + надкостница</a:t>
            </a:r>
            <a:r>
              <a:rPr lang="ru-RU" altLang="ru-RU" sz="1100" dirty="0"/>
              <a:t> + хрящ.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488950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Контрольная работа. Скелет человека.</a:t>
            </a:r>
            <a:r>
              <a:rPr lang="ru-RU" altLang="ru-RU" sz="2400" b="1" dirty="0"/>
              <a:t>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908050"/>
            <a:ext cx="8352928" cy="594995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1. Из перечня (1-13) выберите и зашифруйте наиболее полные ответы на вопросы ( </a:t>
            </a:r>
            <a:r>
              <a:rPr lang="en-US" altLang="ru-RU" sz="1600" dirty="0">
                <a:solidFill>
                  <a:srgbClr val="000000"/>
                </a:solidFill>
              </a:rPr>
              <a:t>I</a:t>
            </a:r>
            <a:r>
              <a:rPr lang="ru-RU" altLang="ru-RU" sz="1600" dirty="0">
                <a:solidFill>
                  <a:srgbClr val="000000"/>
                </a:solidFill>
              </a:rPr>
              <a:t>-</a:t>
            </a:r>
            <a:r>
              <a:rPr lang="en-US" altLang="ru-RU" sz="1600" dirty="0">
                <a:solidFill>
                  <a:srgbClr val="000000"/>
                </a:solidFill>
              </a:rPr>
              <a:t>XIV</a:t>
            </a:r>
            <a:r>
              <a:rPr lang="ru-RU" altLang="ru-RU" sz="1600" dirty="0">
                <a:solidFill>
                  <a:srgbClr val="000000"/>
                </a:solidFill>
              </a:rPr>
              <a:t>):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1. Кости стопы	                   8. Теменная кость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2. Кости голени	                   9. Лопатки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3. Кости предплечья	</a:t>
            </a:r>
            <a:r>
              <a:rPr lang="ru-RU" altLang="ru-RU" sz="1600" dirty="0" smtClean="0">
                <a:solidFill>
                  <a:srgbClr val="000000"/>
                </a:solidFill>
              </a:rPr>
              <a:t>   10</a:t>
            </a:r>
            <a:r>
              <a:rPr lang="ru-RU" altLang="ru-RU" sz="1600" dirty="0">
                <a:solidFill>
                  <a:srgbClr val="000000"/>
                </a:solidFill>
              </a:rPr>
              <a:t>. Бедренная кость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4. Лобная кость	                   11. Кости кисти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5. Ключицы	                   12. Тазовые кости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6. Кость плеча	                   13 Грудина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7. Ребра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I</a:t>
            </a:r>
            <a:r>
              <a:rPr lang="ru-RU" altLang="ru-RU" sz="1600" dirty="0">
                <a:solidFill>
                  <a:srgbClr val="000000"/>
                </a:solidFill>
              </a:rPr>
              <a:t>.    Какие    кости    образуют    скелет	</a:t>
            </a:r>
            <a:r>
              <a:rPr lang="en-US" altLang="ru-RU" sz="1600" dirty="0">
                <a:solidFill>
                  <a:srgbClr val="000000"/>
                </a:solidFill>
              </a:rPr>
              <a:t>X</a:t>
            </a:r>
            <a:r>
              <a:rPr lang="ru-RU" altLang="ru-RU" sz="1600" dirty="0">
                <a:solidFill>
                  <a:srgbClr val="000000"/>
                </a:solidFill>
              </a:rPr>
              <a:t>.   Какие  кости  образуют  локтевой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свободной нижней конечности?	сустав?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П.   Какие   кости   образуют  плечевой	</a:t>
            </a:r>
            <a:r>
              <a:rPr lang="en-US" altLang="ru-RU" sz="1600" dirty="0">
                <a:solidFill>
                  <a:srgbClr val="000000"/>
                </a:solidFill>
              </a:rPr>
              <a:t>XI</a:t>
            </a:r>
            <a:r>
              <a:rPr lang="ru-RU" altLang="ru-RU" sz="1600" dirty="0">
                <a:solidFill>
                  <a:srgbClr val="000000"/>
                </a:solidFill>
              </a:rPr>
              <a:t>.   Какие   кости   образуют   скелет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сустав?	свободной верхней конечности?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III</a:t>
            </a:r>
            <a:r>
              <a:rPr lang="ru-RU" altLang="ru-RU" sz="1600" dirty="0">
                <a:solidFill>
                  <a:srgbClr val="000000"/>
                </a:solidFill>
              </a:rPr>
              <a:t>. Какие кости -длинные трубчатые?	</a:t>
            </a:r>
            <a:r>
              <a:rPr lang="en-US" altLang="ru-RU" sz="1600" dirty="0">
                <a:solidFill>
                  <a:srgbClr val="000000"/>
                </a:solidFill>
              </a:rPr>
              <a:t>XII</a:t>
            </a:r>
            <a:r>
              <a:rPr lang="ru-RU" altLang="ru-RU" sz="1600" dirty="0">
                <a:solidFill>
                  <a:srgbClr val="000000"/>
                </a:solidFill>
              </a:rPr>
              <a:t>. Какие кости образуют коленный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IV</a:t>
            </a:r>
            <a:r>
              <a:rPr lang="ru-RU" altLang="ru-RU" sz="1600" dirty="0">
                <a:solidFill>
                  <a:srgbClr val="000000"/>
                </a:solidFill>
              </a:rPr>
              <a:t>. Что относится к мозговому отделу	сустав?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solidFill>
                  <a:srgbClr val="000000"/>
                </a:solidFill>
              </a:rPr>
              <a:t>черепа?	                                                      </a:t>
            </a:r>
            <a:r>
              <a:rPr lang="en-US" altLang="ru-RU" sz="1600" dirty="0">
                <a:solidFill>
                  <a:srgbClr val="000000"/>
                </a:solidFill>
              </a:rPr>
              <a:t>XIII</a:t>
            </a:r>
            <a:r>
              <a:rPr lang="ru-RU" altLang="ru-RU" sz="1600" dirty="0">
                <a:solidFill>
                  <a:srgbClr val="000000"/>
                </a:solidFill>
              </a:rPr>
              <a:t>. Какие кости человека особенно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V</a:t>
            </a:r>
            <a:r>
              <a:rPr lang="ru-RU" altLang="ru-RU" sz="1600" dirty="0">
                <a:solidFill>
                  <a:srgbClr val="000000"/>
                </a:solidFill>
              </a:rPr>
              <a:t>.  Какие  кости   образуют  плечевой	развились в связи с </a:t>
            </a:r>
            <a:r>
              <a:rPr lang="ru-RU" altLang="ru-RU" sz="1600" dirty="0" err="1">
                <a:solidFill>
                  <a:srgbClr val="000000"/>
                </a:solidFill>
              </a:rPr>
              <a:t>прямохождением</a:t>
            </a:r>
            <a:r>
              <a:rPr lang="ru-RU" altLang="ru-RU" sz="1600" dirty="0">
                <a:solidFill>
                  <a:srgbClr val="000000"/>
                </a:solidFill>
              </a:rPr>
              <a:t>?</a:t>
            </a:r>
            <a:br>
              <a:rPr lang="ru-RU" altLang="ru-RU" sz="1600" dirty="0">
                <a:solidFill>
                  <a:srgbClr val="000000"/>
                </a:solidFill>
              </a:rPr>
            </a:br>
            <a:r>
              <a:rPr lang="ru-RU" altLang="ru-RU" sz="1600" dirty="0">
                <a:solidFill>
                  <a:srgbClr val="000000"/>
                </a:solidFill>
              </a:rPr>
              <a:t>пояс?                                                        </a:t>
            </a:r>
            <a:r>
              <a:rPr lang="en-US" altLang="ru-RU" sz="1600" dirty="0">
                <a:solidFill>
                  <a:srgbClr val="000000"/>
                </a:solidFill>
              </a:rPr>
              <a:t>XIV</a:t>
            </a:r>
            <a:r>
              <a:rPr lang="ru-RU" altLang="ru-RU" sz="1600" dirty="0">
                <a:solidFill>
                  <a:srgbClr val="000000"/>
                </a:solidFill>
              </a:rPr>
              <a:t>. Какие кости человека особенно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VI</a:t>
            </a:r>
            <a:r>
              <a:rPr lang="ru-RU" altLang="ru-RU" sz="1600" dirty="0">
                <a:solidFill>
                  <a:srgbClr val="000000"/>
                </a:solidFill>
              </a:rPr>
              <a:t>.        Какие        кости        образуют	развились     в     связи     с     трудовой</a:t>
            </a:r>
            <a:br>
              <a:rPr lang="ru-RU" altLang="ru-RU" sz="1600" dirty="0">
                <a:solidFill>
                  <a:srgbClr val="000000"/>
                </a:solidFill>
              </a:rPr>
            </a:br>
            <a:r>
              <a:rPr lang="ru-RU" altLang="ru-RU" sz="1600" dirty="0">
                <a:solidFill>
                  <a:srgbClr val="000000"/>
                </a:solidFill>
              </a:rPr>
              <a:t>тазобедренный сустав?                                      деятельностью?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VII</a:t>
            </a:r>
            <a:r>
              <a:rPr lang="ru-RU" altLang="ru-RU" sz="1600" dirty="0">
                <a:solidFill>
                  <a:srgbClr val="000000"/>
                </a:solidFill>
              </a:rPr>
              <a:t>. Какие кости - самые широкие?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VIII</a:t>
            </a:r>
            <a:r>
              <a:rPr lang="ru-RU" altLang="ru-RU" sz="1600" dirty="0">
                <a:solidFill>
                  <a:srgbClr val="000000"/>
                </a:solidFill>
              </a:rPr>
              <a:t>.    Какие    кости    образуют    пояс нижних конечностей?</a:t>
            </a:r>
            <a:endParaRPr lang="en-US" altLang="ru-RU" sz="16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600" dirty="0">
                <a:solidFill>
                  <a:srgbClr val="000000"/>
                </a:solidFill>
              </a:rPr>
              <a:t>IX</a:t>
            </a:r>
            <a:r>
              <a:rPr lang="ru-RU" altLang="ru-RU" sz="1600" dirty="0">
                <a:solidFill>
                  <a:srgbClr val="000000"/>
                </a:solidFill>
              </a:rPr>
              <a:t>. Что относится к грудной клетке?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8640"/>
            <a:ext cx="8352928" cy="640901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/>
              <a:t>2. </a:t>
            </a:r>
            <a:r>
              <a:rPr lang="ru-RU" altLang="ru-RU" sz="1400" dirty="0">
                <a:solidFill>
                  <a:srgbClr val="000000"/>
                </a:solidFill>
              </a:rPr>
              <a:t>Определите особенности строения скелета человека, связанные с трудовой деятельностью и </a:t>
            </a:r>
            <a:r>
              <a:rPr lang="ru-RU" altLang="ru-RU" sz="1400" dirty="0" err="1">
                <a:solidFill>
                  <a:srgbClr val="000000"/>
                </a:solidFill>
              </a:rPr>
              <a:t>прямохождением</a:t>
            </a:r>
            <a:r>
              <a:rPr lang="ru-RU" altLang="ru-RU" sz="1400" dirty="0">
                <a:solidFill>
                  <a:srgbClr val="000000"/>
                </a:solidFill>
              </a:rPr>
              <a:t>. Выберите из каждой колонки по одному соответствующему ответу, начиная с первого. Ответы зашифруйте последовательными цифрами, разделив их запятыми на 5 групп: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1. Грудная клетка		8. Сводчатая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2. Стопа	                                         9. Широкий как чаша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3. Позвоночник		10.   Большой   палец   противопоставляется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4. Верхняя конечность	остальным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5. Таз		                    11. Опора для внутренних органов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6. С изгибами		12. защита внутренних органов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7. Расширена в стороны	13. Удерживание орудий труда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14. Пружинит, смягчает толчки при движении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3. Выбери правильные утверждения.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1. Пояс нижних конечностей состоит из крестца и практически неподвижно соединенных с ним двух тазовых костей.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2. Такие части скелета, как череп, грудная клетка и таз, служат вместилищем и защитой жизненно важных органов - мозга, легких, сердца, кишечника.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3. Пясть, предплюсна, и плюсна входят в состав стопы.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4. Соединение позвонков крестца между собой и с костями таза - пример </a:t>
            </a:r>
            <a:r>
              <a:rPr lang="ru-RU" altLang="ru-RU" sz="1400" dirty="0" err="1">
                <a:solidFill>
                  <a:srgbClr val="000000"/>
                </a:solidFill>
              </a:rPr>
              <a:t>полуподвижного</a:t>
            </a:r>
            <a:r>
              <a:rPr lang="ru-RU" altLang="ru-RU" sz="1400" dirty="0">
                <a:solidFill>
                  <a:srgbClr val="000000"/>
                </a:solidFill>
              </a:rPr>
              <a:t> соединения костей.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5. Голень не входит в состав скелета верхних конечностей.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6. Седалищные лобковые и подвздошные кости таза являются трубчатыми костями.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7. Суставная или синовиальная жидкость, находящаяся в полости сустава, действуют как смазка и способствуют уменьшению трения.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. К грудине прикрепляются десять пар рёбер.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9.   При   длительном   стоянии   вследствие   давления   массы   тела   на   хрящевые   прослойки позвоночника длина его уменьшается.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>
                <a:solidFill>
                  <a:srgbClr val="000000"/>
                </a:solidFill>
              </a:rPr>
              <a:t>10. Строение таза отличается от строения позвоночника, потому что кости их имеют разный химический состав.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60648"/>
            <a:ext cx="8229600" cy="6121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700" dirty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sz="1900" b="1" dirty="0"/>
              <a:t>    </a:t>
            </a:r>
            <a:r>
              <a:rPr lang="ru-RU" altLang="ru-RU" sz="1900" b="1" dirty="0">
                <a:solidFill>
                  <a:srgbClr val="000000"/>
                </a:solidFill>
              </a:rPr>
              <a:t>Парацентрическая технология</a:t>
            </a:r>
            <a:r>
              <a:rPr lang="ru-RU" altLang="ru-RU" sz="1700" dirty="0">
                <a:solidFill>
                  <a:srgbClr val="000000"/>
                </a:solidFill>
              </a:rPr>
              <a:t> - одна из нетрадиционных технологий, для которой характерны общие признаки: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7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7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Самостоятельность деятельности учащихся (до 80-90% учебного времени)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Индивидуализация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Иная деятельность учителя (организатор, консультант)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700" dirty="0">
                <a:solidFill>
                  <a:srgbClr val="000000"/>
                </a:solidFill>
              </a:rPr>
              <a:t>Отказ от традиционной классно-урочной системы.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7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7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sz="1700" dirty="0">
                <a:solidFill>
                  <a:srgbClr val="000000"/>
                </a:solidFill>
              </a:rPr>
              <a:t>     </a:t>
            </a:r>
            <a:r>
              <a:rPr lang="ru-RU" altLang="ru-RU" sz="1900" b="1" dirty="0">
                <a:solidFill>
                  <a:srgbClr val="000000"/>
                </a:solidFill>
              </a:rPr>
              <a:t>Термин</a:t>
            </a:r>
            <a:r>
              <a:rPr lang="ru-RU" altLang="ru-RU" sz="1700" dirty="0">
                <a:solidFill>
                  <a:srgbClr val="000000"/>
                </a:solidFill>
              </a:rPr>
              <a:t> «парацентрическая технология» означает обучение в парах со средствами обучения при помощи методической инструкции. В дальнейшем предполагается выход на контроль и собеседование с учителем. При данной технологии возможно реальное осуществление процесса индивидуализации и право выбора метода и способа обучения благодаря организации различных видов диалогового обучения одновременно на одном и том же отрезке учебного процесса (машина-ученик, ученик-ученик, ученик-разные средства обучения, ученик-учитель)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6632"/>
            <a:ext cx="8003232" cy="6009531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dirty="0"/>
              <a:t>    </a:t>
            </a:r>
          </a:p>
          <a:p>
            <a:pPr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dirty="0">
                <a:solidFill>
                  <a:srgbClr val="000000"/>
                </a:solidFill>
              </a:rPr>
              <a:t>В каждом диалоговом общении ученик затрачивает нужное ему время на учение. Выбирает подходящее для стиля мышления и деятельности средства обучения (СО), а также методическую инструкцию, наиболее доступную для него.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800" dirty="0">
              <a:solidFill>
                <a:srgbClr val="000000"/>
              </a:solidFill>
            </a:endParaRPr>
          </a:p>
          <a:p>
            <a:pPr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Из </a:t>
            </a:r>
            <a:r>
              <a:rPr lang="ru-RU" altLang="ru-RU" sz="1800" dirty="0">
                <a:solidFill>
                  <a:srgbClr val="000000"/>
                </a:solidFill>
              </a:rPr>
              <a:t>предложенных видов диалогов для учеников является обязательным диалог с учителем. По данной технологии в диалоговом общении задействованы одновременно все учащиеся класса и работают согласно своим интеллектуальным возможностям и способностям. Для организации учебно-воспитательного процесса по ПЦТО учителю необходимо подготовить соответствующий материал: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800" dirty="0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Тематическое планирование (специальное).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Информационный лист.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Лист учета за деятельностью учащихся.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Образец маршрутного движения ученика.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Методические инструкции к работе со средствами обучения.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Лист индивидуального контроля.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Подготовка к уроку средств обучения.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altLang="ru-RU" sz="1800" dirty="0">
                <a:solidFill>
                  <a:srgbClr val="000000"/>
                </a:solidFill>
              </a:rPr>
              <a:t>Алгоритм работы по ПЦТО.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-27384"/>
            <a:ext cx="8445624" cy="629788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dirty="0"/>
              <a:t>    </a:t>
            </a:r>
          </a:p>
          <a:p>
            <a:pPr indent="0" algn="just">
              <a:buFont typeface="Wingdings" pitchFamily="2" charset="2"/>
              <a:buNone/>
            </a:pPr>
            <a:r>
              <a:rPr lang="ru-RU" altLang="ru-RU" sz="1600" dirty="0" smtClean="0">
                <a:solidFill>
                  <a:srgbClr val="000000"/>
                </a:solidFill>
              </a:rPr>
              <a:t>Средства </a:t>
            </a:r>
            <a:r>
              <a:rPr lang="ru-RU" altLang="ru-RU" sz="1600" dirty="0">
                <a:solidFill>
                  <a:srgbClr val="000000"/>
                </a:solidFill>
              </a:rPr>
              <a:t>обучения подбираются таким образом, чтобы они были доступны учащимся, какую бы последовательность общения с ними не выбрал ученик. В качестве СО могут быть учебные тексты, задачники, таблицы, влажные препараты, муляжи, чучела, скелеты животных. Перечень СО внесен в информационный лист  и может выглядеть в виде таблицы. </a:t>
            </a:r>
            <a:endParaRPr lang="ru-RU" altLang="ru-RU" sz="1600" dirty="0" smtClean="0">
              <a:solidFill>
                <a:srgbClr val="000000"/>
              </a:solidFill>
            </a:endParaRPr>
          </a:p>
          <a:p>
            <a:pPr indent="0" algn="just">
              <a:buFont typeface="Wingdings" pitchFamily="2" charset="2"/>
              <a:buNone/>
            </a:pPr>
            <a:endParaRPr lang="ru-RU" altLang="ru-RU" sz="1600" dirty="0" smtClean="0">
              <a:solidFill>
                <a:srgbClr val="000000"/>
              </a:solidFill>
            </a:endParaRPr>
          </a:p>
          <a:p>
            <a:pPr indent="0" algn="just">
              <a:buFont typeface="Wingdings" pitchFamily="2" charset="2"/>
              <a:buNone/>
            </a:pPr>
            <a:r>
              <a:rPr lang="ru-RU" altLang="ru-RU" sz="1600" dirty="0" smtClean="0">
                <a:solidFill>
                  <a:srgbClr val="000000"/>
                </a:solidFill>
              </a:rPr>
              <a:t>К </a:t>
            </a:r>
            <a:r>
              <a:rPr lang="ru-RU" altLang="ru-RU" sz="1600" dirty="0">
                <a:solidFill>
                  <a:srgbClr val="000000"/>
                </a:solidFill>
              </a:rPr>
              <a:t>каждому средству обучения учитель готовит методическую инструкцию, в которой объясняет последовательность работы с ним. Пользуясь методическими инструкциями, учащиеся прорабатывают одну и ту же учебную задачу вариантами, то есть идет многократное повторение, а затем диалог с учителем.</a:t>
            </a:r>
          </a:p>
          <a:p>
            <a:pPr indent="0" algn="just">
              <a:buFont typeface="Wingdings" pitchFamily="2" charset="2"/>
              <a:buNone/>
            </a:pPr>
            <a:r>
              <a:rPr lang="ru-RU" altLang="ru-RU" sz="1600" dirty="0" smtClean="0">
                <a:solidFill>
                  <a:srgbClr val="000000"/>
                </a:solidFill>
              </a:rPr>
              <a:t>В </a:t>
            </a:r>
            <a:r>
              <a:rPr lang="ru-RU" altLang="ru-RU" sz="1600" dirty="0">
                <a:solidFill>
                  <a:srgbClr val="000000"/>
                </a:solidFill>
              </a:rPr>
              <a:t>соответствии с информационным листом составляется лист учета деятельности учащихся.</a:t>
            </a:r>
          </a:p>
          <a:p>
            <a:pPr indent="0" algn="just">
              <a:buFont typeface="Wingdings" pitchFamily="2" charset="2"/>
              <a:buNone/>
            </a:pPr>
            <a:r>
              <a:rPr lang="ru-RU" altLang="ru-RU" sz="1600" dirty="0" smtClean="0">
                <a:solidFill>
                  <a:srgbClr val="000000"/>
                </a:solidFill>
              </a:rPr>
              <a:t>При </a:t>
            </a:r>
            <a:r>
              <a:rPr lang="ru-RU" altLang="ru-RU" sz="1600" dirty="0">
                <a:solidFill>
                  <a:srgbClr val="000000"/>
                </a:solidFill>
              </a:rPr>
              <a:t>внедрении ПЦТО учителю нужно продумать организацию ученических мест в классе. На рабочих столах размещаются методические инструкции соответственно СО, которые так же находятся рядом с рабочим  местом ученика.</a:t>
            </a:r>
          </a:p>
          <a:p>
            <a:pPr indent="0" algn="just">
              <a:buFont typeface="Wingdings" pitchFamily="2" charset="2"/>
              <a:buNone/>
            </a:pPr>
            <a:r>
              <a:rPr lang="ru-RU" altLang="ru-RU" sz="1600" dirty="0" smtClean="0">
                <a:solidFill>
                  <a:srgbClr val="000000"/>
                </a:solidFill>
              </a:rPr>
              <a:t>Для </a:t>
            </a:r>
            <a:r>
              <a:rPr lang="ru-RU" altLang="ru-RU" sz="1600" dirty="0">
                <a:solidFill>
                  <a:srgbClr val="000000"/>
                </a:solidFill>
              </a:rPr>
              <a:t>организации учебного процесса по данной </a:t>
            </a:r>
            <a:r>
              <a:rPr lang="ru-RU" altLang="ru-RU" sz="1600" dirty="0" err="1">
                <a:solidFill>
                  <a:srgbClr val="000000"/>
                </a:solidFill>
              </a:rPr>
              <a:t>педтехнологии</a:t>
            </a:r>
            <a:r>
              <a:rPr lang="ru-RU" altLang="ru-RU" sz="1600" dirty="0">
                <a:solidFill>
                  <a:srgbClr val="000000"/>
                </a:solidFill>
              </a:rPr>
              <a:t> нужно использовать алгоритм поведения учащихся.</a:t>
            </a:r>
          </a:p>
          <a:p>
            <a:pPr indent="0" algn="just">
              <a:buFont typeface="Wingdings" pitchFamily="2" charset="2"/>
              <a:buNone/>
            </a:pPr>
            <a:r>
              <a:rPr lang="ru-RU" altLang="ru-RU" sz="1600" dirty="0" smtClean="0">
                <a:solidFill>
                  <a:srgbClr val="000000"/>
                </a:solidFill>
              </a:rPr>
              <a:t>В </a:t>
            </a:r>
            <a:r>
              <a:rPr lang="ru-RU" altLang="ru-RU" sz="1600" dirty="0">
                <a:solidFill>
                  <a:srgbClr val="000000"/>
                </a:solidFill>
              </a:rPr>
              <a:t>связи с тем, что выбрана ПЦТО, в технологическую карту добавляются графы: «средства обучения», «количество уроков», а в графе «тип урока» указываются уроки по данной технологии. Мною выбрана тема «Опорно-двигательная система» (по программе Пасечника В.В., </a:t>
            </a:r>
            <a:r>
              <a:rPr lang="ru-RU" altLang="ru-RU" sz="1600" dirty="0" err="1">
                <a:solidFill>
                  <a:srgbClr val="000000"/>
                </a:solidFill>
              </a:rPr>
              <a:t>Пакуловой</a:t>
            </a:r>
            <a:r>
              <a:rPr lang="ru-RU" altLang="ru-RU" sz="1600" dirty="0">
                <a:solidFill>
                  <a:srgbClr val="000000"/>
                </a:solidFill>
              </a:rPr>
              <a:t> В.М., </a:t>
            </a:r>
            <a:r>
              <a:rPr lang="ru-RU" altLang="ru-RU" sz="1600" dirty="0" err="1">
                <a:solidFill>
                  <a:srgbClr val="000000"/>
                </a:solidFill>
              </a:rPr>
              <a:t>Латюшина</a:t>
            </a:r>
            <a:r>
              <a:rPr lang="ru-RU" altLang="ru-RU" sz="1600" dirty="0">
                <a:solidFill>
                  <a:srgbClr val="000000"/>
                </a:solidFill>
              </a:rPr>
              <a:t> В.В., Маш Р.Д., учебник «Биология Человек» под ред. Колесова Д.В., Маш Р.Д., Беляева Н.И.  По ПЦТО можно более эффективно отработать биологические термины, которых нет в стандартном минимуме, но их знание необходимо для сдачи экзамена по биологии в формате</a:t>
            </a:r>
            <a:r>
              <a:rPr lang="ru-RU" altLang="ru-RU" sz="1600" dirty="0"/>
              <a:t> ЕГЭ.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900" i="1">
                <a:solidFill>
                  <a:srgbClr val="000000"/>
                </a:solidFill>
              </a:rPr>
              <a:t>Парацентрическая технология обучения (ПЦТО)</a:t>
            </a:r>
            <a:r>
              <a:rPr lang="ru-RU" altLang="ru-RU" sz="1900">
                <a:solidFill>
                  <a:srgbClr val="000000"/>
                </a:solidFill>
              </a:rPr>
              <a:t/>
            </a:r>
            <a:br>
              <a:rPr lang="ru-RU" altLang="ru-RU" sz="1900">
                <a:solidFill>
                  <a:srgbClr val="000000"/>
                </a:solidFill>
              </a:rPr>
            </a:br>
            <a:r>
              <a:rPr lang="ru-RU" altLang="ru-RU" sz="1900">
                <a:solidFill>
                  <a:srgbClr val="000000"/>
                </a:solidFill>
              </a:rPr>
              <a:t>Система деятельности учителя и ученика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 marL="1168400" lvl="1" indent="-711200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500" b="1">
                <a:solidFill>
                  <a:srgbClr val="000000"/>
                </a:solidFill>
              </a:rPr>
              <a:t>I.  </a:t>
            </a:r>
            <a:r>
              <a:rPr lang="ru-RU" altLang="ru-RU" sz="1500" b="1">
                <a:solidFill>
                  <a:srgbClr val="000000"/>
                </a:solidFill>
              </a:rPr>
              <a:t>Подготовительный этап</a:t>
            </a:r>
            <a:endParaRPr lang="ru-RU" altLang="ru-RU" sz="1500">
              <a:solidFill>
                <a:srgbClr val="000000"/>
              </a:solidFill>
            </a:endParaRP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1.  Отбор содержания учебного материала в рамках учебной темы  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(элективного курса), усвоение которого может быть обеспечено ПЦТО   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в соответствии с </a:t>
            </a:r>
            <a:r>
              <a:rPr lang="ru-RU" altLang="ru-RU" sz="1600" b="1">
                <a:solidFill>
                  <a:srgbClr val="000000"/>
                </a:solidFill>
              </a:rPr>
              <a:t>критериями</a:t>
            </a:r>
            <a:r>
              <a:rPr lang="ru-RU" altLang="ru-RU" sz="1600">
                <a:solidFill>
                  <a:srgbClr val="000000"/>
                </a:solidFill>
              </a:rPr>
              <a:t>: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  - доступность содержания для организации самостоятельной  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     учебной деятельности;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  - целью обучения является развитие познавательной  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    самостоятельности;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  - имеется набор средств обучения (СО).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2.   Проектирование целей-результатов обучения.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3.   Отбор средств обучения (количество СО необходимо и достаточно,   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СО разнообразны по видам деятельности, альтернативны).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4.   Разработка методических инструкций (МИ № …) для каждого средства  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обучения (МИ могут быть различными по степени подробности).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5.   Подготовка информационного листа для учащихся (средство выбора 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      индивидуального маршрута для ученика).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6.   Подготовка листа учета результатов деятельности учащихся.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7.   Составление тематического плана с учетом применения ПЦТО.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8.   Подготовка алгоритма работы по ПЦТО.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rgbClr val="000000"/>
                </a:solidFill>
              </a:rPr>
              <a:t>9.   Подготовка листа контроля.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88640"/>
            <a:ext cx="8424936" cy="633670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/>
              <a:t> </a:t>
            </a:r>
            <a:r>
              <a:rPr lang="en-US" altLang="ru-RU" sz="1600" b="1" dirty="0"/>
              <a:t>II</a:t>
            </a:r>
            <a:r>
              <a:rPr lang="ru-RU" altLang="ru-RU" sz="1600" b="1" dirty="0"/>
              <a:t>.         Этап реализации технологии</a:t>
            </a:r>
            <a:endParaRPr lang="en-US" altLang="ru-RU" sz="1600" b="1" dirty="0"/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 smtClean="0"/>
              <a:t>       </a:t>
            </a:r>
            <a:r>
              <a:rPr lang="en-US" altLang="ru-RU" sz="1600" u="sng" dirty="0"/>
              <a:t>1. </a:t>
            </a:r>
            <a:r>
              <a:rPr lang="ru-RU" altLang="ru-RU" sz="1600" u="sng" dirty="0"/>
              <a:t>Информационный ввод учащихся: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- краткое изложение учебного материала учителем или представление  </a:t>
            </a:r>
            <a:r>
              <a:rPr lang="ru-RU" altLang="ru-RU" sz="1600" dirty="0" smtClean="0"/>
              <a:t>  </a:t>
            </a:r>
            <a:r>
              <a:rPr lang="ru-RU" altLang="ru-RU" sz="1600" dirty="0"/>
              <a:t>содержания учебного материала с помощью </a:t>
            </a:r>
            <a:r>
              <a:rPr lang="ru-RU" altLang="ru-RU" sz="1600" dirty="0" smtClean="0"/>
              <a:t>структурно-логической схемы</a:t>
            </a:r>
            <a:r>
              <a:rPr lang="ru-RU" altLang="ru-RU" sz="1600" dirty="0"/>
              <a:t>;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- информирование учащихся о цели с использованием листа контроля;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- знакомство с возможными средствами обучениями;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- знакомство с алгоритмом работы по ПЦТО.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        </a:t>
            </a:r>
            <a:r>
              <a:rPr lang="ru-RU" altLang="ru-RU" sz="1600" u="sng" dirty="0"/>
              <a:t>2.   Организационный ввод учащихся: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 smtClean="0"/>
              <a:t>- </a:t>
            </a:r>
            <a:r>
              <a:rPr lang="ru-RU" altLang="ru-RU" sz="1600" dirty="0"/>
              <a:t>выбор учащимися средств обучения, заполнение листа деятельности  </a:t>
            </a:r>
            <a:r>
              <a:rPr lang="ru-RU" altLang="ru-RU" sz="1600" dirty="0" smtClean="0"/>
              <a:t>                </a:t>
            </a:r>
            <a:r>
              <a:rPr lang="ru-RU" altLang="ru-RU" sz="1600" dirty="0"/>
              <a:t>учащихся;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 smtClean="0"/>
              <a:t>- </a:t>
            </a:r>
            <a:r>
              <a:rPr lang="ru-RU" altLang="ru-RU" sz="1600" dirty="0"/>
              <a:t>составление индивидуального  маршрута.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        </a:t>
            </a:r>
            <a:r>
              <a:rPr lang="ru-RU" altLang="ru-RU" sz="1600" u="sng" dirty="0"/>
              <a:t>3.   Непосредственная работа учащихся со средствами обучения.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        </a:t>
            </a:r>
            <a:r>
              <a:rPr lang="ru-RU" altLang="ru-RU" sz="1600" u="sng" dirty="0"/>
              <a:t>4.   Обобщение и систематизация знаний</a:t>
            </a:r>
            <a:r>
              <a:rPr lang="ru-RU" altLang="ru-RU" sz="1600" dirty="0"/>
              <a:t>.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1600" dirty="0"/>
              <a:t>        </a:t>
            </a:r>
            <a:r>
              <a:rPr lang="ru-RU" altLang="ru-RU" sz="1600" u="sng" dirty="0"/>
              <a:t>5.   Контроль и коррекция знаний и умений.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05" name="Rectangle 8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>
                <a:solidFill>
                  <a:srgbClr val="000000"/>
                </a:solidFill>
              </a:rPr>
              <a:t>Виды диалогового общения</a:t>
            </a:r>
            <a:r>
              <a:rPr lang="ru-RU" altLang="ru-RU" b="1" dirty="0"/>
              <a:t> </a:t>
            </a:r>
          </a:p>
        </p:txBody>
      </p:sp>
      <p:graphicFrame>
        <p:nvGraphicFramePr>
          <p:cNvPr id="77922" name="Group 98"/>
          <p:cNvGraphicFramePr>
            <a:graphicFrameLocks noGrp="1"/>
          </p:cNvGraphicFramePr>
          <p:nvPr>
            <p:ph idx="1"/>
          </p:nvPr>
        </p:nvGraphicFramePr>
        <p:xfrm>
          <a:off x="1476375" y="3716338"/>
          <a:ext cx="6229350" cy="2338389"/>
        </p:xfrm>
        <a:graphic>
          <a:graphicData uri="http://schemas.openxmlformats.org/drawingml/2006/table">
            <a:tbl>
              <a:tblPr/>
              <a:tblGrid>
                <a:gridCol w="1606550"/>
                <a:gridCol w="2744788"/>
                <a:gridCol w="1878012"/>
              </a:tblGrid>
              <a:tr h="70008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Ученик-ученик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Ученик-учитель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 - СО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У</a:t>
                      </a:r>
                      <a:r>
                        <a:rPr kumimoji="0" lang="ru-RU" alt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У</a:t>
                      </a:r>
                      <a:r>
                        <a:rPr kumimoji="0" lang="ru-RU" alt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(для организации деятельности)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У-СО1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У</a:t>
                      </a:r>
                      <a:r>
                        <a:rPr kumimoji="0" lang="ru-RU" alt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У</a:t>
                      </a:r>
                      <a:r>
                        <a:rPr kumimoji="0" lang="ru-RU" alt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(для коррекции)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СО2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У</a:t>
                      </a:r>
                      <a:r>
                        <a:rPr kumimoji="0" lang="ru-RU" alt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У</a:t>
                      </a:r>
                      <a:r>
                        <a:rPr kumimoji="0" lang="ru-RU" alt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(для контроля)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– СО3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7909" name="Group 85"/>
          <p:cNvGrpSpPr>
            <a:grpSpLocks/>
          </p:cNvGrpSpPr>
          <p:nvPr/>
        </p:nvGrpSpPr>
        <p:grpSpPr bwMode="auto">
          <a:xfrm>
            <a:off x="2051050" y="1700213"/>
            <a:ext cx="4608513" cy="1728787"/>
            <a:chOff x="3967" y="2655"/>
            <a:chExt cx="4114" cy="1296"/>
          </a:xfrm>
        </p:grpSpPr>
        <p:sp>
          <p:nvSpPr>
            <p:cNvPr id="77910" name="Rectangle 86"/>
            <p:cNvSpPr>
              <a:spLocks noChangeArrowheads="1"/>
            </p:cNvSpPr>
            <p:nvPr/>
          </p:nvSpPr>
          <p:spPr bwMode="auto">
            <a:xfrm>
              <a:off x="5081" y="2655"/>
              <a:ext cx="188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2400">
                  <a:solidFill>
                    <a:schemeClr val="bg2"/>
                  </a:solidFill>
                  <a:latin typeface="Garamond" pitchFamily="18" charset="0"/>
                </a:rPr>
                <a:t>ОБЩЕНИЕ</a:t>
              </a:r>
            </a:p>
          </p:txBody>
        </p:sp>
        <p:sp>
          <p:nvSpPr>
            <p:cNvPr id="77911" name="Line 87"/>
            <p:cNvSpPr>
              <a:spLocks noChangeShapeType="1"/>
            </p:cNvSpPr>
            <p:nvPr/>
          </p:nvSpPr>
          <p:spPr bwMode="auto">
            <a:xfrm>
              <a:off x="6024" y="3087"/>
              <a:ext cx="0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912" name="Line 88"/>
            <p:cNvSpPr>
              <a:spLocks noChangeShapeType="1"/>
            </p:cNvSpPr>
            <p:nvPr/>
          </p:nvSpPr>
          <p:spPr bwMode="auto">
            <a:xfrm>
              <a:off x="3967" y="3260"/>
              <a:ext cx="4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913" name="Line 89"/>
            <p:cNvSpPr>
              <a:spLocks noChangeShapeType="1"/>
            </p:cNvSpPr>
            <p:nvPr/>
          </p:nvSpPr>
          <p:spPr bwMode="auto">
            <a:xfrm>
              <a:off x="3967" y="3260"/>
              <a:ext cx="0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914" name="Line 90"/>
            <p:cNvSpPr>
              <a:spLocks noChangeShapeType="1"/>
            </p:cNvSpPr>
            <p:nvPr/>
          </p:nvSpPr>
          <p:spPr bwMode="auto">
            <a:xfrm>
              <a:off x="8081" y="3260"/>
              <a:ext cx="0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911" name="Group 8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364169"/>
              </p:ext>
            </p:extLst>
          </p:nvPr>
        </p:nvGraphicFramePr>
        <p:xfrm>
          <a:off x="107504" y="692696"/>
          <a:ext cx="8893175" cy="5993130"/>
        </p:xfrm>
        <a:graphic>
          <a:graphicData uri="http://schemas.openxmlformats.org/drawingml/2006/table">
            <a:tbl>
              <a:tblPr/>
              <a:tblGrid>
                <a:gridCol w="1927225"/>
                <a:gridCol w="614363"/>
                <a:gridCol w="420687"/>
                <a:gridCol w="687388"/>
                <a:gridCol w="763587"/>
                <a:gridCol w="2871788"/>
                <a:gridCol w="765175"/>
                <a:gridCol w="842962"/>
              </a:tblGrid>
              <a:tr h="211138"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урока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урока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Учащийся должен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обучения (СО)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ОУУН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мпс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.2. Опорно-двигательная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1 . Учебник Биология, человек 8класс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система, строение, состав 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автор. Колесов Д.В. Маш Р.Д., Беляев Н.К.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свойства костей, типы 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2. Таблица «Скелет человека».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соединений. Скелет человека,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3. Модель скелета человека.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особенности скелета человека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4. Таблица «Строение костей»,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связанные с прямохождением.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раздаточный материал «распилы костей».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Первая помощь при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5. Таблица «Соединение костей».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растяжении связок, вывихах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6. Модель черепа.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суставов, переломах костей.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7. Скелет млекопитающего.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Мышцы, их строение 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8. Простейшие шины, перевязочный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функциональная работа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материал, косынки.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мышц, управление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9. Инструктивная карточка для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движением, утомление.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проведения лабораторной работы по теме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физических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«Влияние величины нагрузки и ритма работы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упражнений для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работоспособность мышц».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формирования системы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10. Таблица «Влияние физических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опоры и движения.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упражнений на организм человека».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пцто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1(11)2(11)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1 1 . Таблица «Предупреждение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пцто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3(11) 4(11)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искривления позвоночника», таблица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пцто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5(11) 6(11)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«Предупреждение плоскостопия».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пцто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и-к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8(11) 9(11)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906" name="Rectangle 84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733656" cy="144016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000000"/>
                </a:solidFill>
              </a:rPr>
              <a:t>Технологическая </a:t>
            </a:r>
            <a:r>
              <a:rPr lang="ru-RU" altLang="ru-RU" sz="1800" b="1" dirty="0" smtClean="0">
                <a:solidFill>
                  <a:srgbClr val="000000"/>
                </a:solidFill>
              </a:rPr>
              <a:t>карта </a:t>
            </a:r>
            <a:r>
              <a:rPr lang="ru-RU" altLang="ru-RU" sz="1800" b="1" dirty="0">
                <a:solidFill>
                  <a:srgbClr val="000000"/>
                </a:solidFill>
              </a:rPr>
              <a:t>тематического планирования </a:t>
            </a:r>
            <a:r>
              <a:rPr lang="ru-RU" altLang="ru-RU" sz="1800" b="1" dirty="0" smtClean="0">
                <a:solidFill>
                  <a:srgbClr val="000000"/>
                </a:solidFill>
              </a:rPr>
              <a:t/>
            </a:r>
            <a:br>
              <a:rPr lang="ru-RU" altLang="ru-RU" sz="1800" b="1" dirty="0" smtClean="0">
                <a:solidFill>
                  <a:srgbClr val="000000"/>
                </a:solidFill>
              </a:rPr>
            </a:br>
            <a:r>
              <a:rPr lang="ru-RU" altLang="ru-RU" sz="1800" b="1" dirty="0" smtClean="0">
                <a:solidFill>
                  <a:srgbClr val="000000"/>
                </a:solidFill>
              </a:rPr>
              <a:t>по </a:t>
            </a:r>
            <a:r>
              <a:rPr lang="ru-RU" altLang="ru-RU" sz="1800" b="1" dirty="0">
                <a:solidFill>
                  <a:srgbClr val="000000"/>
                </a:solidFill>
              </a:rPr>
              <a:t>теме «опорно-двигательная система»</a:t>
            </a:r>
            <a:r>
              <a:rPr lang="ru-RU" altLang="ru-RU" sz="18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318</TotalTime>
  <Words>3107</Words>
  <Application>Microsoft Office PowerPoint</Application>
  <PresentationFormat>Экран (4:3)</PresentationFormat>
  <Paragraphs>497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Wingdings</vt:lpstr>
      <vt:lpstr>Garamond</vt:lpstr>
      <vt:lpstr>Слои</vt:lpstr>
      <vt:lpstr>Применение парацентрической технологии обучения на уроках биологии в 8 классе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Парацентрическая технология обучения (ПЦТО) Система деятельности учителя и ученика</vt:lpstr>
      <vt:lpstr>Презентация PowerPoint</vt:lpstr>
      <vt:lpstr>Виды диалогового общения </vt:lpstr>
      <vt:lpstr>Технологическая карта тематического планирования  по теме «опорно-двигательная система» </vt:lpstr>
      <vt:lpstr>Информационный лист для учащихся  Тема «Опорно — двигательная система»</vt:lpstr>
      <vt:lpstr>Методические инструкции СО </vt:lpstr>
      <vt:lpstr>Презентация PowerPoint</vt:lpstr>
      <vt:lpstr>Презентация PowerPoint</vt:lpstr>
      <vt:lpstr>Лист учета деятельности учащихся </vt:lpstr>
      <vt:lpstr>Организация ученических мест при ПЦТО</vt:lpstr>
      <vt:lpstr>Маршрутный лист учащихся</vt:lpstr>
      <vt:lpstr>Алгоритм работы по ПЦТО тема  «Опорно – двигательная система»</vt:lpstr>
      <vt:lpstr>Лист контроля </vt:lpstr>
      <vt:lpstr>Презентация PowerPoint</vt:lpstr>
      <vt:lpstr>Промежуточный тестовый контроль </vt:lpstr>
      <vt:lpstr>Контрольная работа. Скелет человека.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парацентрической технологии обучения на уроках биологии в 8 классе</dc:title>
  <dc:creator>Arabelle</dc:creator>
  <cp:lastModifiedBy>ринат</cp:lastModifiedBy>
  <cp:revision>24</cp:revision>
  <dcterms:created xsi:type="dcterms:W3CDTF">2009-05-26T09:24:35Z</dcterms:created>
  <dcterms:modified xsi:type="dcterms:W3CDTF">2014-02-10T17:15:20Z</dcterms:modified>
</cp:coreProperties>
</file>