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67" r:id="rId4"/>
    <p:sldId id="266" r:id="rId5"/>
    <p:sldId id="265" r:id="rId6"/>
    <p:sldId id="264" r:id="rId7"/>
    <p:sldId id="260" r:id="rId8"/>
    <p:sldId id="262" r:id="rId9"/>
    <p:sldId id="261" r:id="rId10"/>
    <p:sldId id="259" r:id="rId11"/>
    <p:sldId id="258" r:id="rId12"/>
    <p:sldId id="257" r:id="rId13"/>
    <p:sldId id="268" r:id="rId14"/>
    <p:sldId id="276" r:id="rId15"/>
    <p:sldId id="269" r:id="rId16"/>
    <p:sldId id="270" r:id="rId17"/>
    <p:sldId id="272" r:id="rId18"/>
    <p:sldId id="273" r:id="rId19"/>
    <p:sldId id="277" r:id="rId20"/>
    <p:sldId id="278" r:id="rId21"/>
    <p:sldId id="280" r:id="rId22"/>
    <p:sldId id="281" r:id="rId23"/>
    <p:sldId id="274" r:id="rId2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956" y="-4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6E81AA-FEB1-42C5-8BB7-DCD1073C8D63}" type="datetimeFigureOut">
              <a:rPr lang="ru-RU"/>
              <a:pPr>
                <a:defRPr/>
              </a:pPr>
              <a:t>21.01.2014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E2617F-BE62-4124-96E1-5093E20626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335936"/>
      </p:ext>
    </p:extLst>
  </p:cSld>
  <p:clrMapOvr>
    <a:masterClrMapping/>
  </p:clrMapOvr>
  <p:transition spd="slow">
    <p:wipe dir="r"/>
    <p:sndAc>
      <p:stSnd>
        <p:snd r:embed="rId1" name="chimes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82FF0A-6D7F-4115-AD6B-D81F07E953F4}" type="datetimeFigureOut">
              <a:rPr lang="ru-RU"/>
              <a:pPr>
                <a:defRPr/>
              </a:pPr>
              <a:t>21.01.2014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A890AC-12A7-44C2-99F4-3F60826F86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7876218"/>
      </p:ext>
    </p:extLst>
  </p:cSld>
  <p:clrMapOvr>
    <a:masterClrMapping/>
  </p:clrMapOvr>
  <p:transition spd="slow">
    <p:wipe dir="r"/>
    <p:sndAc>
      <p:stSnd>
        <p:snd r:embed="rId1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EE104-DD92-4B73-87C4-2224EF8D0B89}" type="datetimeFigureOut">
              <a:rPr lang="ru-RU"/>
              <a:pPr>
                <a:defRPr/>
              </a:pPr>
              <a:t>21.01.2014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B468E-E7D4-4789-B03C-8654D57FBB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0229439"/>
      </p:ext>
    </p:extLst>
  </p:cSld>
  <p:clrMapOvr>
    <a:masterClrMapping/>
  </p:clrMapOvr>
  <p:transition spd="slow">
    <p:wipe dir="r"/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E5B162-D3D8-435C-B21C-B0FA5EA061B2}" type="datetimeFigureOut">
              <a:rPr lang="ru-RU"/>
              <a:pPr>
                <a:defRPr/>
              </a:pPr>
              <a:t>21.01.2014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EE9137-403A-4B2B-BC44-2D7D76634F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5610274"/>
      </p:ext>
    </p:extLst>
  </p:cSld>
  <p:clrMapOvr>
    <a:masterClrMapping/>
  </p:clrMapOvr>
  <p:transition spd="slow">
    <p:wipe dir="r"/>
    <p:sndAc>
      <p:stSnd>
        <p:snd r:embed="rId1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D0F71-EF12-4860-8D55-D6056968E490}" type="datetimeFigureOut">
              <a:rPr lang="ru-RU"/>
              <a:pPr>
                <a:defRPr/>
              </a:pPr>
              <a:t>21.01.2014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34735F-980D-48FB-B793-C0028D7586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5073787"/>
      </p:ext>
    </p:extLst>
  </p:cSld>
  <p:clrMapOvr>
    <a:masterClrMapping/>
  </p:clrMapOvr>
  <p:transition spd="slow">
    <p:wipe dir="r"/>
    <p:sndAc>
      <p:stSnd>
        <p:snd r:embed="rId1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720E15-558E-40DD-A2BD-AA4F2B87AD28}" type="datetimeFigureOut">
              <a:rPr lang="ru-RU"/>
              <a:pPr>
                <a:defRPr/>
              </a:pPr>
              <a:t>21.01.2014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098FA-181C-4742-970A-B1CDC3EC81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8618262"/>
      </p:ext>
    </p:extLst>
  </p:cSld>
  <p:clrMapOvr>
    <a:masterClrMapping/>
  </p:clrMapOvr>
  <p:transition spd="slow">
    <p:wipe dir="r"/>
    <p:sndAc>
      <p:stSnd>
        <p:snd r:embed="rId1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4C0FE8-9FCA-48DB-A6B2-03DFCB1CE9A0}" type="datetimeFigureOut">
              <a:rPr lang="ru-RU"/>
              <a:pPr>
                <a:defRPr/>
              </a:pPr>
              <a:t>21.01.2014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BA09B1-CC93-4E53-A411-27A5A01E10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6079608"/>
      </p:ext>
    </p:extLst>
  </p:cSld>
  <p:clrMapOvr>
    <a:masterClrMapping/>
  </p:clrMapOvr>
  <p:transition spd="slow">
    <p:wipe dir="r"/>
    <p:sndAc>
      <p:stSnd>
        <p:snd r:embed="rId1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F39872-39BA-4999-860D-94214AB30BA3}" type="datetimeFigureOut">
              <a:rPr lang="ru-RU"/>
              <a:pPr>
                <a:defRPr/>
              </a:pPr>
              <a:t>21.01.2014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37F84-5882-4AD8-AF1F-6C7E326BFB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8985929"/>
      </p:ext>
    </p:extLst>
  </p:cSld>
  <p:clrMapOvr>
    <a:masterClrMapping/>
  </p:clrMapOvr>
  <p:transition spd="slow">
    <p:wipe dir="r"/>
    <p:sndAc>
      <p:stSnd>
        <p:snd r:embed="rId1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56EB5-0A3B-4B80-B5EE-EBB6C9570E56}" type="datetimeFigureOut">
              <a:rPr lang="ru-RU"/>
              <a:pPr>
                <a:defRPr/>
              </a:pPr>
              <a:t>21.01.2014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CB2F2-39B9-493A-8967-1A0A7DABA0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2819637"/>
      </p:ext>
    </p:extLst>
  </p:cSld>
  <p:clrMapOvr>
    <a:masterClrMapping/>
  </p:clrMapOvr>
  <p:transition spd="slow">
    <p:wipe dir="r"/>
    <p:sndAc>
      <p:stSnd>
        <p:snd r:embed="rId1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1CBDF8-A44E-47E8-843E-750E73D343F6}" type="datetimeFigureOut">
              <a:rPr lang="ru-RU"/>
              <a:pPr>
                <a:defRPr/>
              </a:pPr>
              <a:t>21.01.2014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B03BB9-92A6-43CE-9C26-1C9EBABBDD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0783244"/>
      </p:ext>
    </p:extLst>
  </p:cSld>
  <p:clrMapOvr>
    <a:masterClrMapping/>
  </p:clrMapOvr>
  <p:transition spd="slow">
    <p:wipe dir="r"/>
    <p:sndAc>
      <p:stSnd>
        <p:snd r:embed="rId1" name="chim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30312-CCC8-460F-9C5C-B513D1EDD5E4}" type="datetimeFigureOut">
              <a:rPr lang="ru-RU"/>
              <a:pPr>
                <a:defRPr/>
              </a:pPr>
              <a:t>21.01.2014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7787B-4964-425F-8743-5DFF57AD8C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7705913"/>
      </p:ext>
    </p:extLst>
  </p:cSld>
  <p:clrMapOvr>
    <a:masterClrMapping/>
  </p:clrMapOvr>
  <p:transition spd="slow">
    <p:wipe dir="r"/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CF1D779-044D-4C2E-B885-96815989592F}" type="datetimeFigureOut">
              <a:rPr lang="ru-RU"/>
              <a:pPr>
                <a:defRPr/>
              </a:pPr>
              <a:t>21.01.2014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E16AE57-A78D-42F8-B395-056B45B968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 dir="r"/>
    <p:sndAc>
      <p:stSnd>
        <p:snd r:embed="rId13" name="chimes.wav"/>
      </p:stSnd>
    </p:sndAc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ru-RU" altLang="ru-RU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mtClean="0"/>
          </a:p>
        </p:txBody>
      </p:sp>
      <p:pic>
        <p:nvPicPr>
          <p:cNvPr id="205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10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42589" y="1657251"/>
            <a:ext cx="8964488" cy="292387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ln w="6350">
                  <a:solidFill>
                    <a:srgbClr val="0070C0"/>
                  </a:solidFill>
                </a:ln>
              </a:rPr>
              <a:t>Система заданий по развитию </a:t>
            </a:r>
            <a:endParaRPr lang="ru-RU" sz="3200" b="1" dirty="0" smtClean="0">
              <a:ln w="6350">
                <a:solidFill>
                  <a:srgbClr val="0070C0"/>
                </a:solidFill>
              </a:ln>
            </a:endParaRPr>
          </a:p>
          <a:p>
            <a:pPr algn="ctr">
              <a:defRPr/>
            </a:pPr>
            <a:r>
              <a:rPr lang="ru-RU" sz="3200" b="1" dirty="0" smtClean="0">
                <a:ln w="6350">
                  <a:solidFill>
                    <a:srgbClr val="0070C0"/>
                  </a:solidFill>
                </a:ln>
              </a:rPr>
              <a:t>познавательных </a:t>
            </a:r>
            <a:r>
              <a:rPr lang="ru-RU" sz="3200" b="1" dirty="0">
                <a:ln w="6350">
                  <a:solidFill>
                    <a:srgbClr val="0070C0"/>
                  </a:solidFill>
                </a:ln>
              </a:rPr>
              <a:t>способностей  </a:t>
            </a:r>
            <a:endParaRPr lang="ru-RU" sz="3200" b="1" dirty="0" smtClean="0">
              <a:ln w="6350">
                <a:solidFill>
                  <a:srgbClr val="0070C0"/>
                </a:solidFill>
              </a:ln>
            </a:endParaRPr>
          </a:p>
          <a:p>
            <a:pPr algn="ctr">
              <a:defRPr/>
            </a:pPr>
            <a:r>
              <a:rPr lang="ru-RU" sz="3200" b="1" dirty="0" smtClean="0">
                <a:ln w="6350">
                  <a:solidFill>
                    <a:srgbClr val="0070C0"/>
                  </a:solidFill>
                </a:ln>
              </a:rPr>
              <a:t>детей </a:t>
            </a:r>
            <a:r>
              <a:rPr lang="ru-RU" sz="3200" b="1" dirty="0">
                <a:ln w="6350">
                  <a:solidFill>
                    <a:srgbClr val="0070C0"/>
                  </a:solidFill>
                </a:ln>
              </a:rPr>
              <a:t>6-7 </a:t>
            </a:r>
            <a:r>
              <a:rPr lang="ru-RU" sz="3200" b="1" dirty="0" smtClean="0">
                <a:ln w="6350">
                  <a:solidFill>
                    <a:srgbClr val="0070C0"/>
                  </a:solidFill>
                </a:ln>
              </a:rPr>
              <a:t>лет на  </a:t>
            </a:r>
            <a:r>
              <a:rPr lang="ru-RU" sz="3200" b="1" dirty="0">
                <a:ln w="6350">
                  <a:solidFill>
                    <a:srgbClr val="0070C0"/>
                  </a:solidFill>
                </a:ln>
              </a:rPr>
              <a:t>занятиях </a:t>
            </a:r>
            <a:endParaRPr lang="ru-RU" sz="3200" b="1" dirty="0" smtClean="0">
              <a:ln w="6350">
                <a:solidFill>
                  <a:srgbClr val="0070C0"/>
                </a:solidFill>
              </a:ln>
            </a:endParaRPr>
          </a:p>
          <a:p>
            <a:pPr algn="ctr">
              <a:defRPr/>
            </a:pPr>
            <a:r>
              <a:rPr lang="ru-RU" sz="3200" b="1" dirty="0" smtClean="0">
                <a:ln w="6350">
                  <a:solidFill>
                    <a:srgbClr val="0070C0"/>
                  </a:solidFill>
                </a:ln>
              </a:rPr>
              <a:t>по </a:t>
            </a:r>
            <a:r>
              <a:rPr lang="ru-RU" sz="3200" b="1" dirty="0">
                <a:ln w="6350">
                  <a:solidFill>
                    <a:srgbClr val="0070C0"/>
                  </a:solidFill>
                </a:ln>
              </a:rPr>
              <a:t>математике </a:t>
            </a:r>
            <a:endParaRPr lang="ru-RU" sz="3200" b="1" dirty="0">
              <a:ln w="6350">
                <a:solidFill>
                  <a:srgbClr val="0070C0"/>
                </a:solidFill>
              </a:ln>
            </a:endParaRPr>
          </a:p>
          <a:p>
            <a:pPr algn="ctr">
              <a:defRPr/>
            </a:pPr>
            <a:r>
              <a:rPr lang="ru-RU" sz="3200" b="1" dirty="0">
                <a:ln w="6350">
                  <a:solidFill>
                    <a:srgbClr val="0070C0"/>
                  </a:solidFill>
                </a:ln>
              </a:rPr>
              <a:t>в </a:t>
            </a:r>
            <a:r>
              <a:rPr lang="ru-RU" sz="3200" b="1" dirty="0">
                <a:ln w="6350">
                  <a:solidFill>
                    <a:srgbClr val="0070C0"/>
                  </a:solidFill>
                </a:ln>
              </a:rPr>
              <a:t>период подготовки к школе</a:t>
            </a:r>
          </a:p>
          <a:p>
            <a:pPr algn="ctr">
              <a:defRPr/>
            </a:pPr>
            <a:r>
              <a:rPr lang="ru-RU" sz="2400" b="1" dirty="0">
                <a:ln w="6350">
                  <a:solidFill>
                    <a:srgbClr val="0070C0"/>
                  </a:solidFill>
                </a:ln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292080" y="4581128"/>
            <a:ext cx="384996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000" i="1" dirty="0">
                <a:ln w="6350">
                  <a:solidFill>
                    <a:srgbClr val="0070C0"/>
                  </a:solidFill>
                </a:ln>
                <a:solidFill>
                  <a:srgbClr val="0070C0"/>
                </a:solidFill>
              </a:rPr>
              <a:t>Работа выполнена </a:t>
            </a:r>
          </a:p>
          <a:p>
            <a:pPr>
              <a:defRPr/>
            </a:pPr>
            <a:r>
              <a:rPr lang="ru-RU" sz="2000" i="1" dirty="0">
                <a:ln w="6350">
                  <a:solidFill>
                    <a:srgbClr val="0070C0"/>
                  </a:solidFill>
                </a:ln>
                <a:solidFill>
                  <a:srgbClr val="0070C0"/>
                </a:solidFill>
              </a:rPr>
              <a:t>учителем ГБОУ СОШ №570</a:t>
            </a:r>
          </a:p>
          <a:p>
            <a:pPr>
              <a:defRPr/>
            </a:pPr>
            <a:r>
              <a:rPr lang="ru-RU" sz="2000" i="1" dirty="0">
                <a:ln w="6350">
                  <a:solidFill>
                    <a:srgbClr val="0070C0"/>
                  </a:solidFill>
                </a:ln>
                <a:solidFill>
                  <a:srgbClr val="0070C0"/>
                </a:solidFill>
              </a:rPr>
              <a:t>г.Санкт-Петербурга</a:t>
            </a:r>
          </a:p>
          <a:p>
            <a:pPr>
              <a:defRPr/>
            </a:pPr>
            <a:r>
              <a:rPr lang="ru-RU" sz="2000" i="1" dirty="0">
                <a:ln w="6350">
                  <a:solidFill>
                    <a:srgbClr val="0070C0"/>
                  </a:solidFill>
                </a:ln>
                <a:solidFill>
                  <a:srgbClr val="0070C0"/>
                </a:solidFill>
              </a:rPr>
              <a:t>Короваевой М.Н.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236547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Всероссийская научно-методическая конференция 10 ноября 2013 - 30 января 2014 "Педагогическая технология и мастерство учителя"</a:t>
            </a:r>
            <a:endParaRPr lang="ru-RU" altLang="ru-RU" b="1" i="1" dirty="0">
              <a:solidFill>
                <a:srgbClr val="0070C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475656" y="6023029"/>
            <a:ext cx="7344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Электронное периодическое издание НАУКОГРАД</a:t>
            </a:r>
            <a:endParaRPr lang="ru-RU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eaLnBrk="0" hangingPunct="0"/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Ноябрь 2013 – февраль 2014</a:t>
            </a:r>
            <a:endParaRPr lang="ru-RU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wipe dir="r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ru-RU" altLang="ru-RU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mtClean="0"/>
          </a:p>
        </p:txBody>
      </p:sp>
      <p:pic>
        <p:nvPicPr>
          <p:cNvPr id="1126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10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5"/>
          <p:cNvSpPr>
            <a:spLocks noChangeShapeType="1"/>
          </p:cNvSpPr>
          <p:nvPr/>
        </p:nvSpPr>
        <p:spPr bwMode="auto">
          <a:xfrm flipV="1">
            <a:off x="1692275" y="1700213"/>
            <a:ext cx="4319588" cy="316865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" name="Line 12"/>
          <p:cNvSpPr>
            <a:spLocks noChangeShapeType="1"/>
          </p:cNvSpPr>
          <p:nvPr/>
        </p:nvSpPr>
        <p:spPr bwMode="auto">
          <a:xfrm flipH="1" flipV="1">
            <a:off x="1692275" y="4868863"/>
            <a:ext cx="2519363" cy="288925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 flipH="1">
            <a:off x="4211638" y="1700213"/>
            <a:ext cx="1800225" cy="3457575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6011863" y="1700213"/>
            <a:ext cx="431800" cy="3744912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Line 11"/>
          <p:cNvSpPr>
            <a:spLocks noChangeShapeType="1"/>
          </p:cNvSpPr>
          <p:nvPr/>
        </p:nvSpPr>
        <p:spPr bwMode="auto">
          <a:xfrm flipH="1" flipV="1">
            <a:off x="4211638" y="5157788"/>
            <a:ext cx="2232025" cy="287337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6443663" y="5445125"/>
            <a:ext cx="2089150" cy="288925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" name="Line 6"/>
          <p:cNvSpPr>
            <a:spLocks noChangeShapeType="1"/>
          </p:cNvSpPr>
          <p:nvPr/>
        </p:nvSpPr>
        <p:spPr bwMode="auto">
          <a:xfrm>
            <a:off x="6011863" y="1700213"/>
            <a:ext cx="2520950" cy="4033837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2" name="Picture 13" descr="arg-4-25-trans-y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1352550"/>
            <a:ext cx="1439863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wipe dir="r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ru-RU" altLang="ru-RU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mtClean="0"/>
          </a:p>
        </p:txBody>
      </p:sp>
      <p:pic>
        <p:nvPicPr>
          <p:cNvPr id="1229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10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23"/>
          <p:cNvSpPr>
            <a:spLocks noChangeShapeType="1"/>
          </p:cNvSpPr>
          <p:nvPr/>
        </p:nvSpPr>
        <p:spPr bwMode="auto">
          <a:xfrm flipV="1">
            <a:off x="1692275" y="1700213"/>
            <a:ext cx="4319588" cy="316865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" name="Line 30"/>
          <p:cNvSpPr>
            <a:spLocks noChangeShapeType="1"/>
          </p:cNvSpPr>
          <p:nvPr/>
        </p:nvSpPr>
        <p:spPr bwMode="auto">
          <a:xfrm flipH="1" flipV="1">
            <a:off x="1692275" y="4868863"/>
            <a:ext cx="2519363" cy="288925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" name="Line 25"/>
          <p:cNvSpPr>
            <a:spLocks noChangeShapeType="1"/>
          </p:cNvSpPr>
          <p:nvPr/>
        </p:nvSpPr>
        <p:spPr bwMode="auto">
          <a:xfrm flipH="1">
            <a:off x="4211638" y="1700213"/>
            <a:ext cx="1800225" cy="3457575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" name="Line 26"/>
          <p:cNvSpPr>
            <a:spLocks noChangeShapeType="1"/>
          </p:cNvSpPr>
          <p:nvPr/>
        </p:nvSpPr>
        <p:spPr bwMode="auto">
          <a:xfrm>
            <a:off x="6011863" y="1700213"/>
            <a:ext cx="431800" cy="3744912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Line 29"/>
          <p:cNvSpPr>
            <a:spLocks noChangeShapeType="1"/>
          </p:cNvSpPr>
          <p:nvPr/>
        </p:nvSpPr>
        <p:spPr bwMode="auto">
          <a:xfrm flipH="1" flipV="1">
            <a:off x="4211638" y="5157788"/>
            <a:ext cx="2232025" cy="287337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Line 27"/>
          <p:cNvSpPr>
            <a:spLocks noChangeShapeType="1"/>
          </p:cNvSpPr>
          <p:nvPr/>
        </p:nvSpPr>
        <p:spPr bwMode="auto">
          <a:xfrm>
            <a:off x="6443663" y="5445125"/>
            <a:ext cx="2089150" cy="288925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/>
            <a:tailEnd/>
          </a:ln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Line 24"/>
          <p:cNvSpPr>
            <a:spLocks noChangeShapeType="1"/>
          </p:cNvSpPr>
          <p:nvPr/>
        </p:nvSpPr>
        <p:spPr bwMode="auto">
          <a:xfrm>
            <a:off x="6011863" y="1700213"/>
            <a:ext cx="2520950" cy="4033837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2" name="Picture 31" descr="arg-5-25-trans-y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1697038"/>
            <a:ext cx="1584325" cy="146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wipe dir="r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10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Line 5"/>
          <p:cNvSpPr>
            <a:spLocks noChangeShapeType="1"/>
          </p:cNvSpPr>
          <p:nvPr/>
        </p:nvSpPr>
        <p:spPr bwMode="auto">
          <a:xfrm flipV="1">
            <a:off x="1692275" y="1700213"/>
            <a:ext cx="4319588" cy="3168650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" name="Line 12"/>
          <p:cNvSpPr>
            <a:spLocks noChangeShapeType="1"/>
          </p:cNvSpPr>
          <p:nvPr/>
        </p:nvSpPr>
        <p:spPr bwMode="auto">
          <a:xfrm flipH="1" flipV="1">
            <a:off x="1692275" y="4868863"/>
            <a:ext cx="2519363" cy="288925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" name="Line 7"/>
          <p:cNvSpPr>
            <a:spLocks noChangeShapeType="1"/>
          </p:cNvSpPr>
          <p:nvPr/>
        </p:nvSpPr>
        <p:spPr bwMode="auto">
          <a:xfrm flipH="1">
            <a:off x="4211638" y="1700213"/>
            <a:ext cx="1800225" cy="3457575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" name="Line 11"/>
          <p:cNvSpPr>
            <a:spLocks noChangeShapeType="1"/>
          </p:cNvSpPr>
          <p:nvPr/>
        </p:nvSpPr>
        <p:spPr bwMode="auto">
          <a:xfrm flipH="1" flipV="1">
            <a:off x="4211638" y="5157788"/>
            <a:ext cx="2232025" cy="287337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6011863" y="1700213"/>
            <a:ext cx="431800" cy="3744912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6443663" y="5445125"/>
            <a:ext cx="2089150" cy="288925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Line 6"/>
          <p:cNvSpPr>
            <a:spLocks noChangeShapeType="1"/>
          </p:cNvSpPr>
          <p:nvPr/>
        </p:nvSpPr>
        <p:spPr bwMode="auto">
          <a:xfrm>
            <a:off x="6011863" y="1700213"/>
            <a:ext cx="2520950" cy="4033837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0" name="Picture 14" descr="arg-6-25-trans-y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5229225"/>
            <a:ext cx="1800225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wipe dir="r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10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971550" y="1196975"/>
            <a:ext cx="2016125" cy="11303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4140200" y="1196975"/>
            <a:ext cx="1368425" cy="1152525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6443663" y="1268413"/>
            <a:ext cx="1657350" cy="1081087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Параллелограмм 5"/>
          <p:cNvSpPr/>
          <p:nvPr/>
        </p:nvSpPr>
        <p:spPr>
          <a:xfrm rot="2247511">
            <a:off x="1042988" y="3795713"/>
            <a:ext cx="1663700" cy="1354137"/>
          </a:xfrm>
          <a:prstGeom prst="parallelogram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Семиугольник 6"/>
          <p:cNvSpPr/>
          <p:nvPr/>
        </p:nvSpPr>
        <p:spPr>
          <a:xfrm>
            <a:off x="3995738" y="3644900"/>
            <a:ext cx="1584325" cy="1439863"/>
          </a:xfrm>
          <a:prstGeom prst="heptagon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Крест 7"/>
          <p:cNvSpPr/>
          <p:nvPr/>
        </p:nvSpPr>
        <p:spPr>
          <a:xfrm>
            <a:off x="6659563" y="3716338"/>
            <a:ext cx="1441450" cy="1368425"/>
          </a:xfrm>
          <a:prstGeom prst="plus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345" name="TextBox 8"/>
          <p:cNvSpPr txBox="1">
            <a:spLocks noChangeArrowheads="1"/>
          </p:cNvSpPr>
          <p:nvPr/>
        </p:nvSpPr>
        <p:spPr bwMode="auto">
          <a:xfrm>
            <a:off x="2268538" y="476250"/>
            <a:ext cx="3708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2400" b="1">
                <a:solidFill>
                  <a:srgbClr val="0070C0"/>
                </a:solidFill>
              </a:rPr>
              <a:t>Какая фигура лишняя</a:t>
            </a:r>
            <a:r>
              <a:rPr lang="en-US" altLang="ru-RU" sz="2400" b="1">
                <a:solidFill>
                  <a:srgbClr val="0070C0"/>
                </a:solidFill>
              </a:rPr>
              <a:t>?</a:t>
            </a:r>
            <a:endParaRPr lang="ru-RU" altLang="ru-RU" sz="2400" b="1">
              <a:solidFill>
                <a:srgbClr val="0070C0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443663" y="1268413"/>
            <a:ext cx="1657350" cy="1081087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6443663" y="1268413"/>
            <a:ext cx="1657350" cy="1081087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slow">
    <p:wipe dir="r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10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Group 60"/>
          <p:cNvGraphicFramePr>
            <a:graphicFrameLocks noGrp="1"/>
          </p:cNvGraphicFramePr>
          <p:nvPr/>
        </p:nvGraphicFramePr>
        <p:xfrm>
          <a:off x="468313" y="404813"/>
          <a:ext cx="6354763" cy="4984750"/>
        </p:xfrm>
        <a:graphic>
          <a:graphicData uri="http://schemas.openxmlformats.org/drawingml/2006/table">
            <a:tbl>
              <a:tblPr/>
              <a:tblGrid>
                <a:gridCol w="2117725"/>
                <a:gridCol w="2119313"/>
                <a:gridCol w="2117725"/>
              </a:tblGrid>
              <a:tr h="166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663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66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5381" name="Rectangle 32"/>
          <p:cNvSpPr>
            <a:spLocks noChangeAspect="1" noChangeArrowheads="1"/>
          </p:cNvSpPr>
          <p:nvPr/>
        </p:nvSpPr>
        <p:spPr bwMode="auto">
          <a:xfrm>
            <a:off x="1042988" y="692150"/>
            <a:ext cx="1000125" cy="1114425"/>
          </a:xfrm>
          <a:prstGeom prst="rect">
            <a:avLst/>
          </a:prstGeom>
          <a:solidFill>
            <a:srgbClr val="FF33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5382" name="Rectangle 32"/>
          <p:cNvSpPr>
            <a:spLocks noChangeAspect="1" noChangeArrowheads="1"/>
          </p:cNvSpPr>
          <p:nvPr/>
        </p:nvSpPr>
        <p:spPr bwMode="auto">
          <a:xfrm>
            <a:off x="5219700" y="2349500"/>
            <a:ext cx="1000125" cy="1114425"/>
          </a:xfrm>
          <a:prstGeom prst="rect">
            <a:avLst/>
          </a:prstGeom>
          <a:solidFill>
            <a:srgbClr val="FF33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5383" name="Rectangle 32"/>
          <p:cNvSpPr>
            <a:spLocks noChangeAspect="1" noChangeArrowheads="1"/>
          </p:cNvSpPr>
          <p:nvPr/>
        </p:nvSpPr>
        <p:spPr bwMode="auto">
          <a:xfrm>
            <a:off x="3276600" y="3933825"/>
            <a:ext cx="1000125" cy="1114425"/>
          </a:xfrm>
          <a:prstGeom prst="rect">
            <a:avLst/>
          </a:prstGeom>
          <a:solidFill>
            <a:srgbClr val="FF33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5384" name="Oval 61"/>
          <p:cNvSpPr>
            <a:spLocks noChangeAspect="1" noChangeArrowheads="1"/>
          </p:cNvSpPr>
          <p:nvPr/>
        </p:nvSpPr>
        <p:spPr bwMode="auto">
          <a:xfrm>
            <a:off x="3203575" y="692150"/>
            <a:ext cx="1082675" cy="120332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5385" name="Oval 61"/>
          <p:cNvSpPr>
            <a:spLocks noChangeAspect="1" noChangeArrowheads="1"/>
          </p:cNvSpPr>
          <p:nvPr/>
        </p:nvSpPr>
        <p:spPr bwMode="auto">
          <a:xfrm>
            <a:off x="1042988" y="2349500"/>
            <a:ext cx="1082675" cy="120332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5386" name="AutoShape 70"/>
          <p:cNvSpPr>
            <a:spLocks noChangeArrowheads="1"/>
          </p:cNvSpPr>
          <p:nvPr/>
        </p:nvSpPr>
        <p:spPr bwMode="auto">
          <a:xfrm>
            <a:off x="5219700" y="692150"/>
            <a:ext cx="1101725" cy="1122363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5387" name="AutoShape 70"/>
          <p:cNvSpPr>
            <a:spLocks noChangeArrowheads="1"/>
          </p:cNvSpPr>
          <p:nvPr/>
        </p:nvSpPr>
        <p:spPr bwMode="auto">
          <a:xfrm>
            <a:off x="3132138" y="2276475"/>
            <a:ext cx="1101725" cy="1122363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5388" name="AutoShape 70"/>
          <p:cNvSpPr>
            <a:spLocks noChangeArrowheads="1"/>
          </p:cNvSpPr>
          <p:nvPr/>
        </p:nvSpPr>
        <p:spPr bwMode="auto">
          <a:xfrm>
            <a:off x="971550" y="3933825"/>
            <a:ext cx="1101725" cy="1122363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2" name="TextBox 11"/>
          <p:cNvSpPr txBox="1"/>
          <p:nvPr/>
        </p:nvSpPr>
        <p:spPr>
          <a:xfrm>
            <a:off x="5364088" y="3861048"/>
            <a:ext cx="1129675" cy="1200329"/>
          </a:xfrm>
          <a:prstGeom prst="rect">
            <a:avLst/>
          </a:prstGeom>
          <a:noFill/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7200" dirty="0">
                <a:solidFill>
                  <a:srgbClr val="FF0000"/>
                </a:solidFill>
              </a:rPr>
              <a:t>?</a:t>
            </a:r>
            <a:endParaRPr lang="ru-RU" sz="7200" dirty="0">
              <a:solidFill>
                <a:srgbClr val="FF0000"/>
              </a:solidFill>
            </a:endParaRPr>
          </a:p>
        </p:txBody>
      </p:sp>
      <p:sp>
        <p:nvSpPr>
          <p:cNvPr id="15392" name="TextBox 12"/>
          <p:cNvSpPr txBox="1">
            <a:spLocks noChangeArrowheads="1"/>
          </p:cNvSpPr>
          <p:nvPr/>
        </p:nvSpPr>
        <p:spPr bwMode="auto">
          <a:xfrm>
            <a:off x="2195513" y="5732463"/>
            <a:ext cx="57610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2400" b="1">
                <a:solidFill>
                  <a:srgbClr val="0070C0"/>
                </a:solidFill>
              </a:rPr>
              <a:t>Какой фигуры не хватает</a:t>
            </a:r>
            <a:r>
              <a:rPr lang="en-US" altLang="ru-RU" sz="2400" b="1">
                <a:solidFill>
                  <a:srgbClr val="0070C0"/>
                </a:solidFill>
              </a:rPr>
              <a:t>?</a:t>
            </a:r>
            <a:endParaRPr lang="ru-RU" altLang="ru-RU" sz="2400" b="1">
              <a:solidFill>
                <a:srgbClr val="0070C0"/>
              </a:solidFill>
            </a:endParaRPr>
          </a:p>
        </p:txBody>
      </p:sp>
      <p:sp>
        <p:nvSpPr>
          <p:cNvPr id="14" name="Oval 67">
            <a:hlinkClick r:id="" action="ppaction://hlinkshowjump?jump=nextslide">
              <a:snd r:embed="rId4" name="applause.wav"/>
            </a:hlinkClick>
          </p:cNvPr>
          <p:cNvSpPr>
            <a:spLocks noChangeAspect="1" noChangeArrowheads="1"/>
          </p:cNvSpPr>
          <p:nvPr/>
        </p:nvSpPr>
        <p:spPr bwMode="auto">
          <a:xfrm>
            <a:off x="5219700" y="3933825"/>
            <a:ext cx="1082675" cy="120332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  <p:transition spd="slow">
    <p:wipe dir="r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10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Овал 3"/>
          <p:cNvSpPr/>
          <p:nvPr/>
        </p:nvSpPr>
        <p:spPr>
          <a:xfrm>
            <a:off x="2555875" y="2133600"/>
            <a:ext cx="1871663" cy="1871663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4716463" y="2133600"/>
            <a:ext cx="1871662" cy="1871663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6875463" y="2133600"/>
            <a:ext cx="1873250" cy="1871663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323850" y="2205038"/>
            <a:ext cx="1871663" cy="187166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1258888" y="2781300"/>
            <a:ext cx="0" cy="863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3492500" y="2708275"/>
            <a:ext cx="0" cy="8651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5651500" y="2708275"/>
            <a:ext cx="0" cy="8651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7812088" y="2636838"/>
            <a:ext cx="0" cy="863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900113" y="3213100"/>
            <a:ext cx="79216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3059113" y="3141663"/>
            <a:ext cx="8651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5219700" y="3141663"/>
            <a:ext cx="8651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7451725" y="3068638"/>
            <a:ext cx="79216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Равнобедренный треугольник 26"/>
          <p:cNvSpPr/>
          <p:nvPr/>
        </p:nvSpPr>
        <p:spPr>
          <a:xfrm>
            <a:off x="971550" y="2349500"/>
            <a:ext cx="576263" cy="431800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9" name="Равнобедренный треугольник 28"/>
          <p:cNvSpPr/>
          <p:nvPr/>
        </p:nvSpPr>
        <p:spPr>
          <a:xfrm rot="16200000">
            <a:off x="6947693" y="2853532"/>
            <a:ext cx="576263" cy="431800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0" name="Равнобедренный треугольник 29"/>
          <p:cNvSpPr/>
          <p:nvPr/>
        </p:nvSpPr>
        <p:spPr>
          <a:xfrm rot="10800000">
            <a:off x="5364163" y="3500438"/>
            <a:ext cx="576262" cy="433387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1" name="Равнобедренный треугольник 30"/>
          <p:cNvSpPr/>
          <p:nvPr/>
        </p:nvSpPr>
        <p:spPr>
          <a:xfrm rot="5400000">
            <a:off x="3852069" y="2924969"/>
            <a:ext cx="576262" cy="431800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539750" y="2997200"/>
            <a:ext cx="431800" cy="43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3" name="Овал 32"/>
          <p:cNvSpPr/>
          <p:nvPr/>
        </p:nvSpPr>
        <p:spPr>
          <a:xfrm>
            <a:off x="7596188" y="3429000"/>
            <a:ext cx="431800" cy="43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4" name="Овал 33"/>
          <p:cNvSpPr/>
          <p:nvPr/>
        </p:nvSpPr>
        <p:spPr>
          <a:xfrm>
            <a:off x="6011863" y="2924175"/>
            <a:ext cx="431800" cy="4333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5" name="Овал 34"/>
          <p:cNvSpPr/>
          <p:nvPr/>
        </p:nvSpPr>
        <p:spPr>
          <a:xfrm>
            <a:off x="3276600" y="2276475"/>
            <a:ext cx="431800" cy="43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6" name="Трапеция 35"/>
          <p:cNvSpPr/>
          <p:nvPr/>
        </p:nvSpPr>
        <p:spPr>
          <a:xfrm rot="5400000">
            <a:off x="1584325" y="3105150"/>
            <a:ext cx="503238" cy="287338"/>
          </a:xfrm>
          <a:prstGeom prst="trapezoid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7" name="Трапеция 36"/>
          <p:cNvSpPr/>
          <p:nvPr/>
        </p:nvSpPr>
        <p:spPr>
          <a:xfrm rot="10800000">
            <a:off x="3276600" y="3573463"/>
            <a:ext cx="503238" cy="287337"/>
          </a:xfrm>
          <a:prstGeom prst="trapezoi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8" name="Трапеция 37"/>
          <p:cNvSpPr/>
          <p:nvPr/>
        </p:nvSpPr>
        <p:spPr>
          <a:xfrm>
            <a:off x="7596188" y="2349500"/>
            <a:ext cx="504825" cy="287338"/>
          </a:xfrm>
          <a:prstGeom prst="trapezoi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9" name="Трапеция 38"/>
          <p:cNvSpPr/>
          <p:nvPr/>
        </p:nvSpPr>
        <p:spPr>
          <a:xfrm rot="16200000">
            <a:off x="4823619" y="3032919"/>
            <a:ext cx="504825" cy="287337"/>
          </a:xfrm>
          <a:prstGeom prst="trapezoi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1042988" y="3573463"/>
            <a:ext cx="433387" cy="360362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 rot="16200000">
            <a:off x="2699544" y="2996407"/>
            <a:ext cx="431800" cy="360362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2" name="Прямоугольник 41"/>
          <p:cNvSpPr/>
          <p:nvPr/>
        </p:nvSpPr>
        <p:spPr>
          <a:xfrm>
            <a:off x="5435600" y="2349500"/>
            <a:ext cx="431800" cy="358775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3" name="Прямоугольник 42"/>
          <p:cNvSpPr/>
          <p:nvPr/>
        </p:nvSpPr>
        <p:spPr>
          <a:xfrm rot="16200000">
            <a:off x="8208169" y="2888457"/>
            <a:ext cx="431800" cy="360362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415" name="TextBox 43"/>
          <p:cNvSpPr txBox="1">
            <a:spLocks noChangeArrowheads="1"/>
          </p:cNvSpPr>
          <p:nvPr/>
        </p:nvSpPr>
        <p:spPr bwMode="auto">
          <a:xfrm>
            <a:off x="755650" y="333375"/>
            <a:ext cx="81375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2400" b="1">
                <a:solidFill>
                  <a:srgbClr val="0070C0"/>
                </a:solidFill>
              </a:rPr>
              <a:t>Установи закономерность расположения фигур  в кругах и заполни четвёртый круг.</a:t>
            </a:r>
          </a:p>
          <a:p>
            <a:pPr eaLnBrk="1" hangingPunct="1"/>
            <a:endParaRPr lang="ru-RU" altLang="ru-RU" sz="2400" b="1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slow">
    <p:wipe dir="r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3" grpId="0" animBg="1"/>
      <p:bldP spid="4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10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TextBox 2"/>
          <p:cNvSpPr txBox="1">
            <a:spLocks noChangeArrowheads="1"/>
          </p:cNvSpPr>
          <p:nvPr/>
        </p:nvSpPr>
        <p:spPr bwMode="auto">
          <a:xfrm>
            <a:off x="179388" y="404813"/>
            <a:ext cx="89646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2400" b="1">
                <a:solidFill>
                  <a:srgbClr val="0070C0"/>
                </a:solidFill>
              </a:rPr>
              <a:t>Работа со счётными палочками, преобразование фигур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899592" y="1340768"/>
            <a:ext cx="1224136" cy="302874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 flipV="1">
            <a:off x="2195736" y="1340768"/>
            <a:ext cx="1224136" cy="288032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 rot="5400000">
            <a:off x="438961" y="2161439"/>
            <a:ext cx="1224136" cy="302874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rot="16200000">
            <a:off x="2671209" y="2161439"/>
            <a:ext cx="1224136" cy="302874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899592" y="2996952"/>
            <a:ext cx="1224136" cy="302874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2195736" y="2996952"/>
            <a:ext cx="1224136" cy="302874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 rot="10800000">
            <a:off x="4067944" y="5517232"/>
            <a:ext cx="1224136" cy="302874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 rot="10800000">
            <a:off x="5364088" y="5517232"/>
            <a:ext cx="1224136" cy="302874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 rot="10800000">
            <a:off x="6660232" y="5517232"/>
            <a:ext cx="1224136" cy="302874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 rot="10800000">
            <a:off x="2771800" y="5517232"/>
            <a:ext cx="1224136" cy="302874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 rot="10800000">
            <a:off x="2771800" y="3861048"/>
            <a:ext cx="1224136" cy="302874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 rot="10800000">
            <a:off x="4067944" y="3861048"/>
            <a:ext cx="1224136" cy="302874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 rot="10800000">
            <a:off x="5364088" y="3861048"/>
            <a:ext cx="1224136" cy="302874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 rot="10800000">
            <a:off x="6660232" y="3861048"/>
            <a:ext cx="1224136" cy="302874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 rot="5400000">
            <a:off x="2311169" y="4681719"/>
            <a:ext cx="1224136" cy="302874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 rot="5400000">
            <a:off x="7135705" y="4681719"/>
            <a:ext cx="1224136" cy="302874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 rot="16200000">
            <a:off x="4732774" y="4691329"/>
            <a:ext cx="1224136" cy="302874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 rot="16200000">
            <a:off x="5983577" y="4681719"/>
            <a:ext cx="1224136" cy="302874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slow">
    <p:wipe dir="r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10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688762" y="5564524"/>
            <a:ext cx="2643206" cy="28575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 rot="10800000">
            <a:off x="4331968" y="5564524"/>
            <a:ext cx="2643206" cy="28575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 rot="16200000">
            <a:off x="5582133" y="4385797"/>
            <a:ext cx="2643206" cy="28575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 rot="16200000">
            <a:off x="510035" y="4385797"/>
            <a:ext cx="2643206" cy="28575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rot="16200000">
            <a:off x="2867489" y="4385797"/>
            <a:ext cx="2643206" cy="28575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 rot="14126804">
            <a:off x="5010432" y="2156265"/>
            <a:ext cx="2606005" cy="241456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 rot="18249665">
            <a:off x="3647015" y="2242700"/>
            <a:ext cx="2643206" cy="263105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 rot="14322200">
            <a:off x="2318786" y="2124569"/>
            <a:ext cx="2643206" cy="28575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rot="18104297">
            <a:off x="1112448" y="2120183"/>
            <a:ext cx="2643206" cy="28575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688762" y="3207070"/>
            <a:ext cx="2643206" cy="28575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 rot="10800000">
            <a:off x="4331968" y="3207070"/>
            <a:ext cx="2643206" cy="28575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2831770" y="1063930"/>
            <a:ext cx="2857520" cy="28575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ross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8471" name="TextBox 14"/>
          <p:cNvSpPr txBox="1">
            <a:spLocks noChangeArrowheads="1"/>
          </p:cNvSpPr>
          <p:nvPr/>
        </p:nvSpPr>
        <p:spPr bwMode="auto">
          <a:xfrm>
            <a:off x="250825" y="476250"/>
            <a:ext cx="91932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2400" b="1">
                <a:solidFill>
                  <a:srgbClr val="0070C0"/>
                </a:solidFill>
              </a:rPr>
              <a:t>Работа со счётными палочками, преобразование фигур</a:t>
            </a:r>
          </a:p>
        </p:txBody>
      </p:sp>
    </p:spTree>
  </p:cSld>
  <p:clrMapOvr>
    <a:masterClrMapping/>
  </p:clrMapOvr>
  <p:transition spd="slow">
    <p:wipe dir="r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10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TextBox 2"/>
          <p:cNvSpPr txBox="1">
            <a:spLocks noChangeArrowheads="1"/>
          </p:cNvSpPr>
          <p:nvPr/>
        </p:nvSpPr>
        <p:spPr bwMode="auto">
          <a:xfrm>
            <a:off x="755650" y="476250"/>
            <a:ext cx="70802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2400" b="1">
                <a:solidFill>
                  <a:srgbClr val="0070C0"/>
                </a:solidFill>
              </a:rPr>
              <a:t>Нарисуй в свободной клетке нужную фигуру</a:t>
            </a: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95288" y="1484313"/>
            <a:ext cx="32400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3635375" y="1484313"/>
            <a:ext cx="0" cy="29527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95288" y="4437063"/>
            <a:ext cx="32400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4787900" y="1484313"/>
            <a:ext cx="0" cy="29527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4787900" y="4437063"/>
            <a:ext cx="33131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395288" y="3429000"/>
            <a:ext cx="32400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1476375" y="1484313"/>
            <a:ext cx="0" cy="29527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395288" y="2492375"/>
            <a:ext cx="32400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395288" y="1484313"/>
            <a:ext cx="0" cy="29527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4787900" y="3500438"/>
            <a:ext cx="33131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4787900" y="1484313"/>
            <a:ext cx="33131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4787900" y="2492375"/>
            <a:ext cx="33131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5867400" y="1484313"/>
            <a:ext cx="0" cy="29527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8101013" y="1484313"/>
            <a:ext cx="0" cy="29527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>
            <a:off x="7019925" y="1484313"/>
            <a:ext cx="0" cy="29527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 flipV="1">
            <a:off x="2555875" y="1484313"/>
            <a:ext cx="0" cy="29527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Овал 68"/>
          <p:cNvSpPr/>
          <p:nvPr/>
        </p:nvSpPr>
        <p:spPr>
          <a:xfrm>
            <a:off x="539750" y="1628775"/>
            <a:ext cx="792163" cy="792163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0" name="Овал 69"/>
          <p:cNvSpPr/>
          <p:nvPr/>
        </p:nvSpPr>
        <p:spPr>
          <a:xfrm>
            <a:off x="4932363" y="2565400"/>
            <a:ext cx="792162" cy="792163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1" name="Овал 70"/>
          <p:cNvSpPr/>
          <p:nvPr/>
        </p:nvSpPr>
        <p:spPr>
          <a:xfrm>
            <a:off x="6011863" y="1628775"/>
            <a:ext cx="792162" cy="792163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2" name="Овал 71"/>
          <p:cNvSpPr/>
          <p:nvPr/>
        </p:nvSpPr>
        <p:spPr>
          <a:xfrm>
            <a:off x="1619250" y="3573463"/>
            <a:ext cx="792163" cy="79216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3" name="Равнобедренный треугольник 72"/>
          <p:cNvSpPr/>
          <p:nvPr/>
        </p:nvSpPr>
        <p:spPr>
          <a:xfrm>
            <a:off x="1547813" y="1628775"/>
            <a:ext cx="936625" cy="720725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4" name="Равнобедренный треугольник 73"/>
          <p:cNvSpPr/>
          <p:nvPr/>
        </p:nvSpPr>
        <p:spPr>
          <a:xfrm>
            <a:off x="468313" y="2565400"/>
            <a:ext cx="935037" cy="719138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5" name="Равнобедренный треугольник 74"/>
          <p:cNvSpPr/>
          <p:nvPr/>
        </p:nvSpPr>
        <p:spPr>
          <a:xfrm>
            <a:off x="5940425" y="3573463"/>
            <a:ext cx="935038" cy="719137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6" name="Равнобедренный треугольник 75"/>
          <p:cNvSpPr/>
          <p:nvPr/>
        </p:nvSpPr>
        <p:spPr>
          <a:xfrm>
            <a:off x="4859338" y="1628775"/>
            <a:ext cx="936625" cy="720725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7" name="Прямоугольник 76"/>
          <p:cNvSpPr/>
          <p:nvPr/>
        </p:nvSpPr>
        <p:spPr>
          <a:xfrm>
            <a:off x="2700338" y="1700213"/>
            <a:ext cx="647700" cy="64928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9" name="Прямоугольник 78"/>
          <p:cNvSpPr/>
          <p:nvPr/>
        </p:nvSpPr>
        <p:spPr>
          <a:xfrm>
            <a:off x="1763713" y="2636838"/>
            <a:ext cx="647700" cy="6477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0" name="Прямоугольник 79"/>
          <p:cNvSpPr/>
          <p:nvPr/>
        </p:nvSpPr>
        <p:spPr>
          <a:xfrm>
            <a:off x="6084888" y="2636838"/>
            <a:ext cx="647700" cy="6477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1" name="Прямоугольник 80"/>
          <p:cNvSpPr/>
          <p:nvPr/>
        </p:nvSpPr>
        <p:spPr>
          <a:xfrm>
            <a:off x="5003800" y="3644900"/>
            <a:ext cx="647700" cy="6477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2" name="Прямоугольник 81"/>
          <p:cNvSpPr/>
          <p:nvPr/>
        </p:nvSpPr>
        <p:spPr>
          <a:xfrm>
            <a:off x="7235825" y="1700213"/>
            <a:ext cx="649288" cy="64928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3" name="Прямоугольник 82"/>
          <p:cNvSpPr/>
          <p:nvPr/>
        </p:nvSpPr>
        <p:spPr>
          <a:xfrm>
            <a:off x="611188" y="3644900"/>
            <a:ext cx="647700" cy="6477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4" name="Овал 83"/>
          <p:cNvSpPr/>
          <p:nvPr/>
        </p:nvSpPr>
        <p:spPr>
          <a:xfrm>
            <a:off x="2700338" y="2565400"/>
            <a:ext cx="792162" cy="792163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5" name="Равнобедренный треугольник 84"/>
          <p:cNvSpPr/>
          <p:nvPr/>
        </p:nvSpPr>
        <p:spPr>
          <a:xfrm>
            <a:off x="2627313" y="3573463"/>
            <a:ext cx="936625" cy="719137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6" name="Равнобедренный треугольник 85"/>
          <p:cNvSpPr/>
          <p:nvPr/>
        </p:nvSpPr>
        <p:spPr>
          <a:xfrm>
            <a:off x="7092950" y="2565400"/>
            <a:ext cx="935038" cy="719138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7" name="Овал 86"/>
          <p:cNvSpPr/>
          <p:nvPr/>
        </p:nvSpPr>
        <p:spPr>
          <a:xfrm>
            <a:off x="7164388" y="3573463"/>
            <a:ext cx="792162" cy="79216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slow">
    <p:wipe dir="r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 animBg="1"/>
      <p:bldP spid="85" grpId="0" animBg="1"/>
      <p:bldP spid="86" grpId="0" animBg="1"/>
      <p:bldP spid="8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42888"/>
            <a:ext cx="9144000" cy="710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Блок-схема: магнитный диск 2"/>
          <p:cNvSpPr/>
          <p:nvPr/>
        </p:nvSpPr>
        <p:spPr>
          <a:xfrm>
            <a:off x="611188" y="3716338"/>
            <a:ext cx="914400" cy="1296987"/>
          </a:xfrm>
          <a:prstGeom prst="flowChartMagneticDisk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Блок-схема: магнитный диск 3"/>
          <p:cNvSpPr/>
          <p:nvPr/>
        </p:nvSpPr>
        <p:spPr>
          <a:xfrm rot="4100366">
            <a:off x="4240213" y="3784600"/>
            <a:ext cx="914400" cy="1295400"/>
          </a:xfrm>
          <a:prstGeom prst="flowChartMagneticDisk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Блок-схема: магнитный диск 4"/>
          <p:cNvSpPr/>
          <p:nvPr/>
        </p:nvSpPr>
        <p:spPr>
          <a:xfrm rot="19435493">
            <a:off x="6732588" y="4221163"/>
            <a:ext cx="914400" cy="1295400"/>
          </a:xfrm>
          <a:prstGeom prst="flowChartMagneticDisk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Блок-схема: магнитный диск 5"/>
          <p:cNvSpPr/>
          <p:nvPr/>
        </p:nvSpPr>
        <p:spPr>
          <a:xfrm>
            <a:off x="7164388" y="1773238"/>
            <a:ext cx="914400" cy="1295400"/>
          </a:xfrm>
          <a:prstGeom prst="flowChartMagneticDisk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Куб 6"/>
          <p:cNvSpPr/>
          <p:nvPr/>
        </p:nvSpPr>
        <p:spPr>
          <a:xfrm>
            <a:off x="395288" y="1916113"/>
            <a:ext cx="1216025" cy="1217612"/>
          </a:xfrm>
          <a:prstGeom prst="cube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Куб 7"/>
          <p:cNvSpPr/>
          <p:nvPr/>
        </p:nvSpPr>
        <p:spPr>
          <a:xfrm>
            <a:off x="5364163" y="5157788"/>
            <a:ext cx="1216025" cy="1216025"/>
          </a:xfrm>
          <a:prstGeom prst="cube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Куб 8"/>
          <p:cNvSpPr/>
          <p:nvPr/>
        </p:nvSpPr>
        <p:spPr>
          <a:xfrm>
            <a:off x="3708400" y="1557338"/>
            <a:ext cx="1216025" cy="1216025"/>
          </a:xfrm>
          <a:prstGeom prst="cube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Куб 9"/>
          <p:cNvSpPr/>
          <p:nvPr/>
        </p:nvSpPr>
        <p:spPr>
          <a:xfrm>
            <a:off x="2339975" y="5084763"/>
            <a:ext cx="1216025" cy="1216025"/>
          </a:xfrm>
          <a:prstGeom prst="cube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" name="Арка 12"/>
          <p:cNvSpPr/>
          <p:nvPr/>
        </p:nvSpPr>
        <p:spPr>
          <a:xfrm>
            <a:off x="2124075" y="1916113"/>
            <a:ext cx="914400" cy="914400"/>
          </a:xfrm>
          <a:prstGeom prst="blockArc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Арка 13"/>
          <p:cNvSpPr/>
          <p:nvPr/>
        </p:nvSpPr>
        <p:spPr>
          <a:xfrm>
            <a:off x="7524750" y="3644900"/>
            <a:ext cx="914400" cy="914400"/>
          </a:xfrm>
          <a:prstGeom prst="blockArc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Арка 14"/>
          <p:cNvSpPr/>
          <p:nvPr/>
        </p:nvSpPr>
        <p:spPr>
          <a:xfrm>
            <a:off x="1763713" y="4292600"/>
            <a:ext cx="914400" cy="987425"/>
          </a:xfrm>
          <a:prstGeom prst="blockArc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flipH="1">
            <a:off x="5364163" y="1989138"/>
            <a:ext cx="647700" cy="100806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5364163" y="2924175"/>
            <a:ext cx="1008062" cy="73025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6011863" y="1989138"/>
            <a:ext cx="360362" cy="935037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H="1">
            <a:off x="6372225" y="2349500"/>
            <a:ext cx="287338" cy="574675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6011863" y="1989138"/>
            <a:ext cx="647700" cy="43180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Кольцо 34"/>
          <p:cNvSpPr/>
          <p:nvPr/>
        </p:nvSpPr>
        <p:spPr>
          <a:xfrm>
            <a:off x="2555875" y="2997200"/>
            <a:ext cx="914400" cy="914400"/>
          </a:xfrm>
          <a:prstGeom prst="donu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36" name="Кольцо 35"/>
          <p:cNvSpPr/>
          <p:nvPr/>
        </p:nvSpPr>
        <p:spPr>
          <a:xfrm>
            <a:off x="7778750" y="5395913"/>
            <a:ext cx="914400" cy="914400"/>
          </a:xfrm>
          <a:prstGeom prst="donu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37" name="Кольцо 36"/>
          <p:cNvSpPr/>
          <p:nvPr/>
        </p:nvSpPr>
        <p:spPr>
          <a:xfrm>
            <a:off x="3068638" y="3436938"/>
            <a:ext cx="914400" cy="914400"/>
          </a:xfrm>
          <a:prstGeom prst="donu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0502" name="TextBox 37"/>
          <p:cNvSpPr txBox="1">
            <a:spLocks noChangeArrowheads="1"/>
          </p:cNvSpPr>
          <p:nvPr/>
        </p:nvSpPr>
        <p:spPr bwMode="auto">
          <a:xfrm>
            <a:off x="323850" y="333375"/>
            <a:ext cx="8742363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2400" b="1">
                <a:solidFill>
                  <a:srgbClr val="0070C0"/>
                </a:solidFill>
              </a:rPr>
              <a:t>Раскрась одним и тем цветом те фигуры, которые нарисованы четыре раза</a:t>
            </a:r>
          </a:p>
        </p:txBody>
      </p:sp>
    </p:spTree>
  </p:cSld>
  <p:clrMapOvr>
    <a:masterClrMapping/>
  </p:clrMapOvr>
  <p:transition spd="slow">
    <p:wipe dir="r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ru-RU" altLang="ru-RU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mtClean="0"/>
          </a:p>
        </p:txBody>
      </p:sp>
      <p:pic>
        <p:nvPicPr>
          <p:cNvPr id="307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10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268538" y="549275"/>
            <a:ext cx="5111750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kern="10" dirty="0">
                <a:ln w="9525">
                  <a:noFill/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Запомни расположение фигур</a:t>
            </a:r>
            <a:endParaRPr lang="ru-RU" sz="2400" b="1" dirty="0">
              <a:solidFill>
                <a:srgbClr val="0070C0"/>
              </a:solidFill>
              <a:latin typeface="+mn-lt"/>
              <a:cs typeface="+mn-cs"/>
            </a:endParaRPr>
          </a:p>
        </p:txBody>
      </p:sp>
      <p:sp>
        <p:nvSpPr>
          <p:cNvPr id="3078" name="Rectangle 4"/>
          <p:cNvSpPr>
            <a:spLocks noChangeArrowheads="1"/>
          </p:cNvSpPr>
          <p:nvPr/>
        </p:nvSpPr>
        <p:spPr bwMode="auto">
          <a:xfrm>
            <a:off x="684213" y="2924175"/>
            <a:ext cx="914400" cy="9144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>
              <a:latin typeface="Calibri" pitchFamily="34" charset="0"/>
            </a:endParaRPr>
          </a:p>
        </p:txBody>
      </p:sp>
      <p:sp>
        <p:nvSpPr>
          <p:cNvPr id="3079" name="AutoShape 7"/>
          <p:cNvSpPr>
            <a:spLocks noChangeArrowheads="1"/>
          </p:cNvSpPr>
          <p:nvPr/>
        </p:nvSpPr>
        <p:spPr bwMode="auto">
          <a:xfrm>
            <a:off x="2124075" y="2924175"/>
            <a:ext cx="1057275" cy="914400"/>
          </a:xfrm>
          <a:prstGeom prst="triangle">
            <a:avLst>
              <a:gd name="adj" fmla="val 50000"/>
            </a:avLst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>
              <a:latin typeface="Calibri" pitchFamily="34" charset="0"/>
            </a:endParaRPr>
          </a:p>
        </p:txBody>
      </p:sp>
      <p:sp>
        <p:nvSpPr>
          <p:cNvPr id="3080" name="Oval 8"/>
          <p:cNvSpPr>
            <a:spLocks noChangeArrowheads="1"/>
          </p:cNvSpPr>
          <p:nvPr/>
        </p:nvSpPr>
        <p:spPr bwMode="auto">
          <a:xfrm>
            <a:off x="3492500" y="2997200"/>
            <a:ext cx="1728788" cy="914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>
              <a:latin typeface="Calibri" pitchFamily="34" charset="0"/>
            </a:endParaRPr>
          </a:p>
        </p:txBody>
      </p:sp>
      <p:sp>
        <p:nvSpPr>
          <p:cNvPr id="3081" name="Rectangle 5"/>
          <p:cNvSpPr>
            <a:spLocks noChangeArrowheads="1"/>
          </p:cNvSpPr>
          <p:nvPr/>
        </p:nvSpPr>
        <p:spPr bwMode="auto">
          <a:xfrm>
            <a:off x="5580063" y="2924175"/>
            <a:ext cx="1728787" cy="914400"/>
          </a:xfrm>
          <a:prstGeom prst="rect">
            <a:avLst/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>
              <a:latin typeface="Calibri" pitchFamily="34" charset="0"/>
            </a:endParaRPr>
          </a:p>
        </p:txBody>
      </p:sp>
      <p:sp>
        <p:nvSpPr>
          <p:cNvPr id="3082" name="Oval 6"/>
          <p:cNvSpPr>
            <a:spLocks noChangeArrowheads="1"/>
          </p:cNvSpPr>
          <p:nvPr/>
        </p:nvSpPr>
        <p:spPr bwMode="auto">
          <a:xfrm>
            <a:off x="7596188" y="2924175"/>
            <a:ext cx="914400" cy="9144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>
              <a:latin typeface="Calibri" pitchFamily="34" charset="0"/>
            </a:endParaRPr>
          </a:p>
        </p:txBody>
      </p:sp>
    </p:spTree>
  </p:cSld>
  <p:clrMapOvr>
    <a:masterClrMapping/>
  </p:clrMapOvr>
  <p:transition spd="slow">
    <p:wipe dir="r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Box 2"/>
          <p:cNvSpPr txBox="1">
            <a:spLocks noChangeArrowheads="1"/>
          </p:cNvSpPr>
          <p:nvPr/>
        </p:nvSpPr>
        <p:spPr bwMode="auto">
          <a:xfrm>
            <a:off x="755650" y="549275"/>
            <a:ext cx="60928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2400" b="1">
                <a:solidFill>
                  <a:srgbClr val="0070C0"/>
                </a:solidFill>
              </a:rPr>
              <a:t>Продолжи путь по заданному правилу</a:t>
            </a:r>
          </a:p>
        </p:txBody>
      </p:sp>
      <p:sp>
        <p:nvSpPr>
          <p:cNvPr id="4" name="Овал 3"/>
          <p:cNvSpPr/>
          <p:nvPr/>
        </p:nvSpPr>
        <p:spPr>
          <a:xfrm>
            <a:off x="395288" y="1125538"/>
            <a:ext cx="1728787" cy="172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250825" y="3429000"/>
            <a:ext cx="1728788" cy="172878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3419475" y="2997200"/>
            <a:ext cx="1728788" cy="172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1908175" y="4868863"/>
            <a:ext cx="1727200" cy="172878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4787900" y="4797425"/>
            <a:ext cx="1728788" cy="172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6588125" y="3213100"/>
            <a:ext cx="1728788" cy="172878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4284663" y="1125538"/>
            <a:ext cx="1727200" cy="172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6588125" y="981075"/>
            <a:ext cx="1728788" cy="172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70" name="Прямая со стрелкой 69"/>
          <p:cNvCxnSpPr>
            <a:endCxn id="5" idx="0"/>
          </p:cNvCxnSpPr>
          <p:nvPr/>
        </p:nvCxnSpPr>
        <p:spPr>
          <a:xfrm>
            <a:off x="1116013" y="2852738"/>
            <a:ext cx="0" cy="576262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 стрелкой 72"/>
          <p:cNvCxnSpPr/>
          <p:nvPr/>
        </p:nvCxnSpPr>
        <p:spPr>
          <a:xfrm>
            <a:off x="1835150" y="3860800"/>
            <a:ext cx="1728788" cy="360363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517" name="Picture 7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268413"/>
            <a:ext cx="1398588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8" name="Picture 7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1196975"/>
            <a:ext cx="13970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9" name="Picture 7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1916113"/>
            <a:ext cx="1033462" cy="693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20" name="Picture 7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1989138"/>
            <a:ext cx="1393825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21" name="Picture 7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1557338"/>
            <a:ext cx="1439862" cy="963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22" name="Picture 7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981075"/>
            <a:ext cx="1290638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23" name="Picture 7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916113"/>
            <a:ext cx="1398588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24" name="Picture 7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3284538"/>
            <a:ext cx="13970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25" name="Picture 7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16338"/>
            <a:ext cx="1398588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26" name="Picture 7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21163"/>
            <a:ext cx="1398588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27" name="Picture 7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4365625"/>
            <a:ext cx="1397000" cy="93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28" name="Picture 7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4005263"/>
            <a:ext cx="1398588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29" name="Picture 7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3716338"/>
            <a:ext cx="1368425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30" name="Picture 7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2852738"/>
            <a:ext cx="1368425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31" name="Picture 7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3357563"/>
            <a:ext cx="1368425" cy="93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32" name="Picture 7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3860800"/>
            <a:ext cx="1368425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33" name="Picture 7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3357563"/>
            <a:ext cx="1368425" cy="93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34" name="Picture 7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3933825"/>
            <a:ext cx="1368425" cy="93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35" name="Picture 7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4797425"/>
            <a:ext cx="1368425" cy="93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36" name="Picture 7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5373688"/>
            <a:ext cx="1368425" cy="93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37" name="Picture 7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5661025"/>
            <a:ext cx="1368425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38" name="Picture 7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5229225"/>
            <a:ext cx="1368425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39" name="Picture 7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463" y="4724400"/>
            <a:ext cx="1368425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40" name="Picture 7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5300663"/>
            <a:ext cx="1366837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41" name="Picture 7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5661025"/>
            <a:ext cx="1368425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42" name="Picture 7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3213100"/>
            <a:ext cx="1368425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43" name="Picture 7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3789363"/>
            <a:ext cx="1368425" cy="93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44" name="Picture 7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200" y="1125538"/>
            <a:ext cx="1368425" cy="93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45" name="Picture 7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3500438"/>
            <a:ext cx="792163" cy="881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46" name="Picture 7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3573463"/>
            <a:ext cx="792162" cy="87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47" name="Picture 7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663" y="2997200"/>
            <a:ext cx="792162" cy="87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48" name="Picture 7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4724400"/>
            <a:ext cx="792163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49" name="Picture 7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75" y="5084763"/>
            <a:ext cx="792163" cy="881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50" name="Picture 7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213" y="5661025"/>
            <a:ext cx="792162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51" name="Picture 7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5661025"/>
            <a:ext cx="792163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52" name="Picture 7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5157788"/>
            <a:ext cx="792163" cy="87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53" name="Picture 7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5" y="5229225"/>
            <a:ext cx="792163" cy="87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54" name="Picture 7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4797425"/>
            <a:ext cx="792163" cy="87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55" name="Picture 7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4076700"/>
            <a:ext cx="863600" cy="96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56" name="Picture 7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3716338"/>
            <a:ext cx="792163" cy="881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57" name="Picture 7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4005263"/>
            <a:ext cx="792163" cy="87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58" name="Picture 7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3500438"/>
            <a:ext cx="792163" cy="881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59" name="Picture 7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3141663"/>
            <a:ext cx="792162" cy="87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60" name="Picture 7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060575"/>
            <a:ext cx="865188" cy="96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61" name="Picture 7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1916113"/>
            <a:ext cx="863600" cy="960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62" name="Picture 7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463" y="1700213"/>
            <a:ext cx="863600" cy="960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63" name="Picture 7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638" y="1700213"/>
            <a:ext cx="865187" cy="960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64" name="Picture 7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5" y="1412875"/>
            <a:ext cx="863600" cy="96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65" name="Picture 7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1052513"/>
            <a:ext cx="863600" cy="960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66" name="Picture 7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1916113"/>
            <a:ext cx="863600" cy="960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67" name="Picture 7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1700213"/>
            <a:ext cx="863600" cy="960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68" name="Picture 7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1773238"/>
            <a:ext cx="865188" cy="960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69" name="Picture 7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1412875"/>
            <a:ext cx="863600" cy="96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70" name="Picture 7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1196975"/>
            <a:ext cx="863600" cy="96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71" name="Picture 7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908050"/>
            <a:ext cx="865188" cy="96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72" name="Picture 7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1196975"/>
            <a:ext cx="865188" cy="96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9" name="Прямая со стрелкой 68"/>
          <p:cNvCxnSpPr>
            <a:endCxn id="21549" idx="0"/>
          </p:cNvCxnSpPr>
          <p:nvPr/>
        </p:nvCxnSpPr>
        <p:spPr>
          <a:xfrm flipH="1">
            <a:off x="3384550" y="4652963"/>
            <a:ext cx="466725" cy="4318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 стрелкой 73"/>
          <p:cNvCxnSpPr/>
          <p:nvPr/>
        </p:nvCxnSpPr>
        <p:spPr>
          <a:xfrm>
            <a:off x="3635375" y="5661025"/>
            <a:ext cx="1223963" cy="144463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 стрелкой 75"/>
          <p:cNvCxnSpPr/>
          <p:nvPr/>
        </p:nvCxnSpPr>
        <p:spPr>
          <a:xfrm flipV="1">
            <a:off x="6516688" y="4941888"/>
            <a:ext cx="1116012" cy="574675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 стрелкой 77"/>
          <p:cNvCxnSpPr/>
          <p:nvPr/>
        </p:nvCxnSpPr>
        <p:spPr>
          <a:xfrm flipH="1" flipV="1">
            <a:off x="5867400" y="2636838"/>
            <a:ext cx="1008063" cy="792162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 стрелкой 81"/>
          <p:cNvCxnSpPr/>
          <p:nvPr/>
        </p:nvCxnSpPr>
        <p:spPr>
          <a:xfrm>
            <a:off x="6011863" y="1916113"/>
            <a:ext cx="647700" cy="217487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ipe dir="r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10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1" name="TextBox 2"/>
          <p:cNvSpPr txBox="1">
            <a:spLocks noChangeArrowheads="1"/>
          </p:cNvSpPr>
          <p:nvPr/>
        </p:nvSpPr>
        <p:spPr bwMode="auto">
          <a:xfrm>
            <a:off x="2195513" y="692150"/>
            <a:ext cx="28924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2400" b="1">
                <a:solidFill>
                  <a:srgbClr val="0070C0"/>
                </a:solidFill>
              </a:rPr>
              <a:t>Раскрась фигуры</a:t>
            </a:r>
          </a:p>
        </p:txBody>
      </p:sp>
      <p:sp>
        <p:nvSpPr>
          <p:cNvPr id="4" name="Овал 3"/>
          <p:cNvSpPr/>
          <p:nvPr/>
        </p:nvSpPr>
        <p:spPr>
          <a:xfrm>
            <a:off x="900113" y="1628775"/>
            <a:ext cx="1655762" cy="158432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763713" y="2492375"/>
            <a:ext cx="1439862" cy="13684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4500563" y="1628775"/>
            <a:ext cx="1852612" cy="1655763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5435600" y="2636838"/>
            <a:ext cx="2089150" cy="115252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2627313" y="5300663"/>
            <a:ext cx="1439862" cy="136842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Равнобедренный треугольник 9"/>
          <p:cNvSpPr/>
          <p:nvPr/>
        </p:nvSpPr>
        <p:spPr>
          <a:xfrm>
            <a:off x="5219700" y="4149725"/>
            <a:ext cx="1852613" cy="1655763"/>
          </a:xfrm>
          <a:prstGeom prst="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6372225" y="5229225"/>
            <a:ext cx="2087563" cy="1152525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1763713" y="4508500"/>
            <a:ext cx="1655762" cy="1584325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slow">
    <p:wipe dir="r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10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5" name="Прямоугольник 2"/>
          <p:cNvSpPr>
            <a:spLocks noChangeArrowheads="1"/>
          </p:cNvSpPr>
          <p:nvPr/>
        </p:nvSpPr>
        <p:spPr bwMode="auto">
          <a:xfrm>
            <a:off x="2195513" y="620713"/>
            <a:ext cx="38846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b="1">
                <a:solidFill>
                  <a:srgbClr val="0070C0"/>
                </a:solidFill>
              </a:rPr>
              <a:t>Какая фигура будет последней</a:t>
            </a:r>
            <a:r>
              <a:rPr lang="en-US" altLang="ru-RU" b="1">
                <a:solidFill>
                  <a:srgbClr val="0070C0"/>
                </a:solidFill>
              </a:rPr>
              <a:t>?</a:t>
            </a:r>
            <a:endParaRPr lang="ru-RU" altLang="ru-RU" b="1">
              <a:solidFill>
                <a:srgbClr val="0070C0"/>
              </a:solidFill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539750" y="2492375"/>
            <a:ext cx="0" cy="23764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539750" y="2492375"/>
            <a:ext cx="1439863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539750" y="2852738"/>
            <a:ext cx="1439863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539750" y="3284538"/>
            <a:ext cx="1439863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539750" y="4868863"/>
            <a:ext cx="1439863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39750" y="4508500"/>
            <a:ext cx="1439863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539750" y="4149725"/>
            <a:ext cx="1439863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916238" y="2492375"/>
            <a:ext cx="0" cy="23764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2916238" y="2492375"/>
            <a:ext cx="1439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2916238" y="3284538"/>
            <a:ext cx="1439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2916238" y="4149725"/>
            <a:ext cx="1439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2916238" y="4868863"/>
            <a:ext cx="1439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5292725" y="2492375"/>
            <a:ext cx="0" cy="23764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5292725" y="2492375"/>
            <a:ext cx="1439863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5292725" y="4868863"/>
            <a:ext cx="1439863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7740650" y="2708275"/>
            <a:ext cx="749300" cy="1201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ru-RU" sz="7200" b="1">
                <a:solidFill>
                  <a:srgbClr val="0070C0"/>
                </a:solidFill>
              </a:rPr>
              <a:t>?</a:t>
            </a:r>
            <a:endParaRPr lang="ru-RU" altLang="ru-RU" sz="7200" b="1">
              <a:solidFill>
                <a:srgbClr val="0070C0"/>
              </a:solidFill>
            </a:endParaRP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7740650" y="2492375"/>
            <a:ext cx="0" cy="23764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ipe dir="r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10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79" name="TextBox 2"/>
          <p:cNvSpPr txBox="1">
            <a:spLocks noChangeArrowheads="1"/>
          </p:cNvSpPr>
          <p:nvPr/>
        </p:nvSpPr>
        <p:spPr bwMode="auto">
          <a:xfrm>
            <a:off x="1258888" y="549275"/>
            <a:ext cx="190341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2400" b="1">
                <a:solidFill>
                  <a:srgbClr val="0070C0"/>
                </a:solidFill>
              </a:rPr>
              <a:t>Источники</a:t>
            </a:r>
            <a:r>
              <a:rPr lang="en-US" altLang="ru-RU" sz="2400" b="1">
                <a:solidFill>
                  <a:srgbClr val="0070C0"/>
                </a:solidFill>
              </a:rPr>
              <a:t>:</a:t>
            </a:r>
            <a:endParaRPr lang="ru-RU" altLang="ru-RU" sz="2400" b="1">
              <a:solidFill>
                <a:srgbClr val="0070C0"/>
              </a:solidFill>
            </a:endParaRPr>
          </a:p>
        </p:txBody>
      </p:sp>
      <p:sp>
        <p:nvSpPr>
          <p:cNvPr id="24580" name="TextBox 3"/>
          <p:cNvSpPr txBox="1">
            <a:spLocks noChangeArrowheads="1"/>
          </p:cNvSpPr>
          <p:nvPr/>
        </p:nvSpPr>
        <p:spPr bwMode="auto">
          <a:xfrm>
            <a:off x="611188" y="2492375"/>
            <a:ext cx="554513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ru-RU" altLang="ru-RU">
                <a:solidFill>
                  <a:srgbClr val="0070C0"/>
                </a:solidFill>
              </a:rPr>
              <a:t> </a:t>
            </a:r>
            <a:r>
              <a:rPr lang="en-US" altLang="ru-RU">
                <a:solidFill>
                  <a:srgbClr val="0070C0"/>
                </a:solidFill>
              </a:rPr>
              <a:t>animo2.ucoz.ru/photo/animacii_malog- </a:t>
            </a:r>
            <a:r>
              <a:rPr lang="ru-RU" altLang="ru-RU">
                <a:solidFill>
                  <a:srgbClr val="0070C0"/>
                </a:solidFill>
              </a:rPr>
              <a:t>цифры</a:t>
            </a:r>
          </a:p>
          <a:p>
            <a:pPr eaLnBrk="1" hangingPunct="1"/>
            <a:endParaRPr lang="ru-RU" altLang="ru-RU"/>
          </a:p>
        </p:txBody>
      </p:sp>
      <p:sp>
        <p:nvSpPr>
          <p:cNvPr id="24581" name="TextBox 4"/>
          <p:cNvSpPr txBox="1">
            <a:spLocks noChangeArrowheads="1"/>
          </p:cNvSpPr>
          <p:nvPr/>
        </p:nvSpPr>
        <p:spPr bwMode="auto">
          <a:xfrm>
            <a:off x="611188" y="1341438"/>
            <a:ext cx="691356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ru-RU" altLang="ru-RU" dirty="0">
                <a:solidFill>
                  <a:srgbClr val="0070C0"/>
                </a:solidFill>
              </a:rPr>
              <a:t>  Программа «развитие познавательных способностей» - </a:t>
            </a:r>
          </a:p>
          <a:p>
            <a:pPr eaLnBrk="1" hangingPunct="1"/>
            <a:r>
              <a:rPr lang="ru-RU" altLang="ru-RU" dirty="0">
                <a:solidFill>
                  <a:srgbClr val="0070C0"/>
                </a:solidFill>
              </a:rPr>
              <a:t>    автор О.А. Холодова, изд-во «Рост» 2008 г.</a:t>
            </a:r>
          </a:p>
        </p:txBody>
      </p:sp>
      <p:sp>
        <p:nvSpPr>
          <p:cNvPr id="24582" name="TextBox 5"/>
          <p:cNvSpPr txBox="1">
            <a:spLocks noChangeArrowheads="1"/>
          </p:cNvSpPr>
          <p:nvPr/>
        </p:nvSpPr>
        <p:spPr bwMode="auto">
          <a:xfrm>
            <a:off x="611188" y="1916113"/>
            <a:ext cx="976153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ru-RU" altLang="ru-RU" dirty="0">
                <a:solidFill>
                  <a:srgbClr val="0070C0"/>
                </a:solidFill>
              </a:rPr>
              <a:t> «Математические ступеньки» – пособие  для детей 5-7 лет, </a:t>
            </a:r>
          </a:p>
          <a:p>
            <a:pPr eaLnBrk="1" hangingPunct="1"/>
            <a:r>
              <a:rPr lang="ru-RU" altLang="ru-RU" dirty="0">
                <a:solidFill>
                  <a:srgbClr val="0070C0"/>
                </a:solidFill>
              </a:rPr>
              <a:t>  автор С.И. Волкова, изд-во «Просвещение»,  2013 г.</a:t>
            </a:r>
          </a:p>
        </p:txBody>
      </p:sp>
      <p:sp>
        <p:nvSpPr>
          <p:cNvPr id="24583" name="TextBox 6"/>
          <p:cNvSpPr txBox="1">
            <a:spLocks noChangeArrowheads="1"/>
          </p:cNvSpPr>
          <p:nvPr/>
        </p:nvSpPr>
        <p:spPr bwMode="auto">
          <a:xfrm>
            <a:off x="611188" y="2852738"/>
            <a:ext cx="19637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ru-RU" altLang="ru-RU" dirty="0">
                <a:solidFill>
                  <a:srgbClr val="0070C0"/>
                </a:solidFill>
              </a:rPr>
              <a:t> личный архив</a:t>
            </a:r>
          </a:p>
        </p:txBody>
      </p:sp>
    </p:spTree>
  </p:cSld>
  <p:clrMapOvr>
    <a:masterClrMapping/>
  </p:clrMapOvr>
  <p:transition spd="slow">
    <p:wipe dir="r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ru-RU" altLang="ru-RU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mtClean="0"/>
          </a:p>
        </p:txBody>
      </p:sp>
      <p:pic>
        <p:nvPicPr>
          <p:cNvPr id="410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10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TextBox 4"/>
          <p:cNvSpPr txBox="1">
            <a:spLocks noChangeArrowheads="1"/>
          </p:cNvSpPr>
          <p:nvPr/>
        </p:nvSpPr>
        <p:spPr bwMode="auto">
          <a:xfrm>
            <a:off x="611188" y="549275"/>
            <a:ext cx="751522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2400" b="1">
                <a:solidFill>
                  <a:srgbClr val="0070C0"/>
                </a:solidFill>
                <a:latin typeface="Calibri" pitchFamily="34" charset="0"/>
              </a:rPr>
              <a:t>Назови  фигуры, которые находятся</a:t>
            </a:r>
          </a:p>
          <a:p>
            <a:pPr algn="ctr" eaLnBrk="1" hangingPunct="1">
              <a:spcBef>
                <a:spcPct val="50000"/>
              </a:spcBef>
            </a:pPr>
            <a:r>
              <a:rPr lang="ru-RU" altLang="ru-RU" sz="2400" b="1">
                <a:solidFill>
                  <a:srgbClr val="0070C0"/>
                </a:solidFill>
                <a:latin typeface="Calibri" pitchFamily="34" charset="0"/>
              </a:rPr>
              <a:t>  слева и справа от овала</a:t>
            </a:r>
          </a:p>
        </p:txBody>
      </p:sp>
      <p:sp>
        <p:nvSpPr>
          <p:cNvPr id="4102" name="Прямоугольник 5"/>
          <p:cNvSpPr>
            <a:spLocks noChangeArrowheads="1"/>
          </p:cNvSpPr>
          <p:nvPr/>
        </p:nvSpPr>
        <p:spPr bwMode="auto">
          <a:xfrm>
            <a:off x="2286000" y="3036888"/>
            <a:ext cx="45720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ru-RU" altLang="ru-RU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684213" y="3429000"/>
            <a:ext cx="914400" cy="9144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>
              <a:latin typeface="Calibri" pitchFamily="34" charset="0"/>
            </a:endParaRPr>
          </a:p>
        </p:txBody>
      </p:sp>
      <p:sp>
        <p:nvSpPr>
          <p:cNvPr id="8" name="AutoShape 8"/>
          <p:cNvSpPr>
            <a:spLocks noChangeArrowheads="1"/>
          </p:cNvSpPr>
          <p:nvPr/>
        </p:nvSpPr>
        <p:spPr bwMode="auto">
          <a:xfrm>
            <a:off x="1908175" y="3429000"/>
            <a:ext cx="1057275" cy="914400"/>
          </a:xfrm>
          <a:prstGeom prst="triangle">
            <a:avLst>
              <a:gd name="adj" fmla="val 50000"/>
            </a:avLst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>
              <a:latin typeface="Calibri" pitchFamily="34" charset="0"/>
            </a:endParaRPr>
          </a:p>
        </p:txBody>
      </p:sp>
      <p:sp>
        <p:nvSpPr>
          <p:cNvPr id="4105" name="Oval 7"/>
          <p:cNvSpPr>
            <a:spLocks noChangeArrowheads="1"/>
          </p:cNvSpPr>
          <p:nvPr/>
        </p:nvSpPr>
        <p:spPr bwMode="auto">
          <a:xfrm>
            <a:off x="3132138" y="3429000"/>
            <a:ext cx="1800225" cy="93662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>
              <a:latin typeface="Calibri" pitchFamily="34" charset="0"/>
            </a:endParaRP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5508625" y="3500438"/>
            <a:ext cx="1728788" cy="914400"/>
          </a:xfrm>
          <a:prstGeom prst="rect">
            <a:avLst/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>
              <a:latin typeface="Calibri" pitchFamily="34" charset="0"/>
            </a:endParaRPr>
          </a:p>
        </p:txBody>
      </p:sp>
      <p:sp>
        <p:nvSpPr>
          <p:cNvPr id="11" name="Oval 11"/>
          <p:cNvSpPr>
            <a:spLocks noChangeArrowheads="1"/>
          </p:cNvSpPr>
          <p:nvPr/>
        </p:nvSpPr>
        <p:spPr bwMode="auto">
          <a:xfrm>
            <a:off x="7740650" y="3500438"/>
            <a:ext cx="914400" cy="9144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>
              <a:latin typeface="Calibri" pitchFamily="34" charset="0"/>
            </a:endParaRPr>
          </a:p>
        </p:txBody>
      </p:sp>
    </p:spTree>
  </p:cSld>
  <p:clrMapOvr>
    <a:masterClrMapping/>
  </p:clrMapOvr>
  <p:transition spd="slow">
    <p:wipe dir="r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ru-RU" altLang="ru-RU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mtClean="0"/>
          </a:p>
        </p:txBody>
      </p:sp>
      <p:pic>
        <p:nvPicPr>
          <p:cNvPr id="512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10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451225" y="836613"/>
            <a:ext cx="2241550" cy="36988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kern="10" dirty="0">
                <a:ln w="9525">
                  <a:noFill/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Расположи фигуры</a:t>
            </a:r>
            <a:endParaRPr lang="ru-RU" dirty="0">
              <a:latin typeface="+mn-lt"/>
              <a:cs typeface="+mn-cs"/>
            </a:endParaRPr>
          </a:p>
        </p:txBody>
      </p:sp>
      <p:sp>
        <p:nvSpPr>
          <p:cNvPr id="5126" name="Прямоугольник 5"/>
          <p:cNvSpPr>
            <a:spLocks noChangeArrowheads="1"/>
          </p:cNvSpPr>
          <p:nvPr/>
        </p:nvSpPr>
        <p:spPr bwMode="auto">
          <a:xfrm>
            <a:off x="3451225" y="3244850"/>
            <a:ext cx="18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>
              <a:latin typeface="Calibri" pitchFamily="34" charset="0"/>
            </a:endParaRPr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auto">
          <a:xfrm>
            <a:off x="1403350" y="3573463"/>
            <a:ext cx="1057275" cy="914400"/>
          </a:xfrm>
          <a:prstGeom prst="triangle">
            <a:avLst>
              <a:gd name="adj" fmla="val 50000"/>
            </a:avLst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>
              <a:latin typeface="Calibri" pitchFamily="34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3203575" y="3573463"/>
            <a:ext cx="1728788" cy="914400"/>
          </a:xfrm>
          <a:prstGeom prst="rect">
            <a:avLst/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>
              <a:latin typeface="Calibri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651500" y="3573463"/>
            <a:ext cx="914400" cy="9144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>
              <a:latin typeface="Calibri" pitchFamily="34" charset="0"/>
            </a:endParaRPr>
          </a:p>
        </p:txBody>
      </p:sp>
      <p:sp>
        <p:nvSpPr>
          <p:cNvPr id="10" name="Oval 7"/>
          <p:cNvSpPr>
            <a:spLocks noChangeArrowheads="1"/>
          </p:cNvSpPr>
          <p:nvPr/>
        </p:nvSpPr>
        <p:spPr bwMode="auto">
          <a:xfrm>
            <a:off x="7164388" y="3573463"/>
            <a:ext cx="914400" cy="9144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>
              <a:latin typeface="Calibri" pitchFamily="34" charset="0"/>
            </a:endParaRPr>
          </a:p>
        </p:txBody>
      </p:sp>
    </p:spTree>
  </p:cSld>
  <p:clrMapOvr>
    <a:masterClrMapping/>
  </p:clrMapOvr>
  <p:transition spd="slow">
    <p:wipe dir="r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274 -0.09503 C -0.07031 -0.24971 -0.1177 -0.4037 -0.13645 -0.465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694" y="-185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437 0.0696 C -0.18715 0.16971 -0.28976 0.27052 -0.33073 0.31098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326" y="120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822 0.08023 C 0.1368 0.17596 0.20572 0.27237 0.2335 0.31098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264" y="115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858 -0.08624 C 0.02066 -0.23977 0.06024 -0.39329 0.07604 -0.4548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22" y="-184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ru-RU" altLang="ru-RU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mtClean="0"/>
          </a:p>
        </p:txBody>
      </p:sp>
      <p:pic>
        <p:nvPicPr>
          <p:cNvPr id="614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10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TextBox 4"/>
          <p:cNvSpPr txBox="1">
            <a:spLocks noChangeArrowheads="1"/>
          </p:cNvSpPr>
          <p:nvPr/>
        </p:nvSpPr>
        <p:spPr bwMode="auto">
          <a:xfrm>
            <a:off x="468313" y="404813"/>
            <a:ext cx="8636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2400" b="1">
                <a:solidFill>
                  <a:srgbClr val="0070C0"/>
                </a:solidFill>
                <a:latin typeface="Calibri" pitchFamily="34" charset="0"/>
              </a:rPr>
              <a:t>Выбери фигуры, которые отличаются по трём признакам</a:t>
            </a:r>
          </a:p>
        </p:txBody>
      </p:sp>
      <p:sp>
        <p:nvSpPr>
          <p:cNvPr id="6150" name="Oval 5"/>
          <p:cNvSpPr>
            <a:spLocks noChangeArrowheads="1"/>
          </p:cNvSpPr>
          <p:nvPr/>
        </p:nvSpPr>
        <p:spPr bwMode="auto">
          <a:xfrm>
            <a:off x="395288" y="1844675"/>
            <a:ext cx="1584325" cy="158432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>
              <a:latin typeface="Calibri" pitchFamily="34" charset="0"/>
            </a:endParaRPr>
          </a:p>
        </p:txBody>
      </p:sp>
      <p:sp>
        <p:nvSpPr>
          <p:cNvPr id="6151" name="AutoShape 10"/>
          <p:cNvSpPr>
            <a:spLocks noChangeArrowheads="1"/>
          </p:cNvSpPr>
          <p:nvPr/>
        </p:nvSpPr>
        <p:spPr bwMode="auto">
          <a:xfrm>
            <a:off x="2195513" y="2492375"/>
            <a:ext cx="976312" cy="215900"/>
          </a:xfrm>
          <a:prstGeom prst="notchedRightArrow">
            <a:avLst>
              <a:gd name="adj1" fmla="val 50000"/>
              <a:gd name="adj2" fmla="val 113051"/>
            </a:avLst>
          </a:prstGeom>
          <a:solidFill>
            <a:schemeClr val="tx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>
              <a:latin typeface="Calibri" pitchFamily="34" charset="0"/>
            </a:endParaRPr>
          </a:p>
        </p:txBody>
      </p:sp>
      <p:sp>
        <p:nvSpPr>
          <p:cNvPr id="6152" name="Rectangle 7"/>
          <p:cNvSpPr>
            <a:spLocks noChangeArrowheads="1"/>
          </p:cNvSpPr>
          <p:nvPr/>
        </p:nvSpPr>
        <p:spPr bwMode="auto">
          <a:xfrm>
            <a:off x="3348038" y="2205038"/>
            <a:ext cx="914400" cy="914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>
              <a:latin typeface="Calibri" pitchFamily="34" charset="0"/>
            </a:endParaRPr>
          </a:p>
        </p:txBody>
      </p:sp>
      <p:sp>
        <p:nvSpPr>
          <p:cNvPr id="6153" name="AutoShape 8"/>
          <p:cNvSpPr>
            <a:spLocks noChangeArrowheads="1"/>
          </p:cNvSpPr>
          <p:nvPr/>
        </p:nvSpPr>
        <p:spPr bwMode="auto">
          <a:xfrm>
            <a:off x="4500563" y="2492375"/>
            <a:ext cx="976312" cy="215900"/>
          </a:xfrm>
          <a:prstGeom prst="notchedRightArrow">
            <a:avLst>
              <a:gd name="adj1" fmla="val 50000"/>
              <a:gd name="adj2" fmla="val 113051"/>
            </a:avLst>
          </a:prstGeom>
          <a:solidFill>
            <a:schemeClr val="tx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>
              <a:latin typeface="Calibri" pitchFamily="34" charset="0"/>
            </a:endParaRPr>
          </a:p>
        </p:txBody>
      </p:sp>
      <p:sp>
        <p:nvSpPr>
          <p:cNvPr id="6154" name="Rectangle 13"/>
          <p:cNvSpPr>
            <a:spLocks noChangeArrowheads="1"/>
          </p:cNvSpPr>
          <p:nvPr/>
        </p:nvSpPr>
        <p:spPr bwMode="auto">
          <a:xfrm>
            <a:off x="611188" y="4149725"/>
            <a:ext cx="1851025" cy="914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>
              <a:latin typeface="Calibri" pitchFamily="34" charset="0"/>
            </a:endParaRPr>
          </a:p>
        </p:txBody>
      </p:sp>
      <p:sp>
        <p:nvSpPr>
          <p:cNvPr id="11" name="AutoShape 11"/>
          <p:cNvSpPr>
            <a:spLocks noChangeArrowheads="1"/>
          </p:cNvSpPr>
          <p:nvPr/>
        </p:nvSpPr>
        <p:spPr bwMode="auto">
          <a:xfrm>
            <a:off x="3203575" y="4437063"/>
            <a:ext cx="792163" cy="576262"/>
          </a:xfrm>
          <a:prstGeom prst="triangle">
            <a:avLst>
              <a:gd name="adj" fmla="val 5000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>
              <a:latin typeface="Calibri" pitchFamily="34" charset="0"/>
            </a:endParaRPr>
          </a:p>
        </p:txBody>
      </p:sp>
      <p:sp>
        <p:nvSpPr>
          <p:cNvPr id="12" name="Oval 14"/>
          <p:cNvSpPr>
            <a:spLocks noChangeArrowheads="1"/>
          </p:cNvSpPr>
          <p:nvPr/>
        </p:nvSpPr>
        <p:spPr bwMode="auto">
          <a:xfrm>
            <a:off x="4572000" y="4076700"/>
            <a:ext cx="2087563" cy="1008063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>
              <a:latin typeface="Calibri" pitchFamily="34" charset="0"/>
            </a:endParaRPr>
          </a:p>
        </p:txBody>
      </p:sp>
      <p:sp>
        <p:nvSpPr>
          <p:cNvPr id="6157" name="Rectangle 16"/>
          <p:cNvSpPr>
            <a:spLocks noChangeArrowheads="1"/>
          </p:cNvSpPr>
          <p:nvPr/>
        </p:nvSpPr>
        <p:spPr bwMode="auto">
          <a:xfrm>
            <a:off x="7308850" y="4076700"/>
            <a:ext cx="914400" cy="914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>
              <a:latin typeface="Calibri" pitchFamily="34" charset="0"/>
            </a:endParaRPr>
          </a:p>
        </p:txBody>
      </p:sp>
    </p:spTree>
  </p:cSld>
  <p:clrMapOvr>
    <a:masterClrMapping/>
  </p:clrMapOvr>
  <p:transition spd="slow">
    <p:wipe dir="r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979 -0.07514 C 0.12135 -0.17086 0.22309 -0.26612 0.26388 -0.3040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05" y="-114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882 -0.14381 C 0.14427 -0.21248 0.20972 -0.28069 0.23628 -0.3079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65" y="-8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ru-RU" altLang="ru-RU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mtClean="0"/>
          </a:p>
        </p:txBody>
      </p:sp>
      <p:pic>
        <p:nvPicPr>
          <p:cNvPr id="717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10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6"/>
          <p:cNvSpPr>
            <a:spLocks noChangeShapeType="1"/>
          </p:cNvSpPr>
          <p:nvPr/>
        </p:nvSpPr>
        <p:spPr bwMode="auto">
          <a:xfrm flipV="1">
            <a:off x="1692275" y="1773238"/>
            <a:ext cx="4246563" cy="3095625"/>
          </a:xfrm>
          <a:prstGeom prst="line">
            <a:avLst/>
          </a:prstGeom>
          <a:noFill/>
          <a:ln w="57150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" name="Line 9"/>
          <p:cNvSpPr>
            <a:spLocks noChangeShapeType="1"/>
          </p:cNvSpPr>
          <p:nvPr/>
        </p:nvSpPr>
        <p:spPr bwMode="auto">
          <a:xfrm flipH="1">
            <a:off x="4140200" y="1773238"/>
            <a:ext cx="1800225" cy="3457575"/>
          </a:xfrm>
          <a:prstGeom prst="line">
            <a:avLst/>
          </a:prstGeom>
          <a:noFill/>
          <a:ln w="57150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" name="Line 10"/>
          <p:cNvSpPr>
            <a:spLocks noChangeShapeType="1"/>
          </p:cNvSpPr>
          <p:nvPr/>
        </p:nvSpPr>
        <p:spPr bwMode="auto">
          <a:xfrm>
            <a:off x="5940425" y="1773238"/>
            <a:ext cx="431800" cy="3744912"/>
          </a:xfrm>
          <a:prstGeom prst="line">
            <a:avLst/>
          </a:prstGeom>
          <a:noFill/>
          <a:ln w="57150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5940425" y="1773238"/>
            <a:ext cx="2520950" cy="4033837"/>
          </a:xfrm>
          <a:prstGeom prst="line">
            <a:avLst/>
          </a:prstGeom>
          <a:noFill/>
          <a:ln w="57150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Line 14"/>
          <p:cNvSpPr>
            <a:spLocks noChangeShapeType="1"/>
          </p:cNvSpPr>
          <p:nvPr/>
        </p:nvSpPr>
        <p:spPr bwMode="auto">
          <a:xfrm flipH="1" flipV="1">
            <a:off x="1692275" y="4868863"/>
            <a:ext cx="2447925" cy="360362"/>
          </a:xfrm>
          <a:prstGeom prst="line">
            <a:avLst/>
          </a:prstGeom>
          <a:noFill/>
          <a:ln w="57150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Line 13"/>
          <p:cNvSpPr>
            <a:spLocks noChangeShapeType="1"/>
          </p:cNvSpPr>
          <p:nvPr/>
        </p:nvSpPr>
        <p:spPr bwMode="auto">
          <a:xfrm flipH="1" flipV="1">
            <a:off x="4140200" y="5229225"/>
            <a:ext cx="2232025" cy="287338"/>
          </a:xfrm>
          <a:prstGeom prst="line">
            <a:avLst/>
          </a:prstGeom>
          <a:noFill/>
          <a:ln w="57150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6372225" y="5516563"/>
            <a:ext cx="2087563" cy="288925"/>
          </a:xfrm>
          <a:prstGeom prst="line">
            <a:avLst/>
          </a:prstGeom>
          <a:noFill/>
          <a:ln w="57150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180" name="TextBox 11"/>
          <p:cNvSpPr txBox="1">
            <a:spLocks noChangeArrowheads="1"/>
          </p:cNvSpPr>
          <p:nvPr/>
        </p:nvSpPr>
        <p:spPr bwMode="auto">
          <a:xfrm>
            <a:off x="2322513" y="692150"/>
            <a:ext cx="41687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2400" b="1">
                <a:solidFill>
                  <a:srgbClr val="0070C0"/>
                </a:solidFill>
              </a:rPr>
              <a:t>Сколько   треугольников</a:t>
            </a:r>
            <a:r>
              <a:rPr lang="en-US" altLang="ru-RU" sz="2400" b="1">
                <a:solidFill>
                  <a:srgbClr val="0070C0"/>
                </a:solidFill>
              </a:rPr>
              <a:t>?</a:t>
            </a:r>
            <a:endParaRPr lang="ru-RU" altLang="ru-RU" sz="2400" b="1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slow">
    <p:wipe dir="r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ru-RU" altLang="ru-RU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mtClean="0"/>
          </a:p>
        </p:txBody>
      </p:sp>
      <p:pic>
        <p:nvPicPr>
          <p:cNvPr id="819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7950" y="0"/>
            <a:ext cx="9144000" cy="710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5"/>
          <p:cNvSpPr>
            <a:spLocks noChangeShapeType="1"/>
          </p:cNvSpPr>
          <p:nvPr/>
        </p:nvSpPr>
        <p:spPr bwMode="auto">
          <a:xfrm flipV="1">
            <a:off x="1835150" y="1773238"/>
            <a:ext cx="4103688" cy="3024187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" name="Line 12"/>
          <p:cNvSpPr>
            <a:spLocks noChangeShapeType="1"/>
          </p:cNvSpPr>
          <p:nvPr/>
        </p:nvSpPr>
        <p:spPr bwMode="auto">
          <a:xfrm flipH="1" flipV="1">
            <a:off x="1763713" y="4797425"/>
            <a:ext cx="2447925" cy="360363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>
            <a:off x="5940425" y="1773238"/>
            <a:ext cx="2447925" cy="4032250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6372225" y="5516563"/>
            <a:ext cx="2016125" cy="288925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Line 11"/>
          <p:cNvSpPr>
            <a:spLocks noChangeShapeType="1"/>
          </p:cNvSpPr>
          <p:nvPr/>
        </p:nvSpPr>
        <p:spPr bwMode="auto">
          <a:xfrm flipH="1" flipV="1">
            <a:off x="4211638" y="5157788"/>
            <a:ext cx="2160587" cy="358775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Line 7"/>
          <p:cNvSpPr>
            <a:spLocks noChangeShapeType="1"/>
          </p:cNvSpPr>
          <p:nvPr/>
        </p:nvSpPr>
        <p:spPr bwMode="auto">
          <a:xfrm flipH="1">
            <a:off x="4211638" y="1773238"/>
            <a:ext cx="1728787" cy="338455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" name="Line 8"/>
          <p:cNvSpPr>
            <a:spLocks noChangeShapeType="1"/>
          </p:cNvSpPr>
          <p:nvPr/>
        </p:nvSpPr>
        <p:spPr bwMode="auto">
          <a:xfrm>
            <a:off x="5940425" y="1773238"/>
            <a:ext cx="431800" cy="3743325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2" name="Picture 20" descr="arg-1-25-trans-y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2060575"/>
            <a:ext cx="1279525" cy="102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wipe dir="r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ru-RU" altLang="ru-RU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mtClean="0"/>
          </a:p>
        </p:txBody>
      </p:sp>
      <p:pic>
        <p:nvPicPr>
          <p:cNvPr id="922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10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5"/>
          <p:cNvSpPr>
            <a:spLocks noChangeShapeType="1"/>
          </p:cNvSpPr>
          <p:nvPr/>
        </p:nvSpPr>
        <p:spPr bwMode="auto">
          <a:xfrm flipV="1">
            <a:off x="1763713" y="1700213"/>
            <a:ext cx="4248150" cy="3168650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" name="Line 7"/>
          <p:cNvSpPr>
            <a:spLocks noChangeShapeType="1"/>
          </p:cNvSpPr>
          <p:nvPr/>
        </p:nvSpPr>
        <p:spPr bwMode="auto">
          <a:xfrm flipH="1">
            <a:off x="4211638" y="1700213"/>
            <a:ext cx="1800225" cy="3457575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6011863" y="1700213"/>
            <a:ext cx="431800" cy="3744912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>
            <a:off x="6011863" y="1700213"/>
            <a:ext cx="2520950" cy="4033837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Line 12"/>
          <p:cNvSpPr>
            <a:spLocks noChangeShapeType="1"/>
          </p:cNvSpPr>
          <p:nvPr/>
        </p:nvSpPr>
        <p:spPr bwMode="auto">
          <a:xfrm flipH="1" flipV="1">
            <a:off x="1763713" y="4868863"/>
            <a:ext cx="2447925" cy="288925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Line 11"/>
          <p:cNvSpPr>
            <a:spLocks noChangeShapeType="1"/>
          </p:cNvSpPr>
          <p:nvPr/>
        </p:nvSpPr>
        <p:spPr bwMode="auto">
          <a:xfrm flipH="1" flipV="1">
            <a:off x="4211638" y="5157788"/>
            <a:ext cx="2232025" cy="287337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>
            <a:off x="6443663" y="5445125"/>
            <a:ext cx="2089150" cy="288925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3" name="Picture 16" descr="arg-2-25-trans-y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1427163"/>
            <a:ext cx="1439863" cy="1166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wipe dir="r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ru-RU" altLang="ru-RU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mtClean="0"/>
          </a:p>
        </p:txBody>
      </p:sp>
      <p:pic>
        <p:nvPicPr>
          <p:cNvPr id="1024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10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Line 7"/>
          <p:cNvSpPr>
            <a:spLocks noChangeShapeType="1"/>
          </p:cNvSpPr>
          <p:nvPr/>
        </p:nvSpPr>
        <p:spPr bwMode="auto">
          <a:xfrm flipV="1">
            <a:off x="1763713" y="1628775"/>
            <a:ext cx="4318000" cy="3168650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ln>
                <a:solidFill>
                  <a:srgbClr val="0070C0"/>
                </a:solidFill>
              </a:ln>
            </a:endParaRPr>
          </a:p>
        </p:txBody>
      </p:sp>
      <p:sp>
        <p:nvSpPr>
          <p:cNvPr id="7" name="Line 14"/>
          <p:cNvSpPr>
            <a:spLocks noChangeShapeType="1"/>
          </p:cNvSpPr>
          <p:nvPr/>
        </p:nvSpPr>
        <p:spPr bwMode="auto">
          <a:xfrm flipH="1" flipV="1">
            <a:off x="1763713" y="4797425"/>
            <a:ext cx="2520950" cy="360363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 flipH="1">
            <a:off x="4284663" y="1700213"/>
            <a:ext cx="1800225" cy="3457575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Line 13"/>
          <p:cNvSpPr>
            <a:spLocks noChangeShapeType="1"/>
          </p:cNvSpPr>
          <p:nvPr/>
        </p:nvSpPr>
        <p:spPr bwMode="auto">
          <a:xfrm flipH="1" flipV="1">
            <a:off x="4284663" y="5157788"/>
            <a:ext cx="2232025" cy="287337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>
            <a:off x="6084888" y="1628775"/>
            <a:ext cx="431800" cy="381635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" name="Line 8"/>
          <p:cNvSpPr>
            <a:spLocks noChangeShapeType="1"/>
          </p:cNvSpPr>
          <p:nvPr/>
        </p:nvSpPr>
        <p:spPr bwMode="auto">
          <a:xfrm>
            <a:off x="6084888" y="1628775"/>
            <a:ext cx="2376487" cy="4033838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" name="Line 11"/>
          <p:cNvSpPr>
            <a:spLocks noChangeShapeType="1"/>
          </p:cNvSpPr>
          <p:nvPr/>
        </p:nvSpPr>
        <p:spPr bwMode="auto">
          <a:xfrm>
            <a:off x="6516688" y="5445125"/>
            <a:ext cx="1943100" cy="2159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4" name="Picture 13" descr="arg-3-25-trans-y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1060450"/>
            <a:ext cx="1368425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wipe dir="r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1277</TotalTime>
  <Words>203</Words>
  <Application>Microsoft Office PowerPoint</Application>
  <PresentationFormat>Экран (4:3)</PresentationFormat>
  <Paragraphs>38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7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Марина</dc:creator>
  <cp:lastModifiedBy>ринат</cp:lastModifiedBy>
  <cp:revision>55</cp:revision>
  <dcterms:created xsi:type="dcterms:W3CDTF">2013-10-25T16:20:16Z</dcterms:created>
  <dcterms:modified xsi:type="dcterms:W3CDTF">2014-01-22T09:11:43Z</dcterms:modified>
</cp:coreProperties>
</file>