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7" r:id="rId4"/>
    <p:sldId id="266" r:id="rId5"/>
    <p:sldId id="265" r:id="rId6"/>
    <p:sldId id="264" r:id="rId7"/>
    <p:sldId id="260" r:id="rId8"/>
    <p:sldId id="262" r:id="rId9"/>
    <p:sldId id="261" r:id="rId10"/>
    <p:sldId id="259" r:id="rId11"/>
    <p:sldId id="258" r:id="rId12"/>
    <p:sldId id="257" r:id="rId13"/>
    <p:sldId id="268" r:id="rId14"/>
    <p:sldId id="276" r:id="rId15"/>
    <p:sldId id="269" r:id="rId16"/>
    <p:sldId id="270" r:id="rId17"/>
    <p:sldId id="272" r:id="rId18"/>
    <p:sldId id="273" r:id="rId19"/>
    <p:sldId id="277" r:id="rId20"/>
    <p:sldId id="278" r:id="rId21"/>
    <p:sldId id="280" r:id="rId22"/>
    <p:sldId id="281" r:id="rId23"/>
    <p:sldId id="27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81AA-FEB1-42C5-8BB7-DCD1073C8D63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2617F-BE62-4124-96E1-5093E2062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5936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2FF0A-6D7F-4115-AD6B-D81F07E953F4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890AC-12A7-44C2-99F4-3F60826F8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76218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E104-DD92-4B73-87C4-2224EF8D0B89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468E-E7D4-4789-B03C-8654D57FB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29439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5B162-D3D8-435C-B21C-B0FA5EA061B2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E9137-403A-4B2B-BC44-2D7D76634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610274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D0F71-EF12-4860-8D55-D6056968E490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735F-980D-48FB-B793-C0028D758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73787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20E15-558E-40DD-A2BD-AA4F2B87AD28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098FA-181C-4742-970A-B1CDC3EC8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18262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0FE8-9FCA-48DB-A6B2-03DFCB1CE9A0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09B1-CC93-4E53-A411-27A5A01E1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79608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39872-39BA-4999-860D-94214AB30BA3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7F84-5882-4AD8-AF1F-6C7E326BF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985929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6EB5-0A3B-4B80-B5EE-EBB6C9570E56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CB2F2-39B9-493A-8967-1A0A7DABA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637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BDF8-A44E-47E8-843E-750E73D343F6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03BB9-92A6-43CE-9C26-1C9EBABBD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83244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0312-CCC8-460F-9C5C-B513D1EDD5E4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787B-4964-425F-8743-5DFF57AD8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05913"/>
      </p:ext>
    </p:extLst>
  </p:cSld>
  <p:clrMapOvr>
    <a:masterClrMapping/>
  </p:clrMapOvr>
  <p:transition spd="slow">
    <p:wipe dir="r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F1D779-044D-4C2E-B885-96815989592F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6AE57-A78D-42F8-B395-056B45B96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589" y="1657251"/>
            <a:ext cx="8964488" cy="29238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6350">
                  <a:solidFill>
                    <a:srgbClr val="0070C0"/>
                  </a:solidFill>
                </a:ln>
              </a:rPr>
              <a:t>Система заданий по развитию </a:t>
            </a:r>
            <a:endParaRPr lang="ru-RU" sz="3200" b="1" dirty="0" smtClean="0">
              <a:ln w="6350">
                <a:solidFill>
                  <a:srgbClr val="0070C0"/>
                </a:solidFill>
              </a:ln>
            </a:endParaRPr>
          </a:p>
          <a:p>
            <a:pPr algn="ctr">
              <a:defRPr/>
            </a:pPr>
            <a:r>
              <a:rPr lang="ru-RU" sz="3200" b="1" dirty="0" smtClean="0">
                <a:ln w="6350">
                  <a:solidFill>
                    <a:srgbClr val="0070C0"/>
                  </a:solidFill>
                </a:ln>
              </a:rPr>
              <a:t>познавательных </a:t>
            </a:r>
            <a:r>
              <a:rPr lang="ru-RU" sz="3200" b="1" dirty="0">
                <a:ln w="6350">
                  <a:solidFill>
                    <a:srgbClr val="0070C0"/>
                  </a:solidFill>
                </a:ln>
              </a:rPr>
              <a:t>способностей  </a:t>
            </a:r>
            <a:endParaRPr lang="ru-RU" sz="3200" b="1" dirty="0" smtClean="0">
              <a:ln w="6350">
                <a:solidFill>
                  <a:srgbClr val="0070C0"/>
                </a:solidFill>
              </a:ln>
            </a:endParaRPr>
          </a:p>
          <a:p>
            <a:pPr algn="ctr">
              <a:defRPr/>
            </a:pPr>
            <a:r>
              <a:rPr lang="ru-RU" sz="3200" b="1" dirty="0" smtClean="0">
                <a:ln w="6350">
                  <a:solidFill>
                    <a:srgbClr val="0070C0"/>
                  </a:solidFill>
                </a:ln>
              </a:rPr>
              <a:t>детей </a:t>
            </a:r>
            <a:r>
              <a:rPr lang="ru-RU" sz="3200" b="1" dirty="0">
                <a:ln w="6350">
                  <a:solidFill>
                    <a:srgbClr val="0070C0"/>
                  </a:solidFill>
                </a:ln>
              </a:rPr>
              <a:t>6-7 </a:t>
            </a:r>
            <a:r>
              <a:rPr lang="ru-RU" sz="3200" b="1" dirty="0" smtClean="0">
                <a:ln w="6350">
                  <a:solidFill>
                    <a:srgbClr val="0070C0"/>
                  </a:solidFill>
                </a:ln>
              </a:rPr>
              <a:t>лет на  </a:t>
            </a:r>
            <a:r>
              <a:rPr lang="ru-RU" sz="3200" b="1" dirty="0">
                <a:ln w="6350">
                  <a:solidFill>
                    <a:srgbClr val="0070C0"/>
                  </a:solidFill>
                </a:ln>
              </a:rPr>
              <a:t>занятиях </a:t>
            </a:r>
            <a:endParaRPr lang="ru-RU" sz="3200" b="1" dirty="0" smtClean="0">
              <a:ln w="6350">
                <a:solidFill>
                  <a:srgbClr val="0070C0"/>
                </a:solidFill>
              </a:ln>
            </a:endParaRPr>
          </a:p>
          <a:p>
            <a:pPr algn="ctr">
              <a:defRPr/>
            </a:pPr>
            <a:r>
              <a:rPr lang="ru-RU" sz="3200" b="1" dirty="0" smtClean="0">
                <a:ln w="6350">
                  <a:solidFill>
                    <a:srgbClr val="0070C0"/>
                  </a:solidFill>
                </a:ln>
              </a:rPr>
              <a:t>по </a:t>
            </a:r>
            <a:r>
              <a:rPr lang="ru-RU" sz="3200" b="1" dirty="0">
                <a:ln w="6350">
                  <a:solidFill>
                    <a:srgbClr val="0070C0"/>
                  </a:solidFill>
                </a:ln>
              </a:rPr>
              <a:t>математике </a:t>
            </a:r>
            <a:endParaRPr lang="ru-RU" sz="3200" b="1" dirty="0">
              <a:ln w="6350">
                <a:solidFill>
                  <a:srgbClr val="0070C0"/>
                </a:solidFill>
              </a:ln>
            </a:endParaRPr>
          </a:p>
          <a:p>
            <a:pPr algn="ctr">
              <a:defRPr/>
            </a:pPr>
            <a:r>
              <a:rPr lang="ru-RU" sz="3200" b="1" dirty="0">
                <a:ln w="6350">
                  <a:solidFill>
                    <a:srgbClr val="0070C0"/>
                  </a:solidFill>
                </a:ln>
              </a:rPr>
              <a:t>в </a:t>
            </a:r>
            <a:r>
              <a:rPr lang="ru-RU" sz="3200" b="1" dirty="0">
                <a:ln w="6350">
                  <a:solidFill>
                    <a:srgbClr val="0070C0"/>
                  </a:solidFill>
                </a:ln>
              </a:rPr>
              <a:t>период подготовки к школе</a:t>
            </a:r>
          </a:p>
          <a:p>
            <a:pPr algn="ctr">
              <a:defRPr/>
            </a:pPr>
            <a:r>
              <a:rPr lang="ru-RU" sz="2400" b="1" dirty="0">
                <a:ln w="6350">
                  <a:solidFill>
                    <a:srgbClr val="0070C0"/>
                  </a:solidFill>
                </a:ln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2080" y="4581128"/>
            <a:ext cx="38499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i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Работа выполнена </a:t>
            </a:r>
          </a:p>
          <a:p>
            <a:pPr>
              <a:defRPr/>
            </a:pPr>
            <a:r>
              <a:rPr lang="ru-RU" sz="2000" i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учителем ГБОУ СОШ №570</a:t>
            </a:r>
          </a:p>
          <a:p>
            <a:pPr>
              <a:defRPr/>
            </a:pPr>
            <a:r>
              <a:rPr lang="ru-RU" sz="2000" i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г.Санкт-Петербурга</a:t>
            </a:r>
          </a:p>
          <a:p>
            <a:pPr>
              <a:defRPr/>
            </a:pPr>
            <a:r>
              <a:rPr lang="ru-RU" sz="2000" i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</a:rPr>
              <a:t>Короваевой М.Н.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3654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научно-методическая конференция 10 ноября 2013 - 30 января 2014 "Педагогическая технология и мастерство учителя"</a:t>
            </a:r>
            <a:endParaRPr lang="ru-RU" altLang="ru-RU" b="1" i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602302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Ноябрь 2013 – февраль 2014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1692275" y="1700213"/>
            <a:ext cx="4319588" cy="31686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 flipV="1">
            <a:off x="1692275" y="4868863"/>
            <a:ext cx="2519363" cy="2889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4211638" y="1700213"/>
            <a:ext cx="1800225" cy="34575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011863" y="1700213"/>
            <a:ext cx="431800" cy="3744912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 flipV="1">
            <a:off x="4211638" y="5157788"/>
            <a:ext cx="2232025" cy="2873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443663" y="5445125"/>
            <a:ext cx="2089150" cy="2889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011863" y="1700213"/>
            <a:ext cx="2520950" cy="40338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" name="Picture 13" descr="arg-4-25-trans-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352550"/>
            <a:ext cx="14398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692275" y="1700213"/>
            <a:ext cx="4319588" cy="31686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 flipH="1" flipV="1">
            <a:off x="1692275" y="4868863"/>
            <a:ext cx="2519363" cy="2889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H="1">
            <a:off x="4211638" y="1700213"/>
            <a:ext cx="1800225" cy="34575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26"/>
          <p:cNvSpPr>
            <a:spLocks noChangeShapeType="1"/>
          </p:cNvSpPr>
          <p:nvPr/>
        </p:nvSpPr>
        <p:spPr bwMode="auto">
          <a:xfrm>
            <a:off x="6011863" y="1700213"/>
            <a:ext cx="431800" cy="37449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 flipH="1" flipV="1">
            <a:off x="4211638" y="5157788"/>
            <a:ext cx="2232025" cy="2873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27"/>
          <p:cNvSpPr>
            <a:spLocks noChangeShapeType="1"/>
          </p:cNvSpPr>
          <p:nvPr/>
        </p:nvSpPr>
        <p:spPr bwMode="auto">
          <a:xfrm>
            <a:off x="6443663" y="5445125"/>
            <a:ext cx="2089150" cy="28892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6011863" y="1700213"/>
            <a:ext cx="2520950" cy="4033837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" name="Picture 31" descr="arg-5-25-trans-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97038"/>
            <a:ext cx="15843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1692275" y="1700213"/>
            <a:ext cx="4319588" cy="316865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flipH="1" flipV="1">
            <a:off x="1692275" y="4868863"/>
            <a:ext cx="2519363" cy="28892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4211638" y="1700213"/>
            <a:ext cx="1800225" cy="34575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 flipV="1">
            <a:off x="4211638" y="5157788"/>
            <a:ext cx="2232025" cy="2873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1863" y="1700213"/>
            <a:ext cx="431800" cy="3744912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6443663" y="5445125"/>
            <a:ext cx="2089150" cy="2889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011863" y="1700213"/>
            <a:ext cx="2520950" cy="40338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4" descr="arg-6-25-trans-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229225"/>
            <a:ext cx="18002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550" y="1196975"/>
            <a:ext cx="2016125" cy="11303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140200" y="1196975"/>
            <a:ext cx="1368425" cy="115252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443663" y="1268413"/>
            <a:ext cx="1657350" cy="10810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 rot="2247511">
            <a:off x="1042988" y="3795713"/>
            <a:ext cx="1663700" cy="1354137"/>
          </a:xfrm>
          <a:prstGeom prst="parallelogram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емиугольник 6"/>
          <p:cNvSpPr/>
          <p:nvPr/>
        </p:nvSpPr>
        <p:spPr>
          <a:xfrm>
            <a:off x="3995738" y="3644900"/>
            <a:ext cx="1584325" cy="1439863"/>
          </a:xfrm>
          <a:prstGeom prst="heptag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Крест 7"/>
          <p:cNvSpPr/>
          <p:nvPr/>
        </p:nvSpPr>
        <p:spPr>
          <a:xfrm>
            <a:off x="6659563" y="3716338"/>
            <a:ext cx="1441450" cy="1368425"/>
          </a:xfrm>
          <a:prstGeom prst="pl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2268538" y="476250"/>
            <a:ext cx="370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Какая фигура лишняя</a:t>
            </a:r>
            <a:r>
              <a:rPr lang="en-US" altLang="ru-RU" sz="2400" b="1">
                <a:solidFill>
                  <a:srgbClr val="0070C0"/>
                </a:solidFill>
              </a:rPr>
              <a:t>?</a:t>
            </a:r>
            <a:endParaRPr lang="ru-RU" altLang="ru-RU" sz="2400" b="1">
              <a:solidFill>
                <a:srgbClr val="0070C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43663" y="1268413"/>
            <a:ext cx="1657350" cy="10810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43663" y="1268413"/>
            <a:ext cx="1657350" cy="10810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Group 60"/>
          <p:cNvGraphicFramePr>
            <a:graphicFrameLocks noGrp="1"/>
          </p:cNvGraphicFramePr>
          <p:nvPr/>
        </p:nvGraphicFramePr>
        <p:xfrm>
          <a:off x="468313" y="404813"/>
          <a:ext cx="6354763" cy="4984750"/>
        </p:xfrm>
        <a:graphic>
          <a:graphicData uri="http://schemas.openxmlformats.org/drawingml/2006/table">
            <a:tbl>
              <a:tblPr/>
              <a:tblGrid>
                <a:gridCol w="2117725"/>
                <a:gridCol w="2119313"/>
                <a:gridCol w="2117725"/>
              </a:tblGrid>
              <a:tr h="166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6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6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1" name="Rectangle 32"/>
          <p:cNvSpPr>
            <a:spLocks noChangeAspect="1" noChangeArrowheads="1"/>
          </p:cNvSpPr>
          <p:nvPr/>
        </p:nvSpPr>
        <p:spPr bwMode="auto">
          <a:xfrm>
            <a:off x="1042988" y="692150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82" name="Rectangle 32"/>
          <p:cNvSpPr>
            <a:spLocks noChangeAspect="1" noChangeArrowheads="1"/>
          </p:cNvSpPr>
          <p:nvPr/>
        </p:nvSpPr>
        <p:spPr bwMode="auto">
          <a:xfrm>
            <a:off x="5219700" y="2349500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83" name="Rectangle 32"/>
          <p:cNvSpPr>
            <a:spLocks noChangeAspect="1" noChangeArrowheads="1"/>
          </p:cNvSpPr>
          <p:nvPr/>
        </p:nvSpPr>
        <p:spPr bwMode="auto">
          <a:xfrm>
            <a:off x="3276600" y="3933825"/>
            <a:ext cx="1000125" cy="1114425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84" name="Oval 61"/>
          <p:cNvSpPr>
            <a:spLocks noChangeAspect="1" noChangeArrowheads="1"/>
          </p:cNvSpPr>
          <p:nvPr/>
        </p:nvSpPr>
        <p:spPr bwMode="auto">
          <a:xfrm>
            <a:off x="3203575" y="692150"/>
            <a:ext cx="1082675" cy="1203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85" name="Oval 61"/>
          <p:cNvSpPr>
            <a:spLocks noChangeAspect="1" noChangeArrowheads="1"/>
          </p:cNvSpPr>
          <p:nvPr/>
        </p:nvSpPr>
        <p:spPr bwMode="auto">
          <a:xfrm>
            <a:off x="1042988" y="2349500"/>
            <a:ext cx="1082675" cy="1203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86" name="AutoShape 70"/>
          <p:cNvSpPr>
            <a:spLocks noChangeArrowheads="1"/>
          </p:cNvSpPr>
          <p:nvPr/>
        </p:nvSpPr>
        <p:spPr bwMode="auto">
          <a:xfrm>
            <a:off x="5219700" y="692150"/>
            <a:ext cx="1101725" cy="1122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87" name="AutoShape 70"/>
          <p:cNvSpPr>
            <a:spLocks noChangeArrowheads="1"/>
          </p:cNvSpPr>
          <p:nvPr/>
        </p:nvSpPr>
        <p:spPr bwMode="auto">
          <a:xfrm>
            <a:off x="3132138" y="2276475"/>
            <a:ext cx="1101725" cy="1122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88" name="AutoShape 70"/>
          <p:cNvSpPr>
            <a:spLocks noChangeArrowheads="1"/>
          </p:cNvSpPr>
          <p:nvPr/>
        </p:nvSpPr>
        <p:spPr bwMode="auto">
          <a:xfrm>
            <a:off x="971550" y="3933825"/>
            <a:ext cx="1101725" cy="1122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" name="TextBox 11"/>
          <p:cNvSpPr txBox="1"/>
          <p:nvPr/>
        </p:nvSpPr>
        <p:spPr>
          <a:xfrm>
            <a:off x="5364088" y="3861048"/>
            <a:ext cx="1129675" cy="120032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7200" dirty="0">
                <a:solidFill>
                  <a:srgbClr val="FF0000"/>
                </a:solidFill>
              </a:rPr>
              <a:t>?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15392" name="TextBox 12"/>
          <p:cNvSpPr txBox="1">
            <a:spLocks noChangeArrowheads="1"/>
          </p:cNvSpPr>
          <p:nvPr/>
        </p:nvSpPr>
        <p:spPr bwMode="auto">
          <a:xfrm>
            <a:off x="2195513" y="5732463"/>
            <a:ext cx="5761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Какой фигуры не хватает</a:t>
            </a:r>
            <a:r>
              <a:rPr lang="en-US" altLang="ru-RU" sz="2400" b="1">
                <a:solidFill>
                  <a:srgbClr val="0070C0"/>
                </a:solidFill>
              </a:rPr>
              <a:t>?</a:t>
            </a:r>
            <a:endParaRPr lang="ru-RU" altLang="ru-RU" sz="2400" b="1">
              <a:solidFill>
                <a:srgbClr val="0070C0"/>
              </a:solidFill>
            </a:endParaRPr>
          </a:p>
        </p:txBody>
      </p:sp>
      <p:sp>
        <p:nvSpPr>
          <p:cNvPr id="14" name="Oval 67">
            <a:hlinkClick r:id="" action="ppaction://hlinkshowjump?jump=nextslide">
              <a:snd r:embed="rId4" name="applause.wav"/>
            </a:hlinkClick>
          </p:cNvPr>
          <p:cNvSpPr>
            <a:spLocks noChangeAspect="1" noChangeArrowheads="1"/>
          </p:cNvSpPr>
          <p:nvPr/>
        </p:nvSpPr>
        <p:spPr bwMode="auto">
          <a:xfrm>
            <a:off x="5219700" y="3933825"/>
            <a:ext cx="1082675" cy="12033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2555875" y="2133600"/>
            <a:ext cx="1871663" cy="18716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16463" y="2133600"/>
            <a:ext cx="1871662" cy="18716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75463" y="2133600"/>
            <a:ext cx="1873250" cy="18716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3850" y="2205038"/>
            <a:ext cx="1871663" cy="18716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258888" y="2781300"/>
            <a:ext cx="0" cy="86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92500" y="2708275"/>
            <a:ext cx="0" cy="865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51500" y="2708275"/>
            <a:ext cx="0" cy="865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812088" y="2636838"/>
            <a:ext cx="0" cy="86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00113" y="3213100"/>
            <a:ext cx="7921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59113" y="3141663"/>
            <a:ext cx="865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19700" y="3141663"/>
            <a:ext cx="865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451725" y="3068638"/>
            <a:ext cx="792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авнобедренный треугольник 26"/>
          <p:cNvSpPr/>
          <p:nvPr/>
        </p:nvSpPr>
        <p:spPr>
          <a:xfrm>
            <a:off x="971550" y="2349500"/>
            <a:ext cx="576263" cy="4318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6200000">
            <a:off x="6947693" y="2853532"/>
            <a:ext cx="576263" cy="4318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0800000">
            <a:off x="5364163" y="3500438"/>
            <a:ext cx="576262" cy="43338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5400000">
            <a:off x="3852069" y="2924969"/>
            <a:ext cx="576262" cy="4318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39750" y="29972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596188" y="34290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011863" y="2924175"/>
            <a:ext cx="431800" cy="433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276600" y="22764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Трапеция 35"/>
          <p:cNvSpPr/>
          <p:nvPr/>
        </p:nvSpPr>
        <p:spPr>
          <a:xfrm rot="5400000">
            <a:off x="1584325" y="3105150"/>
            <a:ext cx="503238" cy="287338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Трапеция 36"/>
          <p:cNvSpPr/>
          <p:nvPr/>
        </p:nvSpPr>
        <p:spPr>
          <a:xfrm rot="10800000">
            <a:off x="3276600" y="3573463"/>
            <a:ext cx="503238" cy="287337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Трапеция 37"/>
          <p:cNvSpPr/>
          <p:nvPr/>
        </p:nvSpPr>
        <p:spPr>
          <a:xfrm>
            <a:off x="7596188" y="2349500"/>
            <a:ext cx="504825" cy="287338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Трапеция 38"/>
          <p:cNvSpPr/>
          <p:nvPr/>
        </p:nvSpPr>
        <p:spPr>
          <a:xfrm rot="16200000">
            <a:off x="4823619" y="3032919"/>
            <a:ext cx="504825" cy="287337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042988" y="3573463"/>
            <a:ext cx="433387" cy="3603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 rot="16200000">
            <a:off x="2699544" y="2996407"/>
            <a:ext cx="431800" cy="3603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435600" y="2349500"/>
            <a:ext cx="431800" cy="35877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16200000">
            <a:off x="8208169" y="2888457"/>
            <a:ext cx="431800" cy="3603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15" name="TextBox 43"/>
          <p:cNvSpPr txBox="1">
            <a:spLocks noChangeArrowheads="1"/>
          </p:cNvSpPr>
          <p:nvPr/>
        </p:nvSpPr>
        <p:spPr bwMode="auto">
          <a:xfrm>
            <a:off x="755650" y="333375"/>
            <a:ext cx="8137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Установи закономерность расположения фигур  в кругах и заполни четвёртый круг.</a:t>
            </a:r>
          </a:p>
          <a:p>
            <a:pPr eaLnBrk="1" hangingPunct="1"/>
            <a:endParaRPr lang="ru-RU" altLang="ru-RU" sz="24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79388" y="404813"/>
            <a:ext cx="8964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Работа со счётными палочками, преобразование фигур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340768"/>
            <a:ext cx="1224136" cy="30287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195736" y="1340768"/>
            <a:ext cx="1224136" cy="28803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438961" y="2161439"/>
            <a:ext cx="1224136" cy="30287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2671209" y="2161439"/>
            <a:ext cx="1224136" cy="30287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2996952"/>
            <a:ext cx="1224136" cy="30287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2996952"/>
            <a:ext cx="1224136" cy="30287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0800000">
            <a:off x="4067944" y="5517232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5364088" y="5517232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0800000">
            <a:off x="6660232" y="5517232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0800000">
            <a:off x="2771800" y="5517232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0800000">
            <a:off x="2771800" y="3861048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0800000">
            <a:off x="4067944" y="3861048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10800000">
            <a:off x="5364088" y="3861048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0800000">
            <a:off x="6660232" y="3861048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5400000">
            <a:off x="2311169" y="4681719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7135705" y="4681719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4732774" y="4691329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5983577" y="4681719"/>
            <a:ext cx="1224136" cy="3028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88762" y="5564524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0800000">
            <a:off x="4331968" y="5564524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5582133" y="4385797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10035" y="4385797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2867489" y="4385797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4126804">
            <a:off x="5010432" y="2156265"/>
            <a:ext cx="2606005" cy="24145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8249665">
            <a:off x="3647015" y="2242700"/>
            <a:ext cx="2643206" cy="26310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4322200">
            <a:off x="2318786" y="2124569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8104297">
            <a:off x="1112448" y="2120183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88762" y="3207070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4331968" y="3207070"/>
            <a:ext cx="2643206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31770" y="1063930"/>
            <a:ext cx="2857520" cy="2857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71" name="TextBox 14"/>
          <p:cNvSpPr txBox="1">
            <a:spLocks noChangeArrowheads="1"/>
          </p:cNvSpPr>
          <p:nvPr/>
        </p:nvSpPr>
        <p:spPr bwMode="auto">
          <a:xfrm>
            <a:off x="250825" y="476250"/>
            <a:ext cx="9193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Работа со счётными палочками, преобразование фигур</a:t>
            </a: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755650" y="476250"/>
            <a:ext cx="708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Нарисуй в свободной клетке нужную фигуру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1484313"/>
            <a:ext cx="324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635375" y="1484313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5288" y="4437063"/>
            <a:ext cx="324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87900" y="1484313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87900" y="4437063"/>
            <a:ext cx="3313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5288" y="3429000"/>
            <a:ext cx="324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476375" y="1484313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5288" y="2492375"/>
            <a:ext cx="324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5288" y="1484313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87900" y="3500438"/>
            <a:ext cx="3313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787900" y="1484313"/>
            <a:ext cx="3313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87900" y="2492375"/>
            <a:ext cx="3313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867400" y="1484313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101013" y="1484313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019925" y="1484313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2555875" y="1484313"/>
            <a:ext cx="0" cy="29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539750" y="1628775"/>
            <a:ext cx="792163" cy="7921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4932363" y="2565400"/>
            <a:ext cx="792162" cy="7921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6011863" y="1628775"/>
            <a:ext cx="792162" cy="7921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1619250" y="3573463"/>
            <a:ext cx="792163" cy="7921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Равнобедренный треугольник 72"/>
          <p:cNvSpPr/>
          <p:nvPr/>
        </p:nvSpPr>
        <p:spPr>
          <a:xfrm>
            <a:off x="1547813" y="1628775"/>
            <a:ext cx="936625" cy="720725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Равнобедренный треугольник 73"/>
          <p:cNvSpPr/>
          <p:nvPr/>
        </p:nvSpPr>
        <p:spPr>
          <a:xfrm>
            <a:off x="468313" y="2565400"/>
            <a:ext cx="935037" cy="71913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Равнобедренный треугольник 74"/>
          <p:cNvSpPr/>
          <p:nvPr/>
        </p:nvSpPr>
        <p:spPr>
          <a:xfrm>
            <a:off x="5940425" y="3573463"/>
            <a:ext cx="935038" cy="719137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" name="Равнобедренный треугольник 75"/>
          <p:cNvSpPr/>
          <p:nvPr/>
        </p:nvSpPr>
        <p:spPr>
          <a:xfrm>
            <a:off x="4859338" y="1628775"/>
            <a:ext cx="936625" cy="72072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2700338" y="1700213"/>
            <a:ext cx="647700" cy="6492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763713" y="2636838"/>
            <a:ext cx="647700" cy="6477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6084888" y="2636838"/>
            <a:ext cx="647700" cy="6477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003800" y="3644900"/>
            <a:ext cx="647700" cy="6477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7235825" y="1700213"/>
            <a:ext cx="649288" cy="6492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11188" y="3644900"/>
            <a:ext cx="647700" cy="6477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2700338" y="2565400"/>
            <a:ext cx="792162" cy="7921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5" name="Равнобедренный треугольник 84"/>
          <p:cNvSpPr/>
          <p:nvPr/>
        </p:nvSpPr>
        <p:spPr>
          <a:xfrm>
            <a:off x="2627313" y="3573463"/>
            <a:ext cx="936625" cy="71913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Равнобедренный треугольник 85"/>
          <p:cNvSpPr/>
          <p:nvPr/>
        </p:nvSpPr>
        <p:spPr>
          <a:xfrm>
            <a:off x="7092950" y="2565400"/>
            <a:ext cx="935038" cy="71913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7164388" y="3573463"/>
            <a:ext cx="792162" cy="7921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Блок-схема: магнитный диск 2"/>
          <p:cNvSpPr/>
          <p:nvPr/>
        </p:nvSpPr>
        <p:spPr>
          <a:xfrm>
            <a:off x="611188" y="3716338"/>
            <a:ext cx="914400" cy="1296987"/>
          </a:xfrm>
          <a:prstGeom prst="flowChartMagneticDisk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Блок-схема: магнитный диск 3"/>
          <p:cNvSpPr/>
          <p:nvPr/>
        </p:nvSpPr>
        <p:spPr>
          <a:xfrm rot="4100366">
            <a:off x="4240213" y="3784600"/>
            <a:ext cx="914400" cy="1295400"/>
          </a:xfrm>
          <a:prstGeom prst="flowChartMagneticDisk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магнитный диск 4"/>
          <p:cNvSpPr/>
          <p:nvPr/>
        </p:nvSpPr>
        <p:spPr>
          <a:xfrm rot="19435493">
            <a:off x="6732588" y="4221163"/>
            <a:ext cx="914400" cy="1295400"/>
          </a:xfrm>
          <a:prstGeom prst="flowChartMagneticDisk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7164388" y="1773238"/>
            <a:ext cx="914400" cy="1295400"/>
          </a:xfrm>
          <a:prstGeom prst="flowChartMagneticDisk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395288" y="1916113"/>
            <a:ext cx="1216025" cy="1217612"/>
          </a:xfrm>
          <a:prstGeom prst="cub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5364163" y="5157788"/>
            <a:ext cx="1216025" cy="1216025"/>
          </a:xfrm>
          <a:prstGeom prst="cub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3708400" y="1557338"/>
            <a:ext cx="1216025" cy="1216025"/>
          </a:xfrm>
          <a:prstGeom prst="cub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2339975" y="5084763"/>
            <a:ext cx="1216025" cy="1216025"/>
          </a:xfrm>
          <a:prstGeom prst="cub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Арка 12"/>
          <p:cNvSpPr/>
          <p:nvPr/>
        </p:nvSpPr>
        <p:spPr>
          <a:xfrm>
            <a:off x="2124075" y="1916113"/>
            <a:ext cx="914400" cy="914400"/>
          </a:xfrm>
          <a:prstGeom prst="blockArc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>
            <a:off x="7524750" y="3644900"/>
            <a:ext cx="914400" cy="914400"/>
          </a:xfrm>
          <a:prstGeom prst="blockArc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1763713" y="4292600"/>
            <a:ext cx="914400" cy="987425"/>
          </a:xfrm>
          <a:prstGeom prst="blockArc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5364163" y="1989138"/>
            <a:ext cx="647700" cy="100806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364163" y="2924175"/>
            <a:ext cx="1008062" cy="730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11863" y="1989138"/>
            <a:ext cx="360362" cy="9350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372225" y="2349500"/>
            <a:ext cx="287338" cy="5746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011863" y="1989138"/>
            <a:ext cx="647700" cy="431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Кольцо 34"/>
          <p:cNvSpPr/>
          <p:nvPr/>
        </p:nvSpPr>
        <p:spPr>
          <a:xfrm>
            <a:off x="2555875" y="2997200"/>
            <a:ext cx="914400" cy="914400"/>
          </a:xfrm>
          <a:prstGeom prst="don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Кольцо 35"/>
          <p:cNvSpPr/>
          <p:nvPr/>
        </p:nvSpPr>
        <p:spPr>
          <a:xfrm>
            <a:off x="7778750" y="5395913"/>
            <a:ext cx="914400" cy="914400"/>
          </a:xfrm>
          <a:prstGeom prst="donu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Кольцо 36"/>
          <p:cNvSpPr/>
          <p:nvPr/>
        </p:nvSpPr>
        <p:spPr>
          <a:xfrm>
            <a:off x="3068638" y="3436938"/>
            <a:ext cx="914400" cy="914400"/>
          </a:xfrm>
          <a:prstGeom prst="donu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502" name="TextBox 37"/>
          <p:cNvSpPr txBox="1">
            <a:spLocks noChangeArrowheads="1"/>
          </p:cNvSpPr>
          <p:nvPr/>
        </p:nvSpPr>
        <p:spPr bwMode="auto">
          <a:xfrm>
            <a:off x="323850" y="333375"/>
            <a:ext cx="87423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Раскрась одним и тем цветом те фигуры, которые нарисованы четыре раза</a:t>
            </a: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8538" y="549275"/>
            <a:ext cx="51117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Запомни расположение фигур</a:t>
            </a:r>
            <a:endParaRPr lang="ru-RU" sz="2400" b="1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84213" y="2924175"/>
            <a:ext cx="914400" cy="914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124075" y="2924175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3492500" y="2997200"/>
            <a:ext cx="1728788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5580063" y="2924175"/>
            <a:ext cx="1728787" cy="9144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3082" name="Oval 6"/>
          <p:cNvSpPr>
            <a:spLocks noChangeArrowheads="1"/>
          </p:cNvSpPr>
          <p:nvPr/>
        </p:nvSpPr>
        <p:spPr bwMode="auto">
          <a:xfrm>
            <a:off x="7596188" y="2924175"/>
            <a:ext cx="914400" cy="914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755650" y="549275"/>
            <a:ext cx="6092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Продолжи путь по заданному правилу</a:t>
            </a:r>
          </a:p>
        </p:txBody>
      </p:sp>
      <p:sp>
        <p:nvSpPr>
          <p:cNvPr id="4" name="Овал 3"/>
          <p:cNvSpPr/>
          <p:nvPr/>
        </p:nvSpPr>
        <p:spPr>
          <a:xfrm>
            <a:off x="395288" y="1125538"/>
            <a:ext cx="1728787" cy="172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50825" y="3429000"/>
            <a:ext cx="1728788" cy="1728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19475" y="2997200"/>
            <a:ext cx="1728788" cy="172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08175" y="4868863"/>
            <a:ext cx="1727200" cy="17287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87900" y="4797425"/>
            <a:ext cx="1728788" cy="172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88125" y="3213100"/>
            <a:ext cx="1728788" cy="1728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4663" y="1125538"/>
            <a:ext cx="1727200" cy="172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88125" y="981075"/>
            <a:ext cx="1728788" cy="172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0" name="Прямая со стрелкой 69"/>
          <p:cNvCxnSpPr>
            <a:endCxn id="5" idx="0"/>
          </p:cNvCxnSpPr>
          <p:nvPr/>
        </p:nvCxnSpPr>
        <p:spPr>
          <a:xfrm>
            <a:off x="1116013" y="2852738"/>
            <a:ext cx="0" cy="5762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835150" y="3860800"/>
            <a:ext cx="1728788" cy="3603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7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13985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96975"/>
            <a:ext cx="1397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16113"/>
            <a:ext cx="1033462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89138"/>
            <a:ext cx="13938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557338"/>
            <a:ext cx="1439862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12906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3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13985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84538"/>
            <a:ext cx="1397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5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6338"/>
            <a:ext cx="13985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163"/>
            <a:ext cx="13985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7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65625"/>
            <a:ext cx="13970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05263"/>
            <a:ext cx="13985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9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6338"/>
            <a:ext cx="1368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852738"/>
            <a:ext cx="1368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1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357563"/>
            <a:ext cx="1368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2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860800"/>
            <a:ext cx="1368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3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357563"/>
            <a:ext cx="1368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4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933825"/>
            <a:ext cx="13684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5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797425"/>
            <a:ext cx="13684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6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373688"/>
            <a:ext cx="1368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7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661025"/>
            <a:ext cx="1368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8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229225"/>
            <a:ext cx="1368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9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724400"/>
            <a:ext cx="1368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0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300663"/>
            <a:ext cx="13668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1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661025"/>
            <a:ext cx="1368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2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213100"/>
            <a:ext cx="1368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3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789363"/>
            <a:ext cx="1368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4" name="Picture 7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125538"/>
            <a:ext cx="1368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5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500438"/>
            <a:ext cx="79216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6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573463"/>
            <a:ext cx="79216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7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997200"/>
            <a:ext cx="79216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8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724400"/>
            <a:ext cx="792163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9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084763"/>
            <a:ext cx="79216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0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661025"/>
            <a:ext cx="792162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1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661025"/>
            <a:ext cx="792163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2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157788"/>
            <a:ext cx="79216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3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5229225"/>
            <a:ext cx="79216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4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97425"/>
            <a:ext cx="79216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5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076700"/>
            <a:ext cx="8636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6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716338"/>
            <a:ext cx="79216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7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005263"/>
            <a:ext cx="79216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8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500438"/>
            <a:ext cx="79216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9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41663"/>
            <a:ext cx="79216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0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575"/>
            <a:ext cx="865188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1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916113"/>
            <a:ext cx="8636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2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700213"/>
            <a:ext cx="8636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3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700213"/>
            <a:ext cx="86518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4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412875"/>
            <a:ext cx="8636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5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052513"/>
            <a:ext cx="8636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6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916113"/>
            <a:ext cx="8636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7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700213"/>
            <a:ext cx="8636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8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773238"/>
            <a:ext cx="86518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9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412875"/>
            <a:ext cx="8636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70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196975"/>
            <a:ext cx="8636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71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08050"/>
            <a:ext cx="865188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72" name="Picture 7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96975"/>
            <a:ext cx="865188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9" name="Прямая со стрелкой 68"/>
          <p:cNvCxnSpPr>
            <a:endCxn id="21549" idx="0"/>
          </p:cNvCxnSpPr>
          <p:nvPr/>
        </p:nvCxnSpPr>
        <p:spPr>
          <a:xfrm flipH="1">
            <a:off x="3384550" y="4652963"/>
            <a:ext cx="466725" cy="431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635375" y="5661025"/>
            <a:ext cx="1223963" cy="1444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6516688" y="4941888"/>
            <a:ext cx="1116012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H="1" flipV="1">
            <a:off x="5867400" y="2636838"/>
            <a:ext cx="1008063" cy="7921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6011863" y="1916113"/>
            <a:ext cx="647700" cy="2174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2195513" y="692150"/>
            <a:ext cx="289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Раскрась фигуры</a:t>
            </a:r>
          </a:p>
        </p:txBody>
      </p:sp>
      <p:sp>
        <p:nvSpPr>
          <p:cNvPr id="4" name="Овал 3"/>
          <p:cNvSpPr/>
          <p:nvPr/>
        </p:nvSpPr>
        <p:spPr>
          <a:xfrm>
            <a:off x="900113" y="1628775"/>
            <a:ext cx="1655762" cy="15843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63713" y="2492375"/>
            <a:ext cx="1439862" cy="136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500563" y="1628775"/>
            <a:ext cx="1852612" cy="165576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35600" y="2636838"/>
            <a:ext cx="2089150" cy="11525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27313" y="5300663"/>
            <a:ext cx="1439862" cy="13684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219700" y="4149725"/>
            <a:ext cx="1852613" cy="165576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372225" y="5229225"/>
            <a:ext cx="2087563" cy="11525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763713" y="4508500"/>
            <a:ext cx="1655762" cy="15843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2195513" y="620713"/>
            <a:ext cx="3884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70C0"/>
                </a:solidFill>
              </a:rPr>
              <a:t>Какая фигура будет последней</a:t>
            </a:r>
            <a:r>
              <a:rPr lang="en-US" altLang="ru-RU" b="1">
                <a:solidFill>
                  <a:srgbClr val="0070C0"/>
                </a:solidFill>
              </a:rPr>
              <a:t>?</a:t>
            </a:r>
            <a:endParaRPr lang="ru-RU" altLang="ru-RU" b="1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750" y="2492375"/>
            <a:ext cx="0" cy="23764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39750" y="2492375"/>
            <a:ext cx="14398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39750" y="2852738"/>
            <a:ext cx="14398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9750" y="3284538"/>
            <a:ext cx="14398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9750" y="4868863"/>
            <a:ext cx="14398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750" y="4508500"/>
            <a:ext cx="14398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9750" y="4149725"/>
            <a:ext cx="14398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16238" y="2492375"/>
            <a:ext cx="0" cy="23764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916238" y="2492375"/>
            <a:ext cx="1439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16238" y="3284538"/>
            <a:ext cx="1439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916238" y="4149725"/>
            <a:ext cx="1439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916238" y="4868863"/>
            <a:ext cx="1439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92725" y="2492375"/>
            <a:ext cx="0" cy="23764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292725" y="2492375"/>
            <a:ext cx="14398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92725" y="4868863"/>
            <a:ext cx="14398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740650" y="2708275"/>
            <a:ext cx="7493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7200" b="1">
                <a:solidFill>
                  <a:srgbClr val="0070C0"/>
                </a:solidFill>
              </a:rPr>
              <a:t>?</a:t>
            </a:r>
            <a:endParaRPr lang="ru-RU" altLang="ru-RU" sz="7200" b="1">
              <a:solidFill>
                <a:srgbClr val="0070C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740650" y="2492375"/>
            <a:ext cx="0" cy="23764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258888" y="549275"/>
            <a:ext cx="19034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70C0"/>
                </a:solidFill>
              </a:rPr>
              <a:t>Источники</a:t>
            </a:r>
            <a:r>
              <a:rPr lang="en-US" altLang="ru-RU" sz="2400" b="1">
                <a:solidFill>
                  <a:srgbClr val="0070C0"/>
                </a:solidFill>
              </a:rPr>
              <a:t>:</a:t>
            </a:r>
            <a:endParaRPr lang="ru-RU" altLang="ru-RU" sz="2400" b="1">
              <a:solidFill>
                <a:srgbClr val="0070C0"/>
              </a:solidFill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611188" y="2492375"/>
            <a:ext cx="5545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>
                <a:solidFill>
                  <a:srgbClr val="0070C0"/>
                </a:solidFill>
              </a:rPr>
              <a:t> </a:t>
            </a:r>
            <a:r>
              <a:rPr lang="en-US" altLang="ru-RU">
                <a:solidFill>
                  <a:srgbClr val="0070C0"/>
                </a:solidFill>
              </a:rPr>
              <a:t>animo2.ucoz.ru/photo/animacii_malog- </a:t>
            </a:r>
            <a:r>
              <a:rPr lang="ru-RU" altLang="ru-RU">
                <a:solidFill>
                  <a:srgbClr val="0070C0"/>
                </a:solidFill>
              </a:rPr>
              <a:t>цифры</a:t>
            </a:r>
          </a:p>
          <a:p>
            <a:pPr eaLnBrk="1" hangingPunct="1"/>
            <a:endParaRPr lang="ru-RU" altLang="ru-RU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611188" y="1341438"/>
            <a:ext cx="69135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dirty="0">
                <a:solidFill>
                  <a:srgbClr val="0070C0"/>
                </a:solidFill>
              </a:rPr>
              <a:t>  Программа «развитие познавательных способностей» - </a:t>
            </a:r>
          </a:p>
          <a:p>
            <a:pPr eaLnBrk="1" hangingPunct="1"/>
            <a:r>
              <a:rPr lang="ru-RU" altLang="ru-RU" dirty="0">
                <a:solidFill>
                  <a:srgbClr val="0070C0"/>
                </a:solidFill>
              </a:rPr>
              <a:t>    автор О.А. Холодова, изд-во «Рост» 2008 г.</a:t>
            </a:r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611188" y="1916113"/>
            <a:ext cx="9761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dirty="0">
                <a:solidFill>
                  <a:srgbClr val="0070C0"/>
                </a:solidFill>
              </a:rPr>
              <a:t> «Математические ступеньки» – пособие  для детей 5-7 лет, </a:t>
            </a:r>
          </a:p>
          <a:p>
            <a:pPr eaLnBrk="1" hangingPunct="1"/>
            <a:r>
              <a:rPr lang="ru-RU" altLang="ru-RU" dirty="0">
                <a:solidFill>
                  <a:srgbClr val="0070C0"/>
                </a:solidFill>
              </a:rPr>
              <a:t>  автор С.И. Волкова, изд-во «Просвещение»,  2013 г.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611188" y="2852738"/>
            <a:ext cx="1963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dirty="0">
                <a:solidFill>
                  <a:srgbClr val="0070C0"/>
                </a:solidFill>
              </a:rPr>
              <a:t> личный архив</a:t>
            </a: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11188" y="549275"/>
            <a:ext cx="75152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0070C0"/>
                </a:solidFill>
                <a:latin typeface="Calibri" pitchFamily="34" charset="0"/>
              </a:rPr>
              <a:t>Назови  фигуры, которые находятся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0070C0"/>
                </a:solidFill>
                <a:latin typeface="Calibri" pitchFamily="34" charset="0"/>
              </a:rPr>
              <a:t>  слева и справа от овала</a:t>
            </a:r>
          </a:p>
        </p:txBody>
      </p:sp>
      <p:sp>
        <p:nvSpPr>
          <p:cNvPr id="4102" name="Прямоугольник 5"/>
          <p:cNvSpPr>
            <a:spLocks noChangeArrowheads="1"/>
          </p:cNvSpPr>
          <p:nvPr/>
        </p:nvSpPr>
        <p:spPr bwMode="auto">
          <a:xfrm>
            <a:off x="2286000" y="3036888"/>
            <a:ext cx="457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4213" y="3429000"/>
            <a:ext cx="914400" cy="914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908175" y="3429000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132138" y="3429000"/>
            <a:ext cx="1800225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508625" y="3500438"/>
            <a:ext cx="1728788" cy="9144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7740650" y="3500438"/>
            <a:ext cx="914400" cy="914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51225" y="836613"/>
            <a:ext cx="2241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Расположи фигуры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5126" name="Прямоугольник 5"/>
          <p:cNvSpPr>
            <a:spLocks noChangeArrowheads="1"/>
          </p:cNvSpPr>
          <p:nvPr/>
        </p:nvSpPr>
        <p:spPr bwMode="auto">
          <a:xfrm>
            <a:off x="3451225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403350" y="3573463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03575" y="3573463"/>
            <a:ext cx="1728788" cy="9144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651500" y="3573463"/>
            <a:ext cx="914400" cy="914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7164388" y="3573463"/>
            <a:ext cx="914400" cy="914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4 -0.09503 C -0.07031 -0.24971 -0.1177 -0.4037 -0.13645 -0.46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4" y="-18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37 0.0696 C -0.18715 0.16971 -0.28976 0.27052 -0.33073 0.310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26" y="12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22 0.08023 C 0.1368 0.17596 0.20572 0.27237 0.2335 0.310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8 -0.08624 C 0.02066 -0.23977 0.06024 -0.39329 0.07604 -0.45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18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68313" y="404813"/>
            <a:ext cx="863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0070C0"/>
                </a:solidFill>
                <a:latin typeface="Calibri" pitchFamily="34" charset="0"/>
              </a:rPr>
              <a:t>Выбери фигуры, которые отличаются по трём признакам</a:t>
            </a:r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395288" y="1844675"/>
            <a:ext cx="1584325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2195513" y="2492375"/>
            <a:ext cx="976312" cy="215900"/>
          </a:xfrm>
          <a:prstGeom prst="notchedRightArrow">
            <a:avLst>
              <a:gd name="adj1" fmla="val 50000"/>
              <a:gd name="adj2" fmla="val 113051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3348038" y="2205038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6153" name="AutoShape 8"/>
          <p:cNvSpPr>
            <a:spLocks noChangeArrowheads="1"/>
          </p:cNvSpPr>
          <p:nvPr/>
        </p:nvSpPr>
        <p:spPr bwMode="auto">
          <a:xfrm>
            <a:off x="4500563" y="2492375"/>
            <a:ext cx="976312" cy="215900"/>
          </a:xfrm>
          <a:prstGeom prst="notchedRightArrow">
            <a:avLst>
              <a:gd name="adj1" fmla="val 50000"/>
              <a:gd name="adj2" fmla="val 113051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611188" y="4149725"/>
            <a:ext cx="1851025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203575" y="4437063"/>
            <a:ext cx="792163" cy="576262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572000" y="4076700"/>
            <a:ext cx="2087563" cy="10080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6157" name="Rectangle 16"/>
          <p:cNvSpPr>
            <a:spLocks noChangeArrowheads="1"/>
          </p:cNvSpPr>
          <p:nvPr/>
        </p:nvSpPr>
        <p:spPr bwMode="auto">
          <a:xfrm>
            <a:off x="7308850" y="407670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7514 C 0.12135 -0.17086 0.22309 -0.26612 0.26388 -0.304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-114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-0.14381 C 0.14427 -0.21248 0.20972 -0.28069 0.23628 -0.307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8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1692275" y="1773238"/>
            <a:ext cx="4246563" cy="309562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4140200" y="1773238"/>
            <a:ext cx="1800225" cy="345757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5940425" y="1773238"/>
            <a:ext cx="431800" cy="3744912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940425" y="1773238"/>
            <a:ext cx="2520950" cy="4033837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 flipV="1">
            <a:off x="1692275" y="4868863"/>
            <a:ext cx="2447925" cy="360362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 flipV="1">
            <a:off x="4140200" y="5229225"/>
            <a:ext cx="2232025" cy="287338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372225" y="5516563"/>
            <a:ext cx="2087563" cy="288925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2322513" y="692150"/>
            <a:ext cx="416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70C0"/>
                </a:solidFill>
              </a:rPr>
              <a:t>Сколько   треугольников</a:t>
            </a:r>
            <a:r>
              <a:rPr lang="en-US" altLang="ru-RU" sz="2400" b="1">
                <a:solidFill>
                  <a:srgbClr val="0070C0"/>
                </a:solidFill>
              </a:rPr>
              <a:t>?</a:t>
            </a:r>
            <a:endParaRPr lang="ru-RU" altLang="ru-RU" sz="24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1835150" y="1773238"/>
            <a:ext cx="4103688" cy="30241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 flipV="1">
            <a:off x="1763713" y="4797425"/>
            <a:ext cx="2447925" cy="36036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940425" y="1773238"/>
            <a:ext cx="2447925" cy="403225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6372225" y="5516563"/>
            <a:ext cx="2016125" cy="28892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 flipV="1">
            <a:off x="4211638" y="5157788"/>
            <a:ext cx="2160587" cy="3587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4211638" y="1773238"/>
            <a:ext cx="1728787" cy="33845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940425" y="1773238"/>
            <a:ext cx="431800" cy="374332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" name="Picture 20" descr="arg-1-25-trans-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060575"/>
            <a:ext cx="1279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1763713" y="1700213"/>
            <a:ext cx="4248150" cy="316865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4211638" y="1700213"/>
            <a:ext cx="1800225" cy="34575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011863" y="1700213"/>
            <a:ext cx="431800" cy="374491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011863" y="1700213"/>
            <a:ext cx="2520950" cy="4033837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 flipV="1">
            <a:off x="1763713" y="4868863"/>
            <a:ext cx="2447925" cy="28892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H="1" flipV="1">
            <a:off x="4211638" y="5157788"/>
            <a:ext cx="2232025" cy="2873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443663" y="5445125"/>
            <a:ext cx="2089150" cy="28892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3" name="Picture 16" descr="arg-2-25-trans-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27163"/>
            <a:ext cx="1439863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1763713" y="1628775"/>
            <a:ext cx="4318000" cy="316865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H="1" flipV="1">
            <a:off x="1763713" y="4797425"/>
            <a:ext cx="2520950" cy="360363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4284663" y="1700213"/>
            <a:ext cx="1800225" cy="3457575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4284663" y="5157788"/>
            <a:ext cx="2232025" cy="287337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084888" y="1628775"/>
            <a:ext cx="431800" cy="38163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084888" y="1628775"/>
            <a:ext cx="2376487" cy="403383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6516688" y="5445125"/>
            <a:ext cx="1943100" cy="2159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4" name="Picture 13" descr="arg-3-25-trans-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060450"/>
            <a:ext cx="13684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203</Words>
  <Application>Microsoft Office PowerPoint</Application>
  <PresentationFormat>Экран (4:3)</PresentationFormat>
  <Paragraphs>38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ринат</cp:lastModifiedBy>
  <cp:revision>55</cp:revision>
  <dcterms:created xsi:type="dcterms:W3CDTF">2013-10-25T16:20:16Z</dcterms:created>
  <dcterms:modified xsi:type="dcterms:W3CDTF">2014-01-22T09:11:43Z</dcterms:modified>
</cp:coreProperties>
</file>