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087B42-6412-4C6B-8CB7-6BDED3514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7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EAAA80-69C4-4FD4-817C-EF70AACB5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2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A3B304-6072-43F9-93AF-BF6B8DE2B095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CCF11D-6F44-4A8B-940E-914A0FC30B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sihotesti.ru/gloss/tag/stremlenie/" TargetMode="External"/><Relationship Id="rId2" Type="http://schemas.openxmlformats.org/officeDocument/2006/relationships/hyperlink" Target="http://psihotesti.ru/gloss/tag/dialogicheskoe_obshchen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32025" y="887531"/>
            <a:ext cx="806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Times New Roman" pitchFamily="18" charset="0"/>
              </a:rPr>
              <a:t>Муниципальное общеобразовательное учреждение</a:t>
            </a: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</a:rPr>
              <a:t>«Средняя </a:t>
            </a:r>
            <a:r>
              <a:rPr lang="ru-RU" sz="2000" b="1" dirty="0">
                <a:latin typeface="Times New Roman" pitchFamily="18" charset="0"/>
              </a:rPr>
              <a:t>общеобразовательная школа №20 </a:t>
            </a:r>
            <a:endParaRPr lang="ru-RU" sz="2000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2000" b="1" dirty="0" smtClean="0">
                <a:latin typeface="Times New Roman" pitchFamily="18" charset="0"/>
              </a:rPr>
              <a:t>имени Героя Советского Союза </a:t>
            </a:r>
            <a:r>
              <a:rPr lang="ru-RU" sz="2000" b="1" dirty="0" err="1" smtClean="0">
                <a:latin typeface="Times New Roman" pitchFamily="18" charset="0"/>
              </a:rPr>
              <a:t>Ф.К.Попова</a:t>
            </a:r>
            <a:r>
              <a:rPr lang="ru-RU" sz="2000" b="1" dirty="0" smtClean="0">
                <a:latin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832025" y="2204864"/>
            <a:ext cx="76327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3600" b="1" dirty="0">
                <a:latin typeface="Times New Roman" pitchFamily="18" charset="0"/>
              </a:rPr>
              <a:t>Использование ролевых игр </a:t>
            </a:r>
            <a:endParaRPr lang="ru-RU" sz="3600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3600" b="1" dirty="0" smtClean="0">
                <a:latin typeface="Times New Roman" pitchFamily="18" charset="0"/>
              </a:rPr>
              <a:t>как </a:t>
            </a:r>
            <a:r>
              <a:rPr lang="ru-RU" sz="3600" b="1" dirty="0">
                <a:latin typeface="Times New Roman" pitchFamily="18" charset="0"/>
              </a:rPr>
              <a:t>формы обучения диалогическому общению </a:t>
            </a:r>
            <a:endParaRPr lang="ru-RU" sz="3600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3600" b="1" dirty="0" smtClean="0">
                <a:latin typeface="Times New Roman" pitchFamily="18" charset="0"/>
              </a:rPr>
              <a:t>на </a:t>
            </a:r>
            <a:r>
              <a:rPr lang="ru-RU" sz="3600" b="1" dirty="0">
                <a:latin typeface="Times New Roman" pitchFamily="18" charset="0"/>
              </a:rPr>
              <a:t>уроках английского языка</a:t>
            </a:r>
          </a:p>
          <a:p>
            <a:pPr algn="ctr" eaLnBrk="1" hangingPunct="1"/>
            <a:endParaRPr lang="ru-RU" sz="3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411760" y="5116815"/>
            <a:ext cx="62658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r>
              <a:rPr lang="ru-RU" b="1" dirty="0">
                <a:latin typeface="Times New Roman" pitchFamily="18" charset="0"/>
              </a:rPr>
              <a:t>Учитель английского языка </a:t>
            </a:r>
          </a:p>
          <a:p>
            <a:pPr algn="r" eaLnBrk="1" hangingPunct="1"/>
            <a:r>
              <a:rPr lang="ru-RU" b="1" dirty="0">
                <a:latin typeface="Times New Roman" pitchFamily="18" charset="0"/>
              </a:rPr>
              <a:t>Исакова Людмила Вячеславовна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338" y="188640"/>
            <a:ext cx="8604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10 ноября 2013 - 30 января 2014 "Педагогическая технология и мастерство учителя"</a:t>
            </a:r>
            <a:r>
              <a:rPr lang="ru-RU" altLang="ru-RU" sz="1600" b="1" i="1" dirty="0"/>
              <a:t/>
            </a:r>
            <a:br>
              <a:rPr lang="ru-RU" altLang="ru-RU" sz="1600" b="1" i="1" dirty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1313" y="6052453"/>
            <a:ext cx="860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2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8137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>
                <a:latin typeface="Franklin Gothic Heavy" pitchFamily="34" charset="0"/>
              </a:rPr>
              <a:t>«Человек играет только тогда, когда он в полном значении слова человек, и он бывает вполне человеком лишь тогда, когда играет»</a:t>
            </a:r>
          </a:p>
          <a:p>
            <a:pPr algn="r" eaLnBrk="1" hangingPunct="1">
              <a:spcBef>
                <a:spcPct val="50000"/>
              </a:spcBef>
            </a:pPr>
            <a:r>
              <a:rPr lang="ru-RU" sz="2400">
                <a:latin typeface="Arial" charset="0"/>
              </a:rPr>
              <a:t>Ф.Шиллер</a:t>
            </a:r>
          </a:p>
        </p:txBody>
      </p:sp>
    </p:spTree>
    <p:extLst>
      <p:ext uri="{BB962C8B-B14F-4D97-AF65-F5344CB8AC3E}">
        <p14:creationId xmlns:p14="http://schemas.microsoft.com/office/powerpoint/2010/main" val="929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8208963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</a:rPr>
              <a:t>Ролевая игра </a:t>
            </a:r>
            <a:r>
              <a:rPr lang="ru-RU" sz="2400" dirty="0">
                <a:latin typeface="Times New Roman" pitchFamily="18" charset="0"/>
              </a:rPr>
              <a:t>- </a:t>
            </a:r>
            <a:r>
              <a:rPr lang="ru-RU" sz="2400" u="sng" dirty="0">
                <a:latin typeface="Times New Roman" pitchFamily="18" charset="0"/>
              </a:rPr>
              <a:t>это приём, который позволяет ученикам совершенствовать свои речевые навыки и умения, а также попробовать свои силы в актёрском мастерстве</a:t>
            </a:r>
            <a:r>
              <a:rPr lang="ru-RU" sz="24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Игры, с методической точки зрения, несут в себе следующие </a:t>
            </a:r>
            <a:r>
              <a:rPr lang="ru-RU" sz="2400" b="1" dirty="0">
                <a:latin typeface="Times New Roman" pitchFamily="18" charset="0"/>
              </a:rPr>
              <a:t>задачи</a:t>
            </a:r>
            <a:r>
              <a:rPr lang="ru-RU" sz="2400" dirty="0"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</a:rPr>
              <a:t>Создание психологически благоприятной готовности учащихся </a:t>
            </a:r>
            <a:r>
              <a:rPr lang="ru-RU" sz="2400" i="1" dirty="0" smtClean="0">
                <a:latin typeface="Times New Roman" pitchFamily="18" charset="0"/>
              </a:rPr>
              <a:t>к </a:t>
            </a:r>
            <a:r>
              <a:rPr lang="ru-RU" sz="2400" i="1" dirty="0">
                <a:latin typeface="Times New Roman" pitchFamily="18" charset="0"/>
              </a:rPr>
              <a:t>речевому общению.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i="1" dirty="0">
                <a:latin typeface="Times New Roman" pitchFamily="18" charset="0"/>
              </a:rPr>
              <a:t> Обеспечение естественной необходимости многократного повторения ими языкового материала.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2400" i="1" dirty="0">
                <a:latin typeface="Times New Roman" pitchFamily="18" charset="0"/>
              </a:rPr>
              <a:t> Тренировка учащихся в выборе нужного речевого варианта, что является подготовкой к ситуативной спонтанной речи вообще</a:t>
            </a:r>
            <a:r>
              <a:rPr lang="ru-RU" sz="2400" i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3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8424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0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8775" y="260648"/>
            <a:ext cx="8497887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000" b="1" i="1" dirty="0" smtClean="0">
                <a:latin typeface="Times New Roman" pitchFamily="18" charset="0"/>
              </a:rPr>
              <a:t>РОЛЕВАЯ ИГРА</a:t>
            </a:r>
            <a:r>
              <a:rPr lang="ru-RU" sz="2000" dirty="0" smtClean="0">
                <a:latin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</a:rPr>
              <a:t>это речевая, игровая и учебная деятельности одновременно. С точки зрения учащихся, ролевая игра – это игровая деятельность, в процессе которой они выступают в определённых ролях. Учебный характер игры ими часто не осознаётся. С позиции учителя, ролевую игру можно рассматривать как форму обучения диалогическому общению.</a:t>
            </a:r>
            <a:r>
              <a:rPr lang="ru-RU" dirty="0"/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sz="2000" b="1" i="1" dirty="0">
                <a:latin typeface="Times New Roman" pitchFamily="18" charset="0"/>
              </a:rPr>
              <a:t>ДИАЛОГИЧЕСКОЕ ОБЩЕНИЕ</a:t>
            </a:r>
            <a:r>
              <a:rPr lang="ru-RU" sz="2000" dirty="0">
                <a:latin typeface="Times New Roman" pitchFamily="18" charset="0"/>
              </a:rPr>
              <a:t> - форма общения, основывающаяся на априорном внутреннем принятии друг друга как ценностей самих по себе и предполагающая ориентацию на индивидуальную неповторимость каждого из субъектов.</a:t>
            </a:r>
            <a:r>
              <a:rPr lang="ru-RU" sz="2000" dirty="0">
                <a:latin typeface="Times New Roman" pitchFamily="18" charset="0"/>
                <a:hlinkClick r:id="rId2"/>
              </a:rPr>
              <a:t> Диалогическое общение </a:t>
            </a:r>
            <a:r>
              <a:rPr lang="ru-RU" sz="2000" dirty="0">
                <a:latin typeface="Times New Roman" pitchFamily="18" charset="0"/>
              </a:rPr>
              <a:t>открывает возможность подлинного </a:t>
            </a:r>
            <a:r>
              <a:rPr lang="ru-RU" sz="2000" dirty="0" err="1">
                <a:latin typeface="Times New Roman" pitchFamily="18" charset="0"/>
              </a:rPr>
              <a:t>взаимораскрытия</a:t>
            </a:r>
            <a:r>
              <a:rPr lang="ru-RU" sz="2000" dirty="0">
                <a:latin typeface="Times New Roman" pitchFamily="18" charset="0"/>
              </a:rPr>
              <a:t>, взаимопроникновения, личностного взаимообогащения. На эмоциональном фоне такого общения возникает</a:t>
            </a:r>
            <a:r>
              <a:rPr lang="ru-RU" sz="2000" dirty="0">
                <a:latin typeface="Times New Roman" pitchFamily="18" charset="0"/>
                <a:hlinkClick r:id="rId3"/>
              </a:rPr>
              <a:t> стремление </a:t>
            </a:r>
            <a:r>
              <a:rPr lang="ru-RU" sz="2000" dirty="0">
                <a:latin typeface="Times New Roman" pitchFamily="18" charset="0"/>
              </a:rPr>
              <a:t>к самообразованию и самосовершенствованию, что особенно важно в процессе обучения и воспитания.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09120"/>
            <a:ext cx="2945002" cy="22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5843588" cy="706437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Сходное и различное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4433887" cy="5400823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</a:rPr>
              <a:t>Цель: развитие диалогического общения; активизация совместной речевой деятельности, тренировка навыков и умений выражения в иноязычной речи сходства и различий.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</a:rPr>
              <a:t>Ход игры: участники образуют пары. Им вручаются карточки с картинками. Показывать карточки друг другу нельзя. Работая в парах, играющие задают вопросы друг другу, чтобы выяснить, какие картинки на их карточках являются общими, а какие различными. Обсудив по три картинки, играющие меняются местами и продолжают работу с другими партнёрами. Раздаточный материал можно варьировать, используя вместо картинок синонимичные и антонимичные слова, предложения </a:t>
            </a:r>
          </a:p>
        </p:txBody>
      </p:sp>
      <p:pic>
        <p:nvPicPr>
          <p:cNvPr id="9220" name="Picture 8" descr="110203_2109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613" y="0"/>
            <a:ext cx="2592387" cy="34559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9" descr="110203_21135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141663"/>
            <a:ext cx="2789238" cy="37163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1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333375"/>
            <a:ext cx="5651500" cy="9350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города</a:t>
            </a:r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535488" cy="5256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Цель: активизация навыков и умений вопросно-ответного взаимодействия с использованием различных форм вопросительных, предположительных высказываний и техники расспроса, а также всевозможных по содержанию и структуре реплик реакций.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</a:rPr>
              <a:t>Ход игры: участники игры образуют пары. Каждый из играющих получает вариант плана города, на котором указаны какие-либо достопримечательности. Задавая друг другу вопросы, играющие устанавливают названия улиц, местоположение достопримечательностей. Они должны также описать дорогу к этим местам от заданной исходной точки.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0244" name="Picture 11" descr="110203_2114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333375"/>
            <a:ext cx="2374900" cy="3165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12" descr="110203_2115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94" y="3939252"/>
            <a:ext cx="2913611" cy="21862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4475163" cy="8509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Уикенд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506913" cy="511175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Цель: активизация навыков и умений </a:t>
            </a:r>
            <a:r>
              <a:rPr lang="ru-RU" sz="2400" dirty="0" err="1" smtClean="0">
                <a:latin typeface="Times New Roman" pitchFamily="18" charset="0"/>
              </a:rPr>
              <a:t>дискутирования</a:t>
            </a:r>
            <a:r>
              <a:rPr lang="ru-RU" sz="2400" dirty="0" smtClean="0">
                <a:latin typeface="Times New Roman" pitchFamily="18" charset="0"/>
              </a:rPr>
              <a:t>, обсуждения, аргументирования, объяснения, убеждения на иностранном языке.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</a:rPr>
              <a:t>Ход игры: участники игры разрабатывают маршрут за город и план проведения </a:t>
            </a:r>
            <a:r>
              <a:rPr lang="ru-RU" sz="2400" dirty="0" err="1" smtClean="0">
                <a:latin typeface="Times New Roman" pitchFamily="18" charset="0"/>
              </a:rPr>
              <a:t>уикэнда</a:t>
            </a:r>
            <a:r>
              <a:rPr lang="ru-RU" sz="2400" dirty="0" smtClean="0">
                <a:latin typeface="Times New Roman" pitchFamily="18" charset="0"/>
              </a:rPr>
              <a:t>. Каждая группа обсуждает и представляет свой план. Условия, которые должны быть учтены, могут быть различными (определение суммы денег, мест для посещения, выбор транспортных средств, спортивного инвентаря для игр на природе и т.п.).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11268" name="Picture 8" descr="110203_2116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60350"/>
            <a:ext cx="4211638" cy="3159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9" descr="110203_2118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94" y="3939252"/>
            <a:ext cx="2913611" cy="218624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1359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2291" name="Rectangle 10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5113338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pic>
        <p:nvPicPr>
          <p:cNvPr id="12292" name="Picture 15" descr="110203_1314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052513"/>
            <a:ext cx="3384550" cy="25384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16" descr="110203_1317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76250"/>
            <a:ext cx="2320925" cy="30940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17" descr="110203_13283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068638"/>
            <a:ext cx="2643187" cy="35226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3238390" cy="2436810"/>
          </a:xfrm>
        </p:spPr>
      </p:pic>
    </p:spTree>
    <p:extLst>
      <p:ext uri="{BB962C8B-B14F-4D97-AF65-F5344CB8AC3E}">
        <p14:creationId xmlns:p14="http://schemas.microsoft.com/office/powerpoint/2010/main" val="42181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9750" y="620713"/>
            <a:ext cx="81359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sz="2000" dirty="0">
                <a:latin typeface="Times New Roman" pitchFamily="18" charset="0"/>
              </a:rPr>
              <a:t>В заключение хотелось бы ещё раз подчеркнуть, что ролевая игра решает большие возможности, но, на мой взгляд, самое главное – способствует развитию диалогического общения. Ролевая игра является очень перспективной формой обучения, так как она</a:t>
            </a:r>
          </a:p>
          <a:p>
            <a:pPr eaLnBrk="1" hangingPunct="1"/>
            <a:r>
              <a:rPr lang="ru-RU" sz="2000" dirty="0">
                <a:latin typeface="Times New Roman" pitchFamily="18" charset="0"/>
              </a:rPr>
              <a:t>- способствует созданию благоприятного психологического климата на уроке;</a:t>
            </a:r>
          </a:p>
          <a:p>
            <a:pPr eaLnBrk="1" hangingPunct="1"/>
            <a:r>
              <a:rPr lang="ru-RU" sz="2000" dirty="0">
                <a:latin typeface="Times New Roman" pitchFamily="18" charset="0"/>
              </a:rPr>
              <a:t>- усиливает мотивацию и активизирует деятельность учащихся;</a:t>
            </a:r>
          </a:p>
          <a:p>
            <a:pPr eaLnBrk="1" hangingPunct="1"/>
            <a:r>
              <a:rPr lang="ru-RU" sz="2000" dirty="0">
                <a:latin typeface="Times New Roman" pitchFamily="18" charset="0"/>
              </a:rPr>
              <a:t>- даёт возможность использовать имеющиеся знания, опыт, навыки общения в разных ситуациях. </a:t>
            </a:r>
          </a:p>
          <a:p>
            <a:pPr eaLnBrk="1" hangingPunct="1"/>
            <a:r>
              <a:rPr lang="ru-RU" sz="2000" dirty="0">
                <a:latin typeface="Times New Roman" pitchFamily="18" charset="0"/>
              </a:rPr>
              <a:t>Поэтому использование ролевых игр на уроках повышает эффективность учебного процесса, помогает сохранить интерес учащихся к изучаемому предмету на всех этапах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005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627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Сходное и различное</vt:lpstr>
      <vt:lpstr>План города</vt:lpstr>
      <vt:lpstr>Уикенд</vt:lpstr>
      <vt:lpstr>Ситуации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Ganz</dc:creator>
  <cp:lastModifiedBy>ринат</cp:lastModifiedBy>
  <cp:revision>4</cp:revision>
  <dcterms:created xsi:type="dcterms:W3CDTF">2014-02-23T03:12:30Z</dcterms:created>
  <dcterms:modified xsi:type="dcterms:W3CDTF">2014-03-06T06:21:07Z</dcterms:modified>
</cp:coreProperties>
</file>