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2A13-BFB9-42A6-9488-67476A7191C7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8AE9CCE0-EEEC-41DF-8DAB-897989BC7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9A29-94F9-4A09-9D03-D945D3A032BA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EA24-EB43-4416-9AD5-99877C1EE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85E3-D81F-45CA-93D1-4AF54EB54D16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E865-61C3-4D26-B8EB-F3E0BB2B1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2F53-2C3F-4EB0-8917-B2A2BE5F81F4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795E-9750-4F2A-865C-537466E85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75C3-0A87-41C4-80D8-5F95A59D44A7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A8EE4-CF9D-4C21-80BE-AA9B6B507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1F98-456B-457E-A524-332470654453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AA240-461D-4B9E-ADF6-FA8AF7DF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49CF-D7AA-44D6-B8C7-8C3606F1F93B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05A4-0EFB-49F3-BEE7-6629DEE38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F095-D9B4-4743-8F71-850D562BF627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5692-A9CF-4B62-A03F-2A6FB1679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5B1A8-D044-4BC3-BFC8-BDC099F99EFF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0DB35-D795-4E7B-8761-19CC5407E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EB17-86CC-4C9D-871B-6FA4DB6CC925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D1A5-44C1-4E74-91DE-37BA5C197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EB1D2-268E-40D7-87E0-3BE5EF90C2A4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267E-0B0E-4C43-8BAE-027C0D51F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1A4479-C53F-4908-955A-82FD4812EC78}" type="datetimeFigureOut">
              <a:rPr lang="ru-RU"/>
              <a:pPr>
                <a:defRPr/>
              </a:pPr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F05F803A-D630-4CF7-816A-3C5A65339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fontAlgn="base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29" y="1760984"/>
            <a:ext cx="8134350" cy="1524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Развитие образовательной среды урока </a:t>
            </a:r>
            <a:br>
              <a:rPr lang="ru-RU" dirty="0" smtClean="0"/>
            </a:br>
            <a:r>
              <a:rPr lang="ru-RU" dirty="0" smtClean="0"/>
              <a:t>на основе обеспечения педагогической поддержки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" r="3726"/>
          <a:stretch/>
        </p:blipFill>
        <p:spPr bwMode="auto">
          <a:xfrm>
            <a:off x="1763688" y="5517232"/>
            <a:ext cx="6336704" cy="386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8" y="332656"/>
            <a:ext cx="61325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3284984"/>
            <a:ext cx="5153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Шапиро Виктор </a:t>
            </a:r>
            <a:r>
              <a:rPr lang="ru-RU" dirty="0" err="1"/>
              <a:t>Зорьевич</a:t>
            </a:r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учитель физики, заведующий кафедрой естественно-научных дисциплин</a:t>
            </a:r>
          </a:p>
          <a:p>
            <a:r>
              <a:rPr lang="ru-RU" dirty="0"/>
              <a:t>Государственное бюджетное образовательное учреждение Гимназия №1504</a:t>
            </a:r>
          </a:p>
          <a:p>
            <a:r>
              <a:rPr lang="ru-RU" dirty="0"/>
              <a:t>город </a:t>
            </a:r>
            <a:r>
              <a:rPr lang="ru-RU" dirty="0" smtClean="0"/>
              <a:t>Москва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656" y="116632"/>
            <a:ext cx="8208912" cy="923330"/>
          </a:xfrm>
          <a:prstGeom prst="rect">
            <a:avLst/>
          </a:prstGeom>
          <a:blipFill rotWithShape="1">
            <a:blip r:embed="rId2"/>
            <a:stretch>
              <a:fillRect l="-594" t="-3289" b="-921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1039813"/>
          <a:ext cx="7772400" cy="576064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57606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= </a:t>
                      </a: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ru-RU" sz="28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+ </a:t>
                      </a: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ru-RU" sz="28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= </a:t>
                      </a: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28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 + </a:t>
                      </a: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ru-RU" sz="28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) = </a:t>
                      </a: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IR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3400" y="1628775"/>
            <a:ext cx="7926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где R – электрическое сопротивление всей цепи. Отсюда следует: 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0124" y="2015839"/>
            <a:ext cx="2172839" cy="5232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2538413"/>
            <a:ext cx="77835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/>
                </a:solidFill>
                <a:latin typeface="+mn-lt"/>
              </a:rPr>
              <a:t>При последовательном соединении полное сопротивление цепи равно сумме сопротивлений отдельных проводников.</a:t>
            </a:r>
          </a:p>
        </p:txBody>
      </p: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656" y="3182974"/>
            <a:ext cx="7927776" cy="2545697"/>
          </a:xfrm>
          <a:prstGeom prst="rect">
            <a:avLst/>
          </a:prstGeom>
          <a:blipFill rotWithShape="1">
            <a:blip r:embed="rId4"/>
            <a:stretch>
              <a:fillRect l="-615" t="-119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33400" y="2032000"/>
            <a:ext cx="79263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Calibri" pitchFamily="34" charset="0"/>
              </a:rPr>
              <a:t>При параллельном соединении проводников величина, обратная общему сопротивлению цепи, равна сумме величин, обратных сопротивлениям параллельно включенных проводников.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641350" y="476250"/>
            <a:ext cx="784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3-й уровень</a:t>
            </a:r>
            <a:endParaRPr lang="en-US">
              <a:latin typeface="Gill Sans MT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Что будет, если необходимо рассчитать сопротивление сложной цепи, состоящей из многих резисторов?</a:t>
            </a:r>
            <a:endParaRPr lang="en-US">
              <a:latin typeface="Gill Sans MT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На рис. 3 приведен пример такой сложной цепи 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492375"/>
            <a:ext cx="77295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7772400" cy="1444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5</a:t>
            </a:r>
            <a:r>
              <a:rPr lang="ru-RU" dirty="0"/>
              <a:t>. Первичная проверка знаний и </a:t>
            </a:r>
            <a:r>
              <a:rPr lang="ru-RU" dirty="0" smtClean="0"/>
              <a:t>деятельности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341438"/>
          <a:ext cx="8496944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248472"/>
                <a:gridCol w="4248472"/>
              </a:tblGrid>
              <a:tr h="227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учителя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Деятельность обучающихся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5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Предлагает</a:t>
                      </a:r>
                      <a:r>
                        <a:rPr lang="ru-RU" sz="1800" b="0" dirty="0" smtClean="0">
                          <a:effectLst/>
                        </a:rPr>
                        <a:t>:</a:t>
                      </a:r>
                      <a:endParaRPr lang="en-US" sz="18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1-й 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группе </a:t>
                      </a:r>
                      <a:r>
                        <a:rPr lang="ru-RU" sz="1800" b="0" dirty="0">
                          <a:effectLst/>
                        </a:rPr>
                        <a:t>– дать словесное описание видов соединений проводников;  </a:t>
                      </a:r>
                      <a:endParaRPr lang="en-US" sz="18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2-й 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группе </a:t>
                      </a:r>
                      <a:r>
                        <a:rPr lang="ru-RU" sz="1800" b="0" dirty="0">
                          <a:effectLst/>
                        </a:rPr>
                        <a:t>– начертить схемы последовательного и параллельного соединений проводников; указать, где применяются эти виды соединения на практике</a:t>
                      </a:r>
                      <a:r>
                        <a:rPr lang="ru-RU" sz="1800" b="0" dirty="0" smtClean="0">
                          <a:effectLst/>
                        </a:rPr>
                        <a:t>;</a:t>
                      </a:r>
                      <a:endParaRPr lang="en-US" sz="18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3-й 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группе </a:t>
                      </a:r>
                      <a:r>
                        <a:rPr lang="ru-RU" sz="1800" b="0" dirty="0">
                          <a:effectLst/>
                        </a:rPr>
                        <a:t>– собрать электрические цепи последовательного (параллельного соединения) проводников.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Выполнение </a:t>
                      </a:r>
                      <a:r>
                        <a:rPr lang="ru-RU" sz="1800" b="0" dirty="0">
                          <a:effectLst/>
                        </a:rPr>
                        <a:t>группами полученных заданий и оценивание первыми двумя группами собранных электрических цепей третьей группой.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4797425"/>
          <a:ext cx="8496944" cy="12241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248472"/>
                <a:gridCol w="4248472"/>
              </a:tblGrid>
              <a:tr h="3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Ситуация педагогической поддержки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Ситуация успеха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18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Социальная, педагогическая, коррекционная, психологическая, пропедевтическая.  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Стимулирование активности, мотивация к самостоятельному выполнению практических заданий. 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6. Этап закрепления новых знаний и способов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1412875"/>
          <a:ext cx="8784976" cy="50900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392488"/>
                <a:gridCol w="4392488"/>
              </a:tblGrid>
              <a:tr h="253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учителя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07" marR="60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Деятельность обучающихся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07" marR="60007" marT="0" marB="0"/>
                </a:tc>
              </a:tr>
              <a:tr h="4815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Предлагает: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1-й уровень.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Лабораторный эксперимент – «Сборка электрической цепи последовательного соединения 2-х электрических лампочек</a:t>
                      </a:r>
                      <a:r>
                        <a:rPr lang="ru-RU" sz="1800" b="0" dirty="0" smtClean="0">
                          <a:effectLst/>
                        </a:rPr>
                        <a:t>».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0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2-й уровень.</a:t>
                      </a: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Лабораторный </a:t>
                      </a:r>
                      <a:r>
                        <a:rPr lang="ru-RU" sz="1800" b="0" dirty="0">
                          <a:effectLst/>
                        </a:rPr>
                        <a:t>эксперимент – «Сборка электрической цепи параллельного соединения 2-х электрических лампочек».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3-й уровень.</a:t>
                      </a:r>
                      <a:endParaRPr lang="ru-RU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Лабораторный эксперимент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А) «Измерение силы тока при последовательном соединении 2-х электрических лампочек»;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Б) Измерение напряжения при параллельном соединении 2-х электрических лампочек».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07" marR="60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Выполнение </a:t>
                      </a:r>
                      <a:r>
                        <a:rPr lang="ru-RU" sz="1800" b="0" dirty="0">
                          <a:effectLst/>
                        </a:rPr>
                        <a:t>группами полученных экспериментальных заданий и представление отчета в виде начерченных схем (1, 2 группы) и полученных значений для силы тока и напряжения (3 группа).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007" marR="60007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2781300"/>
          <a:ext cx="8784976" cy="1463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392488"/>
                <a:gridCol w="439248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Ситуация педагогической поддержки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Ситуация успеха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Социальная, педагогическая, коррекционная.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У тебя всё получится!!!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6334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7. Этап контроля и коррекции.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908050"/>
          <a:ext cx="8712968" cy="4114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356484"/>
                <a:gridCol w="435648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учителя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обучающихся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Предлагает выполнение заданий при помощи интерактивных моделей: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effectLst/>
                        </a:rPr>
                        <a:t>1-й уровень.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 «Сборка электрической цепи последовательного соединения 2-х проводников и расчета силы тока».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effectLst/>
                        </a:rPr>
                        <a:t>2-й уровень.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 «Сборка электрической цепи параллельного соединения 2-х проводников и расчёта напряжений».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effectLst/>
                        </a:rPr>
                        <a:t>3-й уровень.</a:t>
                      </a:r>
                      <a:endParaRPr lang="ru-RU" sz="1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Сборка электрической цепи смешанного соединения 3-х проводников, а также расчёта силы тока и напряжений».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Компьютерное </a:t>
                      </a:r>
                      <a:r>
                        <a:rPr lang="ru-RU" sz="1800" b="0" dirty="0">
                          <a:effectLst/>
                        </a:rPr>
                        <a:t>моделирование закрепляет материал, пройденный на уроке.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5229225"/>
          <a:ext cx="8712968" cy="822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356484"/>
                <a:gridCol w="435648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Ситуация педагогической поддержки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Ситуация успеха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Социальная, психологическая, правовая, коррекционная.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Подтверждение успешного изучения темы урока.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1588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313" y="0"/>
            <a:ext cx="10274301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92519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100013"/>
            <a:ext cx="9251951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205038"/>
            <a:ext cx="77724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/>
                </a:solidFill>
              </a:rPr>
              <a:t>Тема урока: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/>
              <a:t> «Последовательное и параллельное соединение проводников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/>
                </a:solidFill>
              </a:rPr>
              <a:t>Тип урока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/>
              <a:t>изучение нового, первичное </a:t>
            </a:r>
            <a:r>
              <a:rPr lang="ru-RU" dirty="0" smtClean="0"/>
              <a:t>закрепление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772400" cy="635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8.	Этап информирования домашнего </a:t>
            </a:r>
            <a:r>
              <a:rPr lang="ru-RU" dirty="0" smtClean="0"/>
              <a:t>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12875"/>
            <a:ext cx="8497888" cy="3816350"/>
          </a:xfrm>
        </p:spPr>
        <p:txBody>
          <a:bodyPr rtlCol="0">
            <a:normAutofit fontScale="55000" lnSpcReduction="20000"/>
          </a:bodyPr>
          <a:lstStyle/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>
                <a:solidFill>
                  <a:schemeClr val="accent1"/>
                </a:solidFill>
              </a:rPr>
              <a:t>1-й уровень.</a:t>
            </a:r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/>
              <a:t>А)  Почему все осветительные приборы в вашей квартире подключены к  сети параллельно?</a:t>
            </a:r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/>
              <a:t>Б) Начертите схемы возможных различных соединений из трех одинаковых резисторов.</a:t>
            </a:r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900" dirty="0" smtClean="0"/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 smtClean="0">
                <a:solidFill>
                  <a:schemeClr val="accent1"/>
                </a:solidFill>
              </a:rPr>
              <a:t>2-й </a:t>
            </a:r>
            <a:r>
              <a:rPr lang="ru-RU" sz="2900" dirty="0">
                <a:solidFill>
                  <a:schemeClr val="accent1"/>
                </a:solidFill>
              </a:rPr>
              <a:t>уровень</a:t>
            </a:r>
            <a:r>
              <a:rPr lang="ru-RU" sz="2900" dirty="0" smtClean="0">
                <a:solidFill>
                  <a:schemeClr val="accent1"/>
                </a:solidFill>
              </a:rPr>
              <a:t>.</a:t>
            </a:r>
            <a:endParaRPr lang="en-US" sz="2900" dirty="0" smtClean="0">
              <a:solidFill>
                <a:schemeClr val="accent1"/>
              </a:solidFill>
            </a:endParaRPr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 smtClean="0"/>
              <a:t>А</a:t>
            </a:r>
            <a:r>
              <a:rPr lang="ru-RU" sz="2900" dirty="0"/>
              <a:t>)  В ёлочной гирлянде перегорела всего одна лампочка, а погасли все. Почему это произошло? Что нужно сделать для того, чтобы гирлянда продолжала гореть, если нет запасной лампочки?</a:t>
            </a:r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/>
              <a:t>Б) Начертите схемы возможных различных соединений из четырех   одинаковых резисторов</a:t>
            </a:r>
            <a:r>
              <a:rPr lang="ru-RU" sz="2900" dirty="0" smtClean="0"/>
              <a:t>.</a:t>
            </a:r>
            <a:endParaRPr lang="en-US" sz="2900" dirty="0" smtClean="0"/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900" dirty="0"/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>
                <a:solidFill>
                  <a:schemeClr val="accent1"/>
                </a:solidFill>
              </a:rPr>
              <a:t>3-й уровень</a:t>
            </a:r>
            <a:r>
              <a:rPr lang="ru-RU" sz="2900" dirty="0" smtClean="0">
                <a:solidFill>
                  <a:schemeClr val="accent1"/>
                </a:solidFill>
              </a:rPr>
              <a:t>.</a:t>
            </a:r>
            <a:endParaRPr lang="ru-RU" sz="2900" dirty="0">
              <a:solidFill>
                <a:schemeClr val="accent1"/>
              </a:solidFill>
            </a:endParaRPr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/>
              <a:t>А)  Как изменится сопротивление цепи, если сопротивление одного из резисторов увеличить (уменьшить)?  Зависит ли ответ  от типа соединения проводников?</a:t>
            </a:r>
          </a:p>
          <a:p>
            <a:pPr marL="68580" indent="0" algn="just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/>
              <a:t>Б) Предложите способ подключения электрической лампочки от карманного фонаря, рассчитанной на 3,5 В  </a:t>
            </a:r>
            <a:r>
              <a:rPr lang="ru-RU" sz="2900" dirty="0" err="1"/>
              <a:t>в</a:t>
            </a:r>
            <a:r>
              <a:rPr lang="ru-RU" sz="2900" dirty="0"/>
              <a:t> электрическую сеть с напряжением 220В.</a:t>
            </a:r>
          </a:p>
          <a:p>
            <a:pPr marL="6858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9.	Этап подведения итогов учебного занятия. </a:t>
            </a:r>
            <a:r>
              <a:rPr lang="ru-RU" dirty="0" smtClean="0"/>
              <a:t>Рефлексия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773238"/>
          <a:ext cx="8352928" cy="2232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176464"/>
                <a:gridCol w="4176464"/>
              </a:tblGrid>
              <a:tr h="318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учителя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Деятельность обучающихся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133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Кто </a:t>
                      </a:r>
                      <a:r>
                        <a:rPr lang="ru-RU" sz="1800" b="0" dirty="0">
                          <a:effectLst/>
                        </a:rPr>
                        <a:t>достигнул поставленной цели?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Что получилось на уроке? Что не получилось? Почему? Что вызвало наибольшее затруднения? Что необходимо изменить в своей деятельности на будущее? 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Осмысление деятельности на уроке, самооценка, самоанализ.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4292600"/>
          <a:ext cx="8352928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176464"/>
                <a:gridCol w="417646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Ситуация педагогической поддержки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Ситуация успеха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Психологическая.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Вы правильно сформулировали определения, грамотно собрали электрические схемы.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Задачи урока: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684213" y="1773238"/>
            <a:ext cx="7772400" cy="3413125"/>
          </a:xfrm>
        </p:spPr>
        <p:txBody>
          <a:bodyPr/>
          <a:lstStyle/>
          <a:p>
            <a:pPr algn="just"/>
            <a:r>
              <a:rPr lang="ru-RU" sz="2400" smtClean="0"/>
              <a:t>	Научить объяснять особенности последовательного и параллельного соединения проводников;</a:t>
            </a:r>
          </a:p>
          <a:p>
            <a:pPr algn="just"/>
            <a:r>
              <a:rPr lang="ru-RU" sz="2400" smtClean="0"/>
              <a:t>	Научить применять закон Ома и законы последовательного и параллельного соединения для решения задач;</a:t>
            </a:r>
          </a:p>
          <a:p>
            <a:pPr algn="just"/>
            <a:r>
              <a:rPr lang="ru-RU" sz="2400" smtClean="0"/>
              <a:t>	Научить собирать электрические цепи и проверять на опыте закономерности различных видов соединений проводников.</a:t>
            </a:r>
          </a:p>
          <a:p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509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План </a:t>
            </a:r>
            <a:r>
              <a:rPr lang="ru-RU" dirty="0" smtClean="0"/>
              <a:t>урока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088" y="1844675"/>
          <a:ext cx="7488832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744416"/>
                <a:gridCol w="374441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Деятельность учителя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Деятельность обучающихся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Приветствие, контроль посещения, физическая шутка. 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Обучающиеся занимают свои места и называют отсутствующих в классе.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3141663"/>
          <a:ext cx="8352928" cy="213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176464"/>
                <a:gridCol w="417646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Ситуация педагогической поддержки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Ситуация успеха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Социальная (предоставление всем равных стартовых возможностей в обучении), позитивный настрой на то, что каждый сможет выполнить задание своего уровня. 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Доброжелательное приветствие, создание спокойной деловой атмосферы.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408" name="Прямоугольник 5"/>
          <p:cNvSpPr>
            <a:spLocks noChangeArrowheads="1"/>
          </p:cNvSpPr>
          <p:nvPr/>
        </p:nvSpPr>
        <p:spPr bwMode="auto">
          <a:xfrm>
            <a:off x="1835150" y="1203325"/>
            <a:ext cx="55705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1. Организационно-мотивационный этап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2195513" y="590550"/>
            <a:ext cx="445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2. Проверка домашнего задания</a:t>
            </a:r>
          </a:p>
        </p:txBody>
      </p:sp>
      <p:grpSp>
        <p:nvGrpSpPr>
          <p:cNvPr id="2049" name="Группа 2048"/>
          <p:cNvGrpSpPr>
            <a:grpSpLocks/>
          </p:cNvGrpSpPr>
          <p:nvPr/>
        </p:nvGrpSpPr>
        <p:grpSpPr bwMode="auto">
          <a:xfrm>
            <a:off x="1192213" y="1052513"/>
            <a:ext cx="6835775" cy="4141787"/>
            <a:chOff x="1192164" y="1052736"/>
            <a:chExt cx="6836219" cy="4141293"/>
          </a:xfrm>
        </p:grpSpPr>
        <p:sp>
          <p:nvSpPr>
            <p:cNvPr id="17414" name="Прямоугольник 3"/>
            <p:cNvSpPr>
              <a:spLocks noChangeArrowheads="1"/>
            </p:cNvSpPr>
            <p:nvPr/>
          </p:nvSpPr>
          <p:spPr bwMode="auto">
            <a:xfrm>
              <a:off x="1192164" y="1052736"/>
              <a:ext cx="6836219" cy="240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400">
                  <a:solidFill>
                    <a:schemeClr val="accent1"/>
                  </a:solidFill>
                  <a:latin typeface="Calibri" pitchFamily="34" charset="0"/>
                </a:rPr>
                <a:t>1-й уровень</a:t>
              </a:r>
            </a:p>
            <a:p>
              <a:pPr algn="just"/>
              <a:endParaRPr lang="ru-RU">
                <a:solidFill>
                  <a:schemeClr val="accent1"/>
                </a:solidFill>
                <a:latin typeface="Calibri" pitchFamily="34" charset="0"/>
              </a:endParaRPr>
            </a:p>
            <a:p>
              <a:pPr algn="just"/>
              <a:r>
                <a:rPr lang="ru-RU">
                  <a:latin typeface="Calibri" pitchFamily="34" charset="0"/>
                </a:rPr>
                <a:t>А)  Чему равно сопротивление проводника, по которому при  напряжении 12 В протекает ток силой 2А?</a:t>
              </a:r>
            </a:p>
            <a:p>
              <a:pPr algn="just"/>
              <a:endParaRPr lang="ru-RU">
                <a:latin typeface="Calibri" pitchFamily="34" charset="0"/>
              </a:endParaRPr>
            </a:p>
            <a:p>
              <a:pPr algn="just"/>
              <a:r>
                <a:rPr lang="ru-RU">
                  <a:latin typeface="Calibri" pitchFamily="34" charset="0"/>
                </a:rPr>
                <a:t>Б) Ученик утверждает, что амперметр, включенный в цепь перед лампой, покажет большую силу тока, чем включенный после неё. Прав ли он?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3429096" y="3803545"/>
              <a:ext cx="503271" cy="50476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665840" y="3803545"/>
              <a:ext cx="503270" cy="50476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429096" y="4689264"/>
              <a:ext cx="503271" cy="50476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665840" y="4689264"/>
              <a:ext cx="503270" cy="50476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0" name="Прямая соединительная линия 9"/>
            <p:cNvCxnSpPr>
              <a:stCxn id="5" idx="6"/>
              <a:endCxn id="7" idx="2"/>
            </p:cNvCxnSpPr>
            <p:nvPr/>
          </p:nvCxnSpPr>
          <p:spPr>
            <a:xfrm>
              <a:off x="3932367" y="4055928"/>
              <a:ext cx="7334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5" idx="2"/>
            </p:cNvCxnSpPr>
            <p:nvPr/>
          </p:nvCxnSpPr>
          <p:spPr>
            <a:xfrm>
              <a:off x="2916301" y="4055928"/>
              <a:ext cx="5127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stCxn id="7" idx="6"/>
            </p:cNvCxnSpPr>
            <p:nvPr/>
          </p:nvCxnSpPr>
          <p:spPr>
            <a:xfrm>
              <a:off x="5169109" y="4055928"/>
              <a:ext cx="48263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8" idx="2"/>
            </p:cNvCxnSpPr>
            <p:nvPr/>
          </p:nvCxnSpPr>
          <p:spPr>
            <a:xfrm flipH="1">
              <a:off x="2916301" y="4941647"/>
              <a:ext cx="5127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8" idx="6"/>
              <a:endCxn id="9" idx="2"/>
            </p:cNvCxnSpPr>
            <p:nvPr/>
          </p:nvCxnSpPr>
          <p:spPr>
            <a:xfrm>
              <a:off x="3932367" y="4941647"/>
              <a:ext cx="7334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9" idx="6"/>
            </p:cNvCxnSpPr>
            <p:nvPr/>
          </p:nvCxnSpPr>
          <p:spPr>
            <a:xfrm>
              <a:off x="5169109" y="4941647"/>
              <a:ext cx="48263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7" idx="1"/>
              <a:endCxn id="7" idx="5"/>
            </p:cNvCxnSpPr>
            <p:nvPr/>
          </p:nvCxnSpPr>
          <p:spPr>
            <a:xfrm>
              <a:off x="4738869" y="3878149"/>
              <a:ext cx="357210" cy="3555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7" idx="7"/>
              <a:endCxn id="7" idx="3"/>
            </p:cNvCxnSpPr>
            <p:nvPr/>
          </p:nvCxnSpPr>
          <p:spPr>
            <a:xfrm flipH="1">
              <a:off x="4738869" y="3878149"/>
              <a:ext cx="357210" cy="3555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stCxn id="8" idx="1"/>
              <a:endCxn id="8" idx="5"/>
            </p:cNvCxnSpPr>
            <p:nvPr/>
          </p:nvCxnSpPr>
          <p:spPr>
            <a:xfrm>
              <a:off x="3502126" y="4763868"/>
              <a:ext cx="357211" cy="3555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8" idx="7"/>
              <a:endCxn id="8" idx="3"/>
            </p:cNvCxnSpPr>
            <p:nvPr/>
          </p:nvCxnSpPr>
          <p:spPr>
            <a:xfrm flipH="1">
              <a:off x="3502126" y="4763868"/>
              <a:ext cx="357211" cy="3555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3518844" y="3871950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А</a:t>
              </a:r>
            </a:p>
          </p:txBody>
        </p:sp>
        <p:sp>
          <p:nvSpPr>
            <p:cNvPr id="17430" name="Прямоугольник 2047"/>
            <p:cNvSpPr>
              <a:spLocks noChangeArrowheads="1"/>
            </p:cNvSpPr>
            <p:nvPr/>
          </p:nvSpPr>
          <p:spPr bwMode="auto">
            <a:xfrm>
              <a:off x="4755331" y="4757335"/>
              <a:ext cx="324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  <a:latin typeface="Calibri" pitchFamily="34" charset="0"/>
                </a:rPr>
                <a:t>А</a:t>
              </a:r>
            </a:p>
          </p:txBody>
        </p:sp>
      </p:grpSp>
      <p:sp>
        <p:nvSpPr>
          <p:cNvPr id="2051" name="Прямоугольник 2050"/>
          <p:cNvSpPr>
            <a:spLocks noChangeArrowheads="1"/>
          </p:cNvSpPr>
          <p:nvPr/>
        </p:nvSpPr>
        <p:spPr bwMode="auto">
          <a:xfrm>
            <a:off x="1184275" y="1871663"/>
            <a:ext cx="68373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accent1"/>
                </a:solidFill>
                <a:latin typeface="Calibri" pitchFamily="34" charset="0"/>
              </a:rPr>
              <a:t>2-й уровень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А) За 20 с через проводник прошёл заряд 30 Кл. Каково напряжение на концах проводника, если его сопротивление 10 Ом?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Б) Постройте график зависимости силы тока от напряжения для  двух проводников, сопротивление которых 5 и 15 Ом?</a:t>
            </a:r>
          </a:p>
        </p:txBody>
      </p:sp>
      <p:sp>
        <p:nvSpPr>
          <p:cNvPr id="2052" name="Прямоугольник 2051"/>
          <p:cNvSpPr>
            <a:spLocks noChangeArrowheads="1"/>
          </p:cNvSpPr>
          <p:nvPr/>
        </p:nvSpPr>
        <p:spPr bwMode="auto">
          <a:xfrm>
            <a:off x="1009650" y="1666875"/>
            <a:ext cx="68278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accent1"/>
                </a:solidFill>
                <a:latin typeface="Calibri" pitchFamily="34" charset="0"/>
              </a:rPr>
              <a:t>3-й уровень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А) Объясните наличие электрического сопротивления у проводников с точки зрения молекулярной теории строения вещества.</a:t>
            </a:r>
          </a:p>
          <a:p>
            <a:pPr algn="just"/>
            <a:endParaRPr lang="ru-RU">
              <a:latin typeface="Calibri" pitchFamily="34" charset="0"/>
            </a:endParaRPr>
          </a:p>
          <a:p>
            <a:pPr algn="just"/>
            <a:r>
              <a:rPr lang="ru-RU">
                <a:latin typeface="Calibri" pitchFamily="34" charset="0"/>
              </a:rPr>
              <a:t>Б) Два алюминиевых провода имеют одинаковую массу. Диаметр первого провода в 2 раза больше, чем диаметр второго. Какой из проводов имеет большее сопротивление и во сколько раз?</a:t>
            </a:r>
          </a:p>
        </p:txBody>
      </p:sp>
      <p:sp>
        <p:nvSpPr>
          <p:cNvPr id="2053" name="Прямоугольник 2052"/>
          <p:cNvSpPr/>
          <p:nvPr/>
        </p:nvSpPr>
        <p:spPr>
          <a:xfrm>
            <a:off x="1009650" y="2036763"/>
            <a:ext cx="70183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Каждый учащийся проверяет свои ответы по готовым решениям, предложенным учителем. На этом этапе осуществляется коррекционная поддержка, для того чтобы выявить возможные отклонения в обучении </a:t>
            </a:r>
            <a:r>
              <a:rPr lang="ru-RU" sz="2400" dirty="0">
                <a:solidFill>
                  <a:schemeClr val="accent3"/>
                </a:solidFill>
                <a:latin typeface="+mn-lt"/>
              </a:rPr>
              <a:t>ради интересов личности ребенка</a:t>
            </a:r>
            <a:r>
              <a:rPr lang="ru-RU" sz="2400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1" grpId="1"/>
      <p:bldP spid="2052" grpId="0"/>
      <p:bldP spid="2052" grpId="1"/>
      <p:bldP spid="2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417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3. </a:t>
            </a:r>
            <a:r>
              <a:rPr lang="ru-RU" dirty="0" smtClean="0"/>
              <a:t>Целеполагание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981075"/>
          <a:ext cx="8928992" cy="5364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464496"/>
                <a:gridCol w="4464496"/>
              </a:tblGrid>
              <a:tr h="195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Деятельность учителя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Деятельность обучающихся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/>
                </a:tc>
              </a:tr>
              <a:tr h="47006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Цели </a:t>
                      </a:r>
                      <a:r>
                        <a:rPr lang="ru-RU" sz="1600" b="1" dirty="0">
                          <a:effectLst/>
                        </a:rPr>
                        <a:t>учителя: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сформировать у учащихся первичные знания о последовательном и параллельном соединении проводников;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обучить собирать схемы последовательного и параллельного соединения;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вывести законы последовательного и параллельного соединения;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развивать умения применять изученные законы к решению практических задач;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формировать умения работать в группе с выполнением различных социальных ролей, представлять и отстаивать свои взгляды и убеждения, вести дискуссию;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создавать ситуацию успеха, формировать ценностные отношения друг к другу, учителю, авторам открытий и изобретений, результатам обучения.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Цели </a:t>
                      </a:r>
                      <a:r>
                        <a:rPr lang="ru-RU" sz="1600" b="1" dirty="0">
                          <a:effectLst/>
                        </a:rPr>
                        <a:t>ученика: </a:t>
                      </a:r>
                      <a:endParaRPr lang="ru-RU" sz="1600" b="1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Я хочу узнать, какие существуют виды соединения проводников.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Я смогу научиться собирать схемы последовательного и параллельного соединения проводников.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itchFamily="2" charset="2"/>
                        <a:buChar char="v"/>
                        <a:tabLst>
                          <a:tab pos="457200" algn="l"/>
                        </a:tabLst>
                      </a:pPr>
                      <a:r>
                        <a:rPr lang="ru-RU" sz="1600" b="0" dirty="0">
                          <a:effectLst/>
                        </a:rPr>
                        <a:t>Я смогу правильно рассчитывать значения электрических величин при различных соединениях и применять полученные знания на практике.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006" marR="48006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844675"/>
          <a:ext cx="8496944" cy="1828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248472"/>
                <a:gridCol w="424847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Ситуация педагогической поддержки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Ситуация успеха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Психологическая – возможность выбора целей, исходя из своих возможностей. 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Настрой на успешный результат.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558088" cy="4905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4. Этап изучения нового материала.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88" y="908050"/>
          <a:ext cx="8712968" cy="4114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047117"/>
                <a:gridCol w="4665851"/>
              </a:tblGrid>
              <a:tr h="242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Деятельность учителя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Деятельность обучающихся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220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Объяснение</a:t>
                      </a:r>
                      <a:r>
                        <a:rPr lang="ru-RU" sz="1800" b="0" dirty="0">
                          <a:effectLst/>
                        </a:rPr>
                        <a:t>, вывод формул, проведение физического эксперимента.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effectLst/>
                        </a:rPr>
                        <a:t>В зависимости от поставленных целей</a:t>
                      </a:r>
                      <a:r>
                        <a:rPr lang="ru-RU" sz="1800" b="0" u="sng" dirty="0" smtClean="0">
                          <a:effectLst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1-й уровень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effectLst/>
                        </a:rPr>
                        <a:t>- изучать способы соединения проводников</a:t>
                      </a:r>
                      <a:r>
                        <a:rPr lang="ru-RU" sz="1800" b="0" dirty="0" smtClean="0">
                          <a:effectLst/>
                        </a:rPr>
                        <a:t>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2-й уровень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effectLst/>
                        </a:rPr>
                        <a:t>– выводить основные закономерности последовательного и  параллельного соединения проводников</a:t>
                      </a:r>
                      <a:r>
                        <a:rPr lang="ru-RU" sz="1800" b="0" dirty="0" smtClean="0">
                          <a:effectLst/>
                        </a:rPr>
                        <a:t>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3-й уровень</a:t>
                      </a: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0" dirty="0">
                          <a:effectLst/>
                        </a:rPr>
                        <a:t>– применять основные закономерности последовательного и параллельного соединений к электрическим цепям</a:t>
                      </a:r>
                      <a:r>
                        <a:rPr lang="ru-RU" sz="1800" b="0" dirty="0" smtClean="0">
                          <a:effectLst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5157788"/>
          <a:ext cx="8712968" cy="12241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032448"/>
                <a:gridCol w="4680520"/>
              </a:tblGrid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Ситуация педагогической поддержки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Ситуация успеха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</a:rPr>
                        <a:t>Культурологическая</a:t>
                      </a:r>
                      <a:r>
                        <a:rPr lang="ru-RU" sz="1800" b="0" dirty="0">
                          <a:effectLst/>
                        </a:rPr>
                        <a:t>, правовая, пропедевтическая.  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Поверь в свои силы!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7631112" cy="431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Содержание</a:t>
            </a: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684213" y="595313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accent1"/>
                </a:solidFill>
                <a:latin typeface="Calibri" pitchFamily="34" charset="0"/>
              </a:rPr>
              <a:t>Последовательное и параллельное соединение проводников 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1013975"/>
            <a:ext cx="7416824" cy="1668085"/>
          </a:xfrm>
          <a:prstGeom prst="rect">
            <a:avLst/>
          </a:prstGeom>
          <a:blipFill rotWithShape="1">
            <a:blip r:embed="rId2"/>
            <a:stretch>
              <a:fillRect l="-740" t="-1825" b="-656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81288"/>
            <a:ext cx="43688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6011863" y="2930525"/>
            <a:ext cx="211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Рисунок .1. </a:t>
            </a:r>
          </a:p>
          <a:p>
            <a:r>
              <a:rPr lang="ru-RU">
                <a:latin typeface="Calibri" pitchFamily="34" charset="0"/>
              </a:rPr>
              <a:t>Последовательное соединение проводников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26568" y="4509120"/>
            <a:ext cx="4572000" cy="954107"/>
          </a:xfrm>
          <a:prstGeom prst="rect">
            <a:avLst/>
          </a:prstGeom>
          <a:blipFill rotWithShape="1">
            <a:blip r:embed="rId4"/>
            <a:stretch>
              <a:fillRect t="-3205" b="-1089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476672"/>
            <a:ext cx="7488832" cy="646331"/>
          </a:xfrm>
          <a:prstGeom prst="rect">
            <a:avLst/>
          </a:prstGeom>
          <a:blipFill rotWithShape="1">
            <a:blip r:embed="rId2"/>
            <a:stretch>
              <a:fillRect t="-4717" b="-1415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0377" y="1154063"/>
            <a:ext cx="2407262" cy="5232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3608" y="1677283"/>
            <a:ext cx="7344816" cy="646331"/>
          </a:xfrm>
          <a:prstGeom prst="rect">
            <a:avLst/>
          </a:prstGeom>
          <a:blipFill rotWithShape="1">
            <a:blip r:embed="rId4"/>
            <a:stretch>
              <a:fillRect l="-664" t="-4717" b="-1415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7957" y="2204864"/>
            <a:ext cx="1976118" cy="5232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</a:rPr>
              <a:t> 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2851150"/>
            <a:ext cx="4321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6372225" y="3470275"/>
            <a:ext cx="1892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Рисунок 2. </a:t>
            </a:r>
          </a:p>
          <a:p>
            <a:r>
              <a:rPr lang="ru-RU">
                <a:latin typeface="Calibri" pitchFamily="34" charset="0"/>
              </a:rPr>
              <a:t>Параллельное соединение проводников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Поп-музыка</Template>
  <TotalTime>149</TotalTime>
  <Words>1106</Words>
  <Application>Microsoft Office PowerPoint</Application>
  <PresentationFormat>Экран (4:3)</PresentationFormat>
  <Paragraphs>172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Urban Pop</vt:lpstr>
      <vt:lpstr>Развитие образовательной среды урока  на основе обеспечения педагогической поддержки </vt:lpstr>
      <vt:lpstr>Тема урока:  «Последовательное и параллельное соединение проводников»  Тип урока:  изучение нового, первичное закрепление </vt:lpstr>
      <vt:lpstr>Задачи урока:</vt:lpstr>
      <vt:lpstr>План урока</vt:lpstr>
      <vt:lpstr>Презентация PowerPoint</vt:lpstr>
      <vt:lpstr>3. Целеполагание</vt:lpstr>
      <vt:lpstr>4. Этап изучения нового материала.</vt:lpstr>
      <vt:lpstr>Содержание</vt:lpstr>
      <vt:lpstr>Презентация PowerPoint</vt:lpstr>
      <vt:lpstr>Презентация PowerPoint</vt:lpstr>
      <vt:lpstr>Презентация PowerPoint</vt:lpstr>
      <vt:lpstr>5. Первичная проверка знаний и деятельности </vt:lpstr>
      <vt:lpstr>6. Этап закрепления новых знаний и способов деятельности</vt:lpstr>
      <vt:lpstr>7. Этап контроля и коррекции.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 Этап информирования домашнего задания</vt:lpstr>
      <vt:lpstr>9. Этап подведения итогов учебного занятия. Рефлексия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образовательной среды урока  на основе обеспечения педагогической поддержки.</dc:title>
  <dc:creator>Catherine</dc:creator>
  <cp:lastModifiedBy>Венера Узбековна</cp:lastModifiedBy>
  <cp:revision>16</cp:revision>
  <dcterms:created xsi:type="dcterms:W3CDTF">2013-03-17T13:41:52Z</dcterms:created>
  <dcterms:modified xsi:type="dcterms:W3CDTF">2014-01-23T17:58:41Z</dcterms:modified>
</cp:coreProperties>
</file>