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369FE-21FF-4F6D-91DE-A2E5DBFA03C7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E7399-591E-46D7-9623-6C6BA3F00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6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3A9B-5ABA-4005-86C1-BD95EED3D0BB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7BB25-8B22-4F25-9CDB-2C7A6D70A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6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CAE1E-07BE-49EC-8225-C0B0E32B145E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50E30-1CBD-4043-893F-5A27EB56A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2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4DA-7A20-4415-8DB9-29F6F3955A87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BC166-6EAC-4C3C-903E-37B0780B0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8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76181-F596-4D3A-8CFD-87A3D22C45AD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740B7-7038-4C72-9957-235D07971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4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F8BF9-D89C-4E42-8A72-FABECEE04A35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968B-1A53-405D-A741-FCC725F89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15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54B77-F438-47B4-9319-DDDEC19519EE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49D40-2539-49FF-BFB8-6CF70E20F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9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BF91B-2AD9-4CB9-915C-ADAE46FF2BF4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F5B28-DC95-401F-90AF-63E92B2AC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0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9BB67-24EC-440D-BFAA-FA534B9850C9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7B92-2F8D-476D-9A8B-570CE3046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5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348B0-03EA-49B5-B87D-75ED52E1E3CF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1571C-E159-4D4E-AC65-EE2ABB0A6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33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2011-C27B-4735-998A-196B07D303D1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96C76-645E-4FF9-AD59-970638D96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5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C7F102-7002-46F2-A0EF-E2AD7DC536CA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1CF06A-A43C-449A-AB59-2561FF46A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350"/>
            <a:ext cx="9144000" cy="64087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atin typeface="Arno Pro Smbd Caption" pitchFamily="18" charset="0"/>
              </a:rPr>
              <a:t>Блиц</a:t>
            </a:r>
            <a:r>
              <a:rPr lang="ru-RU" sz="9600" dirty="0" smtClean="0">
                <a:latin typeface="Monotype Corsiva" pitchFamily="66" charset="0"/>
              </a:rPr>
              <a:t>   </a:t>
            </a:r>
            <a:br>
              <a:rPr lang="ru-RU" sz="9600" dirty="0" smtClean="0">
                <a:latin typeface="Monotype Corsiva" pitchFamily="66" charset="0"/>
              </a:rPr>
            </a:br>
            <a:r>
              <a:rPr lang="ru-RU" sz="9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ВИКТОРИНА</a:t>
            </a:r>
            <a:r>
              <a:rPr lang="ru-RU" sz="9600" dirty="0" smtClean="0">
                <a:latin typeface="Monotype Corsiva" pitchFamily="66" charset="0"/>
              </a:rPr>
              <a:t/>
            </a:r>
            <a:br>
              <a:rPr lang="ru-RU" sz="9600" dirty="0" smtClean="0">
                <a:latin typeface="Monotype Corsiva" pitchFamily="66" charset="0"/>
              </a:rPr>
            </a:br>
            <a:r>
              <a:rPr lang="ru-RU" sz="9600" dirty="0" smtClean="0">
                <a:latin typeface="Monotype Corsiva" pitchFamily="66" charset="0"/>
              </a:rPr>
              <a:t>«</a:t>
            </a:r>
            <a:r>
              <a:rPr lang="ru-RU" sz="8800" dirty="0" smtClean="0">
                <a:latin typeface="Monotype Corsiva" pitchFamily="66" charset="0"/>
              </a:rPr>
              <a:t>Русское искусство</a:t>
            </a:r>
            <a:r>
              <a:rPr lang="ru-RU" sz="9600" dirty="0" smtClean="0">
                <a:latin typeface="Monotype Corsiva" pitchFamily="66" charset="0"/>
              </a:rPr>
              <a:t>»</a:t>
            </a:r>
            <a:endParaRPr lang="ru-RU" sz="9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348038" y="188913"/>
            <a:ext cx="4968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800" b="1">
                <a:solidFill>
                  <a:srgbClr val="C00000"/>
                </a:solidFill>
              </a:rPr>
              <a:t>Задание на «4»</a:t>
            </a:r>
          </a:p>
        </p:txBody>
      </p:sp>
      <p:pic>
        <p:nvPicPr>
          <p:cNvPr id="3" name="Picture 2" descr="C:\Users\владелец\ФОТО\2010 год\Сентябрь\СВАДЬБА\Питер\IMGA0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1125538"/>
            <a:ext cx="4776787" cy="308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44463" y="4808538"/>
            <a:ext cx="43862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/>
              <a:t>На какой картинке изображен стиль барокко? Докажите это!  (письменно)</a:t>
            </a:r>
          </a:p>
        </p:txBody>
      </p:sp>
      <p:pic>
        <p:nvPicPr>
          <p:cNvPr id="11269" name="Picture 2" descr="http://www.privatehouse.ru/styles/modern/img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3222625"/>
            <a:ext cx="44005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307975" y="247650"/>
            <a:ext cx="1095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5400" b="1">
                <a:solidFill>
                  <a:srgbClr val="C00000"/>
                </a:solidFill>
              </a:rPr>
              <a:t>А.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8066088" y="2492375"/>
            <a:ext cx="882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5400" b="1">
                <a:solidFill>
                  <a:srgbClr val="C00000"/>
                </a:solidFill>
              </a:rPr>
              <a:t>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051050" y="198438"/>
            <a:ext cx="4681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800" b="1">
                <a:solidFill>
                  <a:srgbClr val="C00000"/>
                </a:solidFill>
              </a:rPr>
              <a:t>Задание на «5»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769938" y="1028700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/>
              <a:t>Выберите себе одно творческое задание. В течение 5 минут……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575" y="2636838"/>
            <a:ext cx="8861425" cy="4186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1.Нарисовать ВЕНЗЕЛЬ со своими инициалами.</a:t>
            </a:r>
            <a:endParaRPr lang="ru-RU" sz="1200" b="1" i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2.Сочинить эссе, начинающееся словами: «Если бы не Петр Первый…..»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3.Придумать стихи, имеющие рифму:    маски, сказки, ряд, анфилад, зеркала, красота.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4.Изобразить бальное  платье в стиле барокко  на листах А4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s.primamedia.ru/f/big/121/120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951312" y="260648"/>
            <a:ext cx="5653136" cy="1839326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 smtClean="0"/>
              <a:t>МУЗЫКА БАРОККО</a:t>
            </a:r>
          </a:p>
        </p:txBody>
      </p:sp>
      <p:pic>
        <p:nvPicPr>
          <p:cNvPr id="8194" name="Picture 2" descr="http://pratticaterza.ru/img/tmbr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444">
            <a:off x="346470" y="365538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95288" y="404813"/>
            <a:ext cx="84248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В то время женщина должна была быть неестественно бледной, с вычурной прической, в тугом корсете и с огромной юбкой, а мужчина - в парике, без усов и бороды, напудрен и надушен. </a:t>
            </a:r>
          </a:p>
        </p:txBody>
      </p:sp>
      <p:pic>
        <p:nvPicPr>
          <p:cNvPr id="9218" name="Picture 2" descr="http://s41.radikal.ru/i091/0909/85/e5ddd01cac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5"/>
            <a:ext cx="7200800" cy="42425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3" y="115888"/>
            <a:ext cx="5184776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Вокальную музыку вытесняет инструментальная.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84425" y="2420938"/>
            <a:ext cx="57610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>
                <a:solidFill>
                  <a:srgbClr val="0070C0"/>
                </a:solidFill>
              </a:rPr>
              <a:t>Инструменты объединяются определенным образом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92275" y="5084763"/>
            <a:ext cx="31670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000" b="1">
                <a:solidFill>
                  <a:srgbClr val="C00000"/>
                </a:solidFill>
              </a:rPr>
              <a:t>Возникают оркестры</a:t>
            </a:r>
          </a:p>
        </p:txBody>
      </p:sp>
      <p:pic>
        <p:nvPicPr>
          <p:cNvPr id="10242" name="Picture 2" descr="http://img-fotki.yandex.ru/get/5312/100655484.34/0_139e1e_17e34b85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724025"/>
            <a:ext cx="2185987" cy="279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do.gendocs.ru/pars_docs/tw_refs/264/263859/263859_html_5e5d38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15888"/>
            <a:ext cx="3240087" cy="216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mg1.liveinternet.ru/images/attach/c/2/73/555/73555037_1267205078_anonymousthestringquart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513138"/>
            <a:ext cx="4140200" cy="3132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3779838" y="1744663"/>
            <a:ext cx="0" cy="676275"/>
          </a:xfrm>
          <a:prstGeom prst="straightConnector1">
            <a:avLst/>
          </a:prstGeom>
          <a:ln w="666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492500" y="3498850"/>
            <a:ext cx="0" cy="1585913"/>
          </a:xfrm>
          <a:prstGeom prst="straightConnector1">
            <a:avLst/>
          </a:prstGeom>
          <a:ln w="666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339975" y="323850"/>
            <a:ext cx="41036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5400" b="1">
                <a:solidFill>
                  <a:srgbClr val="7030A0"/>
                </a:solidFill>
              </a:rPr>
              <a:t>ЖАНРЫ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88" y="2238375"/>
            <a:ext cx="288131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СВЕТСКАЯ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2613" y="3070225"/>
            <a:ext cx="47513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ПОЛИФОНИЧЕСКАЯ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370138" y="1349375"/>
            <a:ext cx="1476375" cy="8477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921250" y="1246188"/>
            <a:ext cx="1811338" cy="16716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ba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975" y="3933825"/>
            <a:ext cx="2252663" cy="2735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123572266804d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63" y="3260725"/>
            <a:ext cx="2316162" cy="2813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7380288" y="6176963"/>
            <a:ext cx="1916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>
                <a:solidFill>
                  <a:schemeClr val="bg1"/>
                </a:solidFill>
              </a:rPr>
              <a:t>И.С. Бах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50875" y="5564188"/>
            <a:ext cx="2439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>
                <a:solidFill>
                  <a:schemeClr val="bg1"/>
                </a:solidFill>
              </a:rPr>
              <a:t>А.Вивальди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39750" y="6243638"/>
            <a:ext cx="301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/>
              <a:t>«Времена года»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3740150" y="6078538"/>
            <a:ext cx="3063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/>
              <a:t>Жанр ПОЛИФОНИИ</a:t>
            </a:r>
          </a:p>
          <a:p>
            <a:pPr algn="ctr"/>
            <a:r>
              <a:rPr lang="ru-RU" sz="2000" b="1"/>
              <a:t>Прелюдии и фуги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938" y="314325"/>
            <a:ext cx="43195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Задание №1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50" y="2924175"/>
            <a:ext cx="4968875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Слушаем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«Лето» Вивальди.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На бланке «Музыка БАРОККО»  в </a:t>
            </a:r>
            <a:r>
              <a:rPr lang="ru-RU" sz="2400" b="1" i="1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разделе «А»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подчеркните соответствующие настроению музыки слова.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971550" y="981075"/>
            <a:ext cx="73453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/>
              <a:t>Выясняем, каковы особенности светской и полифонической  музыки Барокко?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7550" y="4724400"/>
            <a:ext cx="588010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Слушаем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фрагмент полифонической музыки – «Токкату» И.С. Баха.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На бланке «Музыка БАРОККО»  </a:t>
            </a:r>
            <a:r>
              <a:rPr lang="ru-RU" sz="2400" b="1" i="1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 разделе </a:t>
            </a:r>
            <a:r>
              <a:rPr lang="ru-RU" sz="2400" b="1" i="1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«Б»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подчеркните соответствующие настроению музыки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слова.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938" y="314325"/>
            <a:ext cx="43195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Задание №2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628775" y="1628775"/>
            <a:ext cx="59039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i="1"/>
              <a:t>Выбираем инструменты, характерные для периода Барокко.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8050" y="2924175"/>
            <a:ext cx="7345363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Зачеркните</a:t>
            </a:r>
            <a:r>
              <a:rPr lang="ru-RU" sz="4000" b="1" dirty="0">
                <a:latin typeface="+mn-lt"/>
                <a:cs typeface="+mn-cs"/>
              </a:rPr>
              <a:t> те инструменты, которые </a:t>
            </a:r>
            <a:r>
              <a:rPr lang="ru-RU" sz="4000" b="1" u="sng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НЕ имеют </a:t>
            </a:r>
            <a:r>
              <a:rPr lang="ru-RU" sz="4000" b="1" dirty="0">
                <a:latin typeface="+mn-lt"/>
                <a:cs typeface="+mn-cs"/>
              </a:rPr>
              <a:t>отношения к музыке Барокко:</a:t>
            </a:r>
            <a:endParaRPr lang="ru-RU" sz="4000" b="1" dirty="0">
              <a:latin typeface="+mn-lt"/>
              <a:cs typeface="+mn-cs"/>
            </a:endParaRPr>
          </a:p>
        </p:txBody>
      </p:sp>
      <p:pic>
        <p:nvPicPr>
          <p:cNvPr id="18437" name="Picture 2" descr="http://im7-tub-ru.yandex.net/i?id=156274846-6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13325"/>
            <a:ext cx="16383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http://im8-tub-ru.yandex.net/i?id=395357354-1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508952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http://im7-tub-ru.yandex.net/i?id=418300419-64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5057775"/>
            <a:ext cx="1104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http://im5-tub-ru.yandex.net/i?id=397413643-66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102225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 descr="http://im7-tub-ru.yandex.net/i?id=581541776-70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5102225"/>
            <a:ext cx="1162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2" descr="http://im7-tub-ru.yandex.net/i?id=63758728-51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5013325"/>
            <a:ext cx="1162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0938" y="314325"/>
            <a:ext cx="43195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Задание №3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611188" y="1471613"/>
            <a:ext cx="8093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i="1"/>
              <a:t>Выпишите цифры тех портретов, на которых изображены композиторы Барокко:</a:t>
            </a:r>
          </a:p>
        </p:txBody>
      </p:sp>
      <p:pic>
        <p:nvPicPr>
          <p:cNvPr id="19460" name="Picture 2" descr="http://im0-tub-ru.yandex.net/i?id=137546802-0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3068638"/>
            <a:ext cx="1435100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http://upload.wikimedia.org/wikipedia/commons/1/1b/Antonio_Vival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3097213"/>
            <a:ext cx="175577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http://www.musicwithease.com/tchaikovsky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3068638"/>
            <a:ext cx="15509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http://s017.radikal.ru/i422/1111/77/2497c62f3c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052763"/>
            <a:ext cx="166211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http://school.xvatit.com/images/thumb/7/76/Pushkin.jpg/504px-Pushk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068638"/>
            <a:ext cx="1549400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Box 4"/>
          <p:cNvSpPr txBox="1">
            <a:spLocks noChangeArrowheads="1"/>
          </p:cNvSpPr>
          <p:nvPr/>
        </p:nvSpPr>
        <p:spPr bwMode="auto">
          <a:xfrm>
            <a:off x="674688" y="5457825"/>
            <a:ext cx="720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4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2511425" y="5410200"/>
            <a:ext cx="7191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4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4297363" y="5418138"/>
            <a:ext cx="720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400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5940425" y="5410200"/>
            <a:ext cx="7191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400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9469" name="TextBox 13"/>
          <p:cNvSpPr txBox="1">
            <a:spLocks noChangeArrowheads="1"/>
          </p:cNvSpPr>
          <p:nvPr/>
        </p:nvSpPr>
        <p:spPr bwMode="auto">
          <a:xfrm>
            <a:off x="7451725" y="5426075"/>
            <a:ext cx="720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400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9470" name="TextBox 5"/>
          <p:cNvSpPr txBox="1">
            <a:spLocks noChangeArrowheads="1"/>
          </p:cNvSpPr>
          <p:nvPr/>
        </p:nvSpPr>
        <p:spPr bwMode="auto">
          <a:xfrm>
            <a:off x="900113" y="6227763"/>
            <a:ext cx="655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/>
              <a:t>ОБОСНУЙТЕ СВОЙ 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619250" y="71596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>
                <a:solidFill>
                  <a:srgbClr val="7030A0"/>
                </a:solidFill>
              </a:rPr>
              <a:t>Блиц-тест  «Музыка БАРОККО»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8888" y="2660650"/>
            <a:ext cx="6697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Назовите время эпохи Барокко?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92500" y="4221163"/>
            <a:ext cx="2735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5400" b="1">
                <a:solidFill>
                  <a:srgbClr val="C00000"/>
                </a:solidFill>
              </a:rPr>
              <a:t>17 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827088" y="692150"/>
            <a:ext cx="74898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000" b="1" i="1">
                <a:solidFill>
                  <a:srgbClr val="C00000"/>
                </a:solidFill>
              </a:rPr>
              <a:t>№1</a:t>
            </a:r>
            <a:r>
              <a:rPr lang="ru-RU" sz="4000" i="1"/>
              <a:t> </a:t>
            </a:r>
          </a:p>
          <a:p>
            <a:pPr algn="ctr"/>
            <a:r>
              <a:rPr lang="ru-RU" sz="4000" i="1"/>
              <a:t>Сколько периодов включает в себя русское барокко?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555875" y="3573463"/>
            <a:ext cx="345598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5400" b="1"/>
              <a:t>А. 2</a:t>
            </a:r>
          </a:p>
          <a:p>
            <a:pPr algn="ctr"/>
            <a:r>
              <a:rPr lang="ru-RU" sz="5400" b="1"/>
              <a:t>Б. 3</a:t>
            </a:r>
          </a:p>
          <a:p>
            <a:pPr algn="ctr"/>
            <a:r>
              <a:rPr lang="ru-RU" sz="5400" b="1"/>
              <a:t>В.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620838" y="423863"/>
            <a:ext cx="5976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>
                <a:solidFill>
                  <a:srgbClr val="7030A0"/>
                </a:solidFill>
              </a:rPr>
              <a:t>Блиц-тест  «Музыка БАРОККО»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6375" y="1096963"/>
            <a:ext cx="6121400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 какой картинке изображена дама 17 века?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8388350" y="5900738"/>
            <a:ext cx="5762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800" b="1">
                <a:solidFill>
                  <a:srgbClr val="C00000"/>
                </a:solidFill>
              </a:rPr>
              <a:t>Б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250825" y="5876925"/>
            <a:ext cx="5762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800" b="1">
                <a:solidFill>
                  <a:srgbClr val="C00000"/>
                </a:solidFill>
              </a:rPr>
              <a:t>А</a:t>
            </a:r>
          </a:p>
        </p:txBody>
      </p:sp>
      <p:pic>
        <p:nvPicPr>
          <p:cNvPr id="21510" name="Picture 2" descr="http://img-fotki.yandex.ru/get/5814/127238995.67/0_5bd13_a77580a3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898775"/>
            <a:ext cx="29813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 descr="http://img1.liveinternet.ru/images/attach/c/3/75/726/75726553_large_4268234_242_1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892425"/>
            <a:ext cx="29321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7885113" y="1844675"/>
            <a:ext cx="790575" cy="936625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620838" y="423863"/>
            <a:ext cx="5976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>
                <a:solidFill>
                  <a:srgbClr val="7030A0"/>
                </a:solidFill>
              </a:rPr>
              <a:t>Блиц-тест  «Музыка БАРОККО»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763713" y="1700213"/>
            <a:ext cx="56880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400" b="1"/>
              <a:t>Какая музыка преобладает?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97100" y="4524375"/>
            <a:ext cx="4824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b="1" i="1">
                <a:solidFill>
                  <a:srgbClr val="C00000"/>
                </a:solidFill>
              </a:rPr>
              <a:t>Инструментальная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979613" y="423863"/>
            <a:ext cx="5976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>
                <a:solidFill>
                  <a:srgbClr val="7030A0"/>
                </a:solidFill>
              </a:rPr>
              <a:t>Блиц-тест  «Музыка БАРОККО»</a:t>
            </a:r>
          </a:p>
        </p:txBody>
      </p:sp>
      <p:pic>
        <p:nvPicPr>
          <p:cNvPr id="23555" name="Picture 6" descr="http://img1.liveinternet.ru/images/attach/c/2/73/555/73555037_1267205078_anonymousthestringquart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2420938"/>
            <a:ext cx="413861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1116013" y="1268413"/>
            <a:ext cx="727233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 i="1"/>
              <a:t>Как называется </a:t>
            </a:r>
          </a:p>
          <a:p>
            <a:pPr algn="ctr"/>
            <a:r>
              <a:rPr lang="ru-RU" sz="3200" b="1" i="1"/>
              <a:t>ансамбль из 4 человек?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79838" y="5815013"/>
            <a:ext cx="3473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b="1" i="1">
                <a:solidFill>
                  <a:srgbClr val="C00000"/>
                </a:solidFill>
              </a:rPr>
              <a:t>КВАРТЕТ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692275" y="2170113"/>
            <a:ext cx="62642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400" b="1" i="1"/>
              <a:t>Как переводится слово «полифония»?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979613" y="423863"/>
            <a:ext cx="5976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>
                <a:solidFill>
                  <a:srgbClr val="7030A0"/>
                </a:solidFill>
              </a:rPr>
              <a:t>Блиц-тест  «Музыка БАРОККО»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87675" y="4941888"/>
            <a:ext cx="3671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i="1">
                <a:solidFill>
                  <a:srgbClr val="C00000"/>
                </a:solidFill>
              </a:rPr>
              <a:t>МНОГОГОЛОСИЕ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979613" y="187325"/>
            <a:ext cx="59769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>
                <a:solidFill>
                  <a:srgbClr val="7030A0"/>
                </a:solidFill>
              </a:rPr>
              <a:t>Блиц-тест  «Музыка БАРОККО»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547813" y="779463"/>
            <a:ext cx="64087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000" b="1"/>
              <a:t>Назовите знаменитое произведение А.Вивальди?</a:t>
            </a:r>
          </a:p>
        </p:txBody>
      </p:sp>
      <p:pic>
        <p:nvPicPr>
          <p:cNvPr id="15362" name="Picture 2" descr="http://img-fotki.yandex.ru/get/4420/18138924.31/0_5e9ee_ea4f00c3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9275" y="2205038"/>
            <a:ext cx="3325813" cy="433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75" y="5795963"/>
            <a:ext cx="309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i="1">
                <a:solidFill>
                  <a:srgbClr val="C00000"/>
                </a:solidFill>
              </a:rPr>
              <a:t>«Времена года»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692275" y="2133600"/>
            <a:ext cx="59801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i="1"/>
              <a:t>Музыкальные инструменты эпохи БАРОККО это….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697038" y="752475"/>
            <a:ext cx="5975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>
                <a:solidFill>
                  <a:srgbClr val="7030A0"/>
                </a:solidFill>
              </a:rPr>
              <a:t>Блиц-тест  «Музыка БАРОККО»</a:t>
            </a:r>
          </a:p>
        </p:txBody>
      </p:sp>
      <p:pic>
        <p:nvPicPr>
          <p:cNvPr id="4" name="Picture 8" descr="http://im5-tub-ru.yandex.net/i?id=397413643-6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673475"/>
            <a:ext cx="2232025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http://img1.sibnovosti.ru/pictures/0171/0924/vsyo_ob_organe_thumb_fed_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91492"/>
            <a:ext cx="3464074" cy="2599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5967413"/>
            <a:ext cx="212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i="1">
                <a:solidFill>
                  <a:srgbClr val="C00000"/>
                </a:solidFill>
              </a:rPr>
              <a:t>СКРИПКА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27888" y="3154363"/>
            <a:ext cx="194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i="1">
                <a:solidFill>
                  <a:srgbClr val="C00000"/>
                </a:solidFill>
              </a:rPr>
              <a:t>ОРГАН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697038" y="752475"/>
            <a:ext cx="5975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>
                <a:solidFill>
                  <a:srgbClr val="7030A0"/>
                </a:solidFill>
              </a:rPr>
              <a:t>Блиц-тест  «Музыка БАРОККО»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697038" y="2276475"/>
            <a:ext cx="6269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i="1"/>
              <a:t>Композиторы эпохи БАРОККО это….</a:t>
            </a:r>
          </a:p>
        </p:txBody>
      </p:sp>
      <p:pic>
        <p:nvPicPr>
          <p:cNvPr id="4" name="Picture 4" descr="http://upload.wikimedia.org/wikipedia/commons/1/1b/Antonio_Vival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74" y="3209589"/>
            <a:ext cx="1755682" cy="21317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0-tub-ru.yandex.net/i?id=137546802-08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228" y="3284984"/>
            <a:ext cx="1556072" cy="20599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00113" y="5805488"/>
            <a:ext cx="2376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b="1" i="1">
                <a:solidFill>
                  <a:srgbClr val="C00000"/>
                </a:solidFill>
              </a:rPr>
              <a:t>Вивальди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51538" y="5735638"/>
            <a:ext cx="1785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000" b="1" i="1">
                <a:solidFill>
                  <a:srgbClr val="C00000"/>
                </a:solidFill>
              </a:rPr>
              <a:t>Бах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0.liveinternet.ru/images/attach/c/1/59/994/59994869_1275889192_muzuyka_barok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684213" y="765175"/>
            <a:ext cx="7200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000" b="1">
                <a:solidFill>
                  <a:srgbClr val="C00000"/>
                </a:solidFill>
              </a:rPr>
              <a:t>№2 </a:t>
            </a:r>
          </a:p>
          <a:p>
            <a:pPr algn="ctr"/>
            <a:r>
              <a:rPr lang="ru-RU" sz="4000" b="1">
                <a:solidFill>
                  <a:srgbClr val="C00000"/>
                </a:solidFill>
              </a:rPr>
              <a:t> </a:t>
            </a:r>
            <a:r>
              <a:rPr lang="ru-RU" sz="4000" i="1"/>
              <a:t>К какому периоду относится стиль этого  строения?</a:t>
            </a:r>
          </a:p>
        </p:txBody>
      </p:sp>
      <p:pic>
        <p:nvPicPr>
          <p:cNvPr id="4099" name="Picture 2" descr="http://rufact.org/media/attachments/wakawaka_wikipage/560/%D0%A6%D0%B5%D1%80%D0%BA%D0%BE%D0%B2%D1%8C%20%D0%9F%D0%BE%D0%BA%D1%80%D0%BE%D0%B2%D0%B0%20%D0%B2%20%D0%A4%D0%B8%D0%BB%D1%8F%D1%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847975"/>
            <a:ext cx="311467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5148263" y="3141663"/>
            <a:ext cx="38163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/>
              <a:t>А. При Елизавете</a:t>
            </a:r>
          </a:p>
          <a:p>
            <a:pPr algn="ctr"/>
            <a:endParaRPr lang="ru-RU" sz="3200" b="1"/>
          </a:p>
          <a:p>
            <a:pPr algn="ctr"/>
            <a:r>
              <a:rPr lang="ru-RU" sz="3200" b="1"/>
              <a:t>Б. При Нарышкине</a:t>
            </a:r>
          </a:p>
          <a:p>
            <a:pPr algn="ctr"/>
            <a:endParaRPr lang="ru-RU" sz="3200" b="1"/>
          </a:p>
          <a:p>
            <a:pPr algn="ctr"/>
            <a:r>
              <a:rPr lang="ru-RU" sz="3200" b="1"/>
              <a:t>В. При Петре</a:t>
            </a:r>
          </a:p>
          <a:p>
            <a:pPr algn="ctr"/>
            <a:endParaRPr lang="ru-RU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971550" y="692150"/>
            <a:ext cx="72723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>
                <a:solidFill>
                  <a:srgbClr val="C00000"/>
                </a:solidFill>
              </a:rPr>
              <a:t>№3</a:t>
            </a:r>
            <a:r>
              <a:rPr lang="ru-RU" sz="3600"/>
              <a:t> </a:t>
            </a:r>
          </a:p>
          <a:p>
            <a:pPr algn="ctr"/>
            <a:r>
              <a:rPr lang="ru-RU" sz="3600"/>
              <a:t>Какой город в 18 веке в России стал очагом светской культуры?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771775" y="2852738"/>
            <a:ext cx="410368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/>
              <a:t>А. Москва</a:t>
            </a:r>
            <a:endParaRPr lang="ru-RU" sz="3600" b="1"/>
          </a:p>
          <a:p>
            <a:endParaRPr lang="ru-RU" sz="4000" b="1"/>
          </a:p>
          <a:p>
            <a:r>
              <a:rPr lang="ru-RU" sz="4000" b="1"/>
              <a:t>Б. Петербург</a:t>
            </a:r>
          </a:p>
          <a:p>
            <a:endParaRPr lang="ru-RU" sz="4000" b="1"/>
          </a:p>
          <a:p>
            <a:r>
              <a:rPr lang="ru-RU" sz="4000" b="1"/>
              <a:t>В. Суздаль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051050" y="260350"/>
            <a:ext cx="5257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>
                <a:solidFill>
                  <a:srgbClr val="C00000"/>
                </a:solidFill>
              </a:rPr>
              <a:t>№4.</a:t>
            </a:r>
            <a:r>
              <a:rPr lang="ru-RU" sz="3600"/>
              <a:t> </a:t>
            </a:r>
          </a:p>
          <a:p>
            <a:pPr algn="ctr"/>
            <a:r>
              <a:rPr lang="ru-RU" sz="3600"/>
              <a:t>Назовите это архитектурное строение?</a:t>
            </a:r>
          </a:p>
        </p:txBody>
      </p:sp>
      <p:pic>
        <p:nvPicPr>
          <p:cNvPr id="6147" name="Picture 4" descr="http://www.graycell.ru/picture/big/admiralteyst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43163"/>
            <a:ext cx="3538538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50825" y="2565400"/>
            <a:ext cx="49688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/>
              <a:t>А. Соборная площадь</a:t>
            </a:r>
          </a:p>
          <a:p>
            <a:pPr algn="ctr"/>
            <a:endParaRPr lang="ru-RU" sz="3600" b="1"/>
          </a:p>
          <a:p>
            <a:pPr algn="ctr"/>
            <a:r>
              <a:rPr lang="ru-RU" sz="3600" b="1"/>
              <a:t>Б. Высшее военное училище</a:t>
            </a:r>
          </a:p>
          <a:p>
            <a:pPr algn="ctr"/>
            <a:endParaRPr lang="ru-RU" sz="3600" b="1"/>
          </a:p>
          <a:p>
            <a:pPr algn="ctr"/>
            <a:r>
              <a:rPr lang="ru-RU" sz="3600" b="1"/>
              <a:t>В. Адмиралтейство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50825" y="750888"/>
            <a:ext cx="50419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>
                <a:solidFill>
                  <a:srgbClr val="C00000"/>
                </a:solidFill>
              </a:rPr>
              <a:t>№5 </a:t>
            </a:r>
          </a:p>
          <a:p>
            <a:pPr algn="ctr"/>
            <a:r>
              <a:rPr lang="ru-RU" sz="3600"/>
              <a:t>Назовите архитектора, создавшего эту лавру?</a:t>
            </a:r>
          </a:p>
        </p:txBody>
      </p:sp>
      <p:pic>
        <p:nvPicPr>
          <p:cNvPr id="7171" name="Picture 4" descr="http://i.artfile.ru/s/326462_290306_79_ArtFile_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757238"/>
            <a:ext cx="33782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900113" y="3141663"/>
            <a:ext cx="4248150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800" b="1"/>
              <a:t>А. Трезини</a:t>
            </a:r>
          </a:p>
          <a:p>
            <a:pPr algn="ctr"/>
            <a:endParaRPr lang="ru-RU" sz="2000" b="1"/>
          </a:p>
          <a:p>
            <a:pPr algn="ctr"/>
            <a:r>
              <a:rPr lang="ru-RU" sz="4800" b="1"/>
              <a:t>Б. Бернини</a:t>
            </a:r>
          </a:p>
          <a:p>
            <a:pPr algn="ctr"/>
            <a:endParaRPr lang="ru-RU" sz="2000" b="1"/>
          </a:p>
          <a:p>
            <a:pPr algn="ctr"/>
            <a:r>
              <a:rPr lang="ru-RU" sz="4800" b="1"/>
              <a:t>В. Растрелли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021138" y="620713"/>
            <a:ext cx="43926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000" b="1">
                <a:solidFill>
                  <a:srgbClr val="C00000"/>
                </a:solidFill>
              </a:rPr>
              <a:t>№6</a:t>
            </a:r>
            <a:r>
              <a:rPr lang="ru-RU" sz="4000"/>
              <a:t> </a:t>
            </a:r>
          </a:p>
          <a:p>
            <a:pPr algn="ctr"/>
            <a:r>
              <a:rPr lang="ru-RU" sz="4000"/>
              <a:t>Кто изображен на портрете?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3995738" y="3213100"/>
            <a:ext cx="42481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800" b="1"/>
              <a:t>А. Трезини</a:t>
            </a:r>
          </a:p>
          <a:p>
            <a:pPr algn="ctr"/>
            <a:endParaRPr lang="ru-RU" sz="2000" b="1"/>
          </a:p>
          <a:p>
            <a:pPr algn="ctr"/>
            <a:r>
              <a:rPr lang="ru-RU" sz="4800" b="1"/>
              <a:t>Б. Бернини</a:t>
            </a:r>
          </a:p>
          <a:p>
            <a:pPr algn="ctr"/>
            <a:endParaRPr lang="ru-RU" sz="2000" b="1"/>
          </a:p>
          <a:p>
            <a:pPr algn="ctr"/>
            <a:r>
              <a:rPr lang="ru-RU" sz="4800" b="1"/>
              <a:t>В. Растрелли</a:t>
            </a:r>
          </a:p>
        </p:txBody>
      </p:sp>
      <p:pic>
        <p:nvPicPr>
          <p:cNvPr id="8196" name="Picture 6" descr="rotari_-_portret_arkhitektora_bartolomeo_rastrelli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331152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www.archi.ru/files/img/news/large/69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319338"/>
            <a:ext cx="5187950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627188" y="115888"/>
            <a:ext cx="55451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400" b="1">
                <a:solidFill>
                  <a:srgbClr val="C00000"/>
                </a:solidFill>
              </a:rPr>
              <a:t>№7</a:t>
            </a:r>
          </a:p>
          <a:p>
            <a:pPr algn="ctr"/>
            <a:r>
              <a:rPr lang="ru-RU" sz="4400"/>
              <a:t> Назовите это здание?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66700" y="2349500"/>
            <a:ext cx="316865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/>
              <a:t>А. Воронцовский дворец</a:t>
            </a:r>
          </a:p>
          <a:p>
            <a:endParaRPr lang="ru-RU" sz="2800" b="1"/>
          </a:p>
          <a:p>
            <a:r>
              <a:rPr lang="ru-RU" sz="2800" b="1"/>
              <a:t>Б. Екатерининский дворец</a:t>
            </a:r>
          </a:p>
          <a:p>
            <a:endParaRPr lang="ru-RU" sz="2800" b="1"/>
          </a:p>
          <a:p>
            <a:r>
              <a:rPr lang="ru-RU" sz="2800" b="1"/>
              <a:t>В. Строгановский дворец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http://office.sir.spbu.ru/img/up/120/Image/so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570038"/>
            <a:ext cx="56197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963738" y="115888"/>
            <a:ext cx="5543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400" b="1">
                <a:solidFill>
                  <a:srgbClr val="C00000"/>
                </a:solidFill>
              </a:rPr>
              <a:t>№8</a:t>
            </a:r>
          </a:p>
          <a:p>
            <a:pPr algn="ctr"/>
            <a:r>
              <a:rPr lang="ru-RU" sz="4400"/>
              <a:t> Назовите это здание?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95288" y="5084763"/>
            <a:ext cx="8604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/>
              <a:t>А. Зимний дворец</a:t>
            </a:r>
          </a:p>
          <a:p>
            <a:pPr algn="ctr"/>
            <a:r>
              <a:rPr lang="ru-RU" sz="3200" b="1"/>
              <a:t>Б. Смольный собор</a:t>
            </a:r>
          </a:p>
          <a:p>
            <a:pPr algn="ctr"/>
            <a:r>
              <a:rPr lang="ru-RU" sz="3200" b="1"/>
              <a:t>В. Екатерининский дворец в царском селе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523</Words>
  <Application>Microsoft Office PowerPoint</Application>
  <PresentationFormat>Экран (4:3)</PresentationFormat>
  <Paragraphs>125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Calibri</vt:lpstr>
      <vt:lpstr>Arial</vt:lpstr>
      <vt:lpstr>Arno Pro Smbd Caption</vt:lpstr>
      <vt:lpstr>Monotype Corsiva</vt:lpstr>
      <vt:lpstr>Тема Office</vt:lpstr>
      <vt:lpstr>Блиц    ВИКТОРИНА «Русское искусство»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 БАРОККО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Блиц    ВИКТОРИНА «Русское искусство»</dc:title>
  <dc:creator>svetlana</dc:creator>
  <cp:lastModifiedBy>Венера Узбековна</cp:lastModifiedBy>
  <cp:revision>15</cp:revision>
  <dcterms:created xsi:type="dcterms:W3CDTF">2012-10-11T17:29:44Z</dcterms:created>
  <dcterms:modified xsi:type="dcterms:W3CDTF">2014-01-03T10:57:14Z</dcterms:modified>
</cp:coreProperties>
</file>