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57" r:id="rId6"/>
    <p:sldId id="270" r:id="rId7"/>
    <p:sldId id="259" r:id="rId8"/>
    <p:sldId id="264" r:id="rId9"/>
    <p:sldId id="263" r:id="rId10"/>
    <p:sldId id="269" r:id="rId11"/>
    <p:sldId id="26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1" autoAdjust="0"/>
    <p:restoredTop sz="94737" autoAdjust="0"/>
  </p:normalViewPr>
  <p:slideViewPr>
    <p:cSldViewPr>
      <p:cViewPr varScale="1">
        <p:scale>
          <a:sx n="123" d="100"/>
          <a:sy n="123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99B11-8059-459C-85FD-B13E5D2B102A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17E1BC-D2FC-4C44-846E-2107323D52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677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EC132-358F-407A-B760-57142E5AEE8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219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EC132-358F-407A-B760-57142E5AEE8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219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D16A73-D9D0-4F72-8101-3183787D7651}" type="datetimeFigureOut">
              <a:rPr lang="ru-RU" smtClean="0"/>
              <a:pPr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85D406-B2BE-4892-8C45-D1ED6BBA97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429000"/>
            <a:ext cx="8676456" cy="129614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Викентьева М.Г.</a:t>
            </a:r>
          </a:p>
          <a:p>
            <a:pPr algn="ctr"/>
            <a:r>
              <a:rPr lang="ru-RU" sz="2000" dirty="0">
                <a:latin typeface="Comic Sans MS" pitchFamily="66" charset="0"/>
              </a:rPr>
              <a:t>п</a:t>
            </a:r>
            <a:r>
              <a:rPr lang="ru-RU" sz="2000" dirty="0" smtClean="0">
                <a:latin typeface="Comic Sans MS" pitchFamily="66" charset="0"/>
              </a:rPr>
              <a:t>реподаватель  математики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ru-RU" sz="2000" dirty="0" smtClean="0">
                <a:latin typeface="Comic Sans MS" pitchFamily="66" charset="0"/>
              </a:rPr>
              <a:t>ФГКОУ «Нахимовское военно-морское училище МО РФ</a:t>
            </a:r>
            <a:r>
              <a:rPr lang="ru-RU" sz="2000" dirty="0" smtClean="0">
                <a:latin typeface="Comic Sans MS" pitchFamily="66" charset="0"/>
              </a:rPr>
              <a:t>»</a:t>
            </a:r>
            <a:endParaRPr lang="ru-RU" sz="2000" dirty="0" smtClean="0">
              <a:latin typeface="Comic Sans MS" pitchFamily="66" charset="0"/>
            </a:endParaRPr>
          </a:p>
          <a:p>
            <a:pPr algn="ctr"/>
            <a:r>
              <a:rPr lang="ru-RU" sz="2000" dirty="0" smtClean="0">
                <a:latin typeface="Comic Sans MS" pitchFamily="66" charset="0"/>
              </a:rPr>
              <a:t>Санкт-Петербург</a:t>
            </a:r>
            <a:endParaRPr lang="ru-RU" sz="2000" dirty="0" smtClean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895431" cy="1793167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latin typeface="Comic Sans MS" pitchFamily="66" charset="0"/>
              </a:rPr>
              <a:t>Решение задач по теме: «Параллельность прямых»</a:t>
            </a:r>
            <a:endParaRPr lang="ru-RU" sz="4000" dirty="0">
              <a:latin typeface="Comic Sans MS" pitchFamily="66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00232" y="214290"/>
            <a:ext cx="50702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Всероссийская научно-методическая конференция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</a:p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"Педагогическая технология и мастерство учителя"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6233718"/>
            <a:ext cx="72152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Электронное периодическое издание НАУКОГРАД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xmlns="" val="390280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01745" y="148783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№213  </a:t>
            </a:r>
            <a:endParaRPr lang="ru-RU" sz="2400" b="1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2888155" y="135806"/>
            <a:ext cx="4980582" cy="2511635"/>
            <a:chOff x="2391606" y="1821016"/>
            <a:chExt cx="5767324" cy="2879850"/>
          </a:xfrm>
        </p:grpSpPr>
        <p:sp>
          <p:nvSpPr>
            <p:cNvPr id="3" name="Трапеция 2"/>
            <p:cNvSpPr/>
            <p:nvPr/>
          </p:nvSpPr>
          <p:spPr>
            <a:xfrm>
              <a:off x="2915816" y="2204864"/>
              <a:ext cx="3005604" cy="2032047"/>
            </a:xfrm>
            <a:prstGeom prst="trapezoid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" name="Прямая соединительная линия 4"/>
            <p:cNvCxnSpPr>
              <a:stCxn id="3" idx="1"/>
              <a:endCxn id="3" idx="3"/>
            </p:cNvCxnSpPr>
            <p:nvPr/>
          </p:nvCxnSpPr>
          <p:spPr>
            <a:xfrm>
              <a:off x="3169822" y="3220888"/>
              <a:ext cx="24975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3419872" y="2204864"/>
              <a:ext cx="4392488" cy="20320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436096" y="4236911"/>
              <a:ext cx="237626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812360" y="3908919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</a:t>
              </a:r>
              <a:endParaRPr lang="ru-RU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51384" y="4239201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D</a:t>
              </a:r>
              <a:endParaRPr lang="ru-RU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67414" y="2763788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</a:t>
              </a:r>
              <a:endParaRPr lang="ru-RU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95858" y="1821016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</a:t>
              </a:r>
              <a:endParaRPr lang="ru-RU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57028" y="1821017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</a:t>
              </a:r>
              <a:endParaRPr lang="ru-RU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94428" y="2936658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K</a:t>
              </a:r>
              <a:endParaRPr lang="ru-RU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1606" y="413975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</a:t>
              </a:r>
              <a:endParaRPr lang="ru-RU" sz="2400" dirty="0"/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4644008" y="2699055"/>
              <a:ext cx="278557" cy="309781"/>
              <a:chOff x="827584" y="961330"/>
              <a:chExt cx="278557" cy="309781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827584" y="980728"/>
                <a:ext cx="216024" cy="29038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890117" y="961330"/>
                <a:ext cx="216024" cy="29038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22" name="Группа 21"/>
            <p:cNvGrpSpPr/>
            <p:nvPr/>
          </p:nvGrpSpPr>
          <p:grpSpPr>
            <a:xfrm>
              <a:off x="6484949" y="3520757"/>
              <a:ext cx="278557" cy="309781"/>
              <a:chOff x="827584" y="961330"/>
              <a:chExt cx="278557" cy="309781"/>
            </a:xfrm>
          </p:grpSpPr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827584" y="980728"/>
                <a:ext cx="216024" cy="29038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890117" y="961330"/>
                <a:ext cx="216024" cy="29038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395858" y="2699055"/>
              <a:ext cx="231318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648602" y="3665948"/>
              <a:ext cx="231318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116780" y="45683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936454" y="179914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2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83253" y="3334966"/>
            <a:ext cx="2274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Batang"/>
                <a:ea typeface="Batang"/>
              </a:rPr>
              <a:t> </a:t>
            </a:r>
            <a:r>
              <a:rPr lang="ru-RU" sz="2400" b="1" dirty="0" smtClean="0">
                <a:latin typeface="Batang"/>
                <a:ea typeface="Batang"/>
              </a:rPr>
              <a:t>∆ВСЕ = ∆</a:t>
            </a:r>
            <a:r>
              <a:rPr lang="en-US" sz="2400" b="1" dirty="0" smtClean="0">
                <a:latin typeface="Batang"/>
                <a:ea typeface="Batang"/>
              </a:rPr>
              <a:t>DEF</a:t>
            </a:r>
            <a:endParaRPr lang="ru-RU" sz="2400" b="1" dirty="0" smtClean="0">
              <a:latin typeface="Batang"/>
              <a:ea typeface="Batang"/>
            </a:endParaRPr>
          </a:p>
          <a:p>
            <a:r>
              <a:rPr lang="ru-RU" sz="2400" b="1" dirty="0" smtClean="0">
                <a:latin typeface="Batang"/>
                <a:ea typeface="Batang"/>
              </a:rPr>
              <a:t> (СУС)</a:t>
            </a:r>
            <a:endParaRPr lang="ru-RU" sz="2400" b="1" dirty="0">
              <a:latin typeface="Batang"/>
              <a:ea typeface="Batang"/>
            </a:endParaRPr>
          </a:p>
          <a:p>
            <a:endParaRPr lang="ru-RU" sz="2400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647343" y="3842917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119357" y="3509892"/>
            <a:ext cx="16305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</a:t>
            </a:r>
            <a:r>
              <a:rPr lang="ru-RU" sz="2400" b="1" dirty="0" smtClean="0">
                <a:latin typeface="Batang"/>
                <a:ea typeface="Batang"/>
              </a:rPr>
              <a:t>∠1</a:t>
            </a:r>
            <a:r>
              <a:rPr lang="en-US" sz="2400" b="1" dirty="0" smtClean="0">
                <a:latin typeface="Batang"/>
                <a:ea typeface="Batang"/>
              </a:rPr>
              <a:t>=</a:t>
            </a:r>
            <a:r>
              <a:rPr lang="ru-RU" sz="2400" b="1" dirty="0" smtClean="0">
                <a:latin typeface="Batang"/>
                <a:ea typeface="Batang"/>
              </a:rPr>
              <a:t> ∠</a:t>
            </a:r>
            <a:r>
              <a:rPr lang="ru-RU" sz="2400" b="1" dirty="0">
                <a:latin typeface="Batang"/>
                <a:ea typeface="Batang"/>
              </a:rPr>
              <a:t>2</a:t>
            </a:r>
            <a:r>
              <a:rPr lang="ru-RU" sz="2400" b="1" dirty="0" smtClean="0">
                <a:latin typeface="Batang"/>
                <a:ea typeface="Batang"/>
              </a:rPr>
              <a:t> </a:t>
            </a:r>
          </a:p>
          <a:p>
            <a:r>
              <a:rPr lang="ru-RU" sz="2400" b="1" dirty="0">
                <a:latin typeface="Batang"/>
                <a:ea typeface="Batang"/>
              </a:rPr>
              <a:t> </a:t>
            </a:r>
            <a:endParaRPr lang="ru-RU" sz="2400" b="1" dirty="0"/>
          </a:p>
        </p:txBody>
      </p:sp>
      <p:sp>
        <p:nvSpPr>
          <p:cNvPr id="31" name="Стрелка вправо 30"/>
          <p:cNvSpPr/>
          <p:nvPr/>
        </p:nvSpPr>
        <p:spPr>
          <a:xfrm>
            <a:off x="395536" y="5445224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76492" y="4919421"/>
            <a:ext cx="3555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 </a:t>
            </a:r>
            <a:r>
              <a:rPr lang="ru-RU" sz="2400" dirty="0" smtClean="0">
                <a:latin typeface="Cambria Math"/>
                <a:ea typeface="Cambria Math"/>
              </a:rPr>
              <a:t>‖ </a:t>
            </a:r>
            <a:r>
              <a:rPr lang="en-US" sz="2400" b="1" dirty="0" smtClean="0">
                <a:latin typeface="Cambria Math"/>
                <a:ea typeface="Cambria Math"/>
              </a:rPr>
              <a:t>AD</a:t>
            </a:r>
            <a:endParaRPr lang="ru-RU" sz="2400" b="1" dirty="0" smtClean="0">
              <a:latin typeface="Cambria Math"/>
              <a:ea typeface="Cambria Math"/>
            </a:endParaRPr>
          </a:p>
          <a:p>
            <a:r>
              <a:rPr lang="en-US" sz="2400" b="1" dirty="0" smtClean="0">
                <a:latin typeface="Cambria Math"/>
                <a:ea typeface="Cambria Math"/>
              </a:rPr>
              <a:t>(</a:t>
            </a:r>
            <a:r>
              <a:rPr lang="ru-RU" sz="2400" b="1" dirty="0" smtClean="0">
                <a:latin typeface="Cambria Math"/>
                <a:ea typeface="Cambria Math"/>
              </a:rPr>
              <a:t>признак пар. прямых)</a:t>
            </a:r>
          </a:p>
          <a:p>
            <a:r>
              <a:rPr lang="en-US" sz="2400" b="1" dirty="0" smtClean="0">
                <a:latin typeface="Cambria Math"/>
                <a:ea typeface="Cambria Math"/>
              </a:rPr>
              <a:t>KE ‖ AD</a:t>
            </a:r>
            <a:endParaRPr lang="ru-RU" sz="2400" b="1" dirty="0"/>
          </a:p>
        </p:txBody>
      </p:sp>
      <p:sp>
        <p:nvSpPr>
          <p:cNvPr id="32" name="Стрелка вправо 31"/>
          <p:cNvSpPr/>
          <p:nvPr/>
        </p:nvSpPr>
        <p:spPr>
          <a:xfrm>
            <a:off x="4501266" y="5502643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279681" y="5127853"/>
            <a:ext cx="0" cy="9918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076056" y="5373216"/>
            <a:ext cx="37452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 Math"/>
                <a:ea typeface="Cambria Math"/>
              </a:rPr>
              <a:t>KE‖AD</a:t>
            </a:r>
            <a:endParaRPr lang="ru-RU" sz="2400" b="1" dirty="0" smtClean="0">
              <a:solidFill>
                <a:srgbClr val="FF0000"/>
              </a:solidFill>
              <a:latin typeface="Cambria Math"/>
              <a:ea typeface="Cambria Math"/>
            </a:endParaRPr>
          </a:p>
          <a:p>
            <a:r>
              <a:rPr lang="ru-RU" sz="2400" dirty="0" smtClean="0">
                <a:latin typeface="Cambria Math"/>
                <a:ea typeface="Cambria Math"/>
              </a:rPr>
              <a:t>(свойство </a:t>
            </a:r>
            <a:r>
              <a:rPr lang="ru-RU" sz="2400" dirty="0" err="1" smtClean="0">
                <a:latin typeface="Cambria Math"/>
                <a:ea typeface="Cambria Math"/>
              </a:rPr>
              <a:t>парал.прямых</a:t>
            </a:r>
            <a:r>
              <a:rPr lang="ru-RU" sz="2400" dirty="0" smtClean="0">
                <a:latin typeface="Cambria Math"/>
                <a:ea typeface="Cambria Math"/>
              </a:rPr>
              <a:t>)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211002" y="3240610"/>
            <a:ext cx="223009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</a:t>
            </a:r>
            <a:r>
              <a:rPr lang="en-US" sz="2400" dirty="0" smtClean="0"/>
              <a:t>BE = EF</a:t>
            </a:r>
          </a:p>
          <a:p>
            <a:r>
              <a:rPr lang="en-US" sz="2400" dirty="0" smtClean="0"/>
              <a:t>  CE = ED</a:t>
            </a:r>
          </a:p>
          <a:p>
            <a:r>
              <a:rPr lang="en-US" sz="2400" b="1" dirty="0" smtClean="0">
                <a:latin typeface="Batang"/>
                <a:ea typeface="Batang"/>
              </a:rPr>
              <a:t>∠BEC=∠DEF</a:t>
            </a:r>
          </a:p>
          <a:p>
            <a:r>
              <a:rPr lang="en-US" sz="2400" b="1" dirty="0" smtClean="0">
                <a:latin typeface="Batang"/>
                <a:ea typeface="Batang"/>
              </a:rPr>
              <a:t>(</a:t>
            </a:r>
            <a:r>
              <a:rPr lang="ru-RU" sz="2400" b="1" dirty="0" smtClean="0">
                <a:latin typeface="Batang"/>
                <a:ea typeface="Batang"/>
              </a:rPr>
              <a:t>вертикал.)</a:t>
            </a:r>
            <a:endParaRPr lang="ru-RU" sz="2400" b="1" dirty="0" smtClean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2441100" y="3240610"/>
            <a:ext cx="0" cy="13695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59184" y="4145855"/>
            <a:ext cx="101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BE=EF</a:t>
            </a:r>
            <a:endParaRPr lang="ru-RU" sz="24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5482586" y="3287252"/>
            <a:ext cx="0" cy="127627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Стрелка вправо 43"/>
          <p:cNvSpPr/>
          <p:nvPr/>
        </p:nvSpPr>
        <p:spPr>
          <a:xfrm>
            <a:off x="5512293" y="3813972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право 44"/>
          <p:cNvSpPr/>
          <p:nvPr/>
        </p:nvSpPr>
        <p:spPr>
          <a:xfrm>
            <a:off x="8100097" y="3692814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428209" y="588411"/>
            <a:ext cx="24994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Дано:</a:t>
            </a:r>
          </a:p>
          <a:p>
            <a:r>
              <a:rPr lang="en-US" sz="2400" dirty="0"/>
              <a:t>BE = EF</a:t>
            </a:r>
          </a:p>
          <a:p>
            <a:r>
              <a:rPr lang="en-US" sz="2400" dirty="0" smtClean="0"/>
              <a:t>CE </a:t>
            </a:r>
            <a:r>
              <a:rPr lang="en-US" sz="2400" dirty="0"/>
              <a:t>= ED</a:t>
            </a:r>
          </a:p>
          <a:p>
            <a:r>
              <a:rPr lang="en-US" sz="2400" b="1" dirty="0">
                <a:latin typeface="Cambria Math"/>
                <a:ea typeface="Cambria Math"/>
              </a:rPr>
              <a:t>KE ‖ AD</a:t>
            </a:r>
            <a:endParaRPr lang="ru-RU" sz="2400" b="1" dirty="0"/>
          </a:p>
          <a:p>
            <a:r>
              <a:rPr lang="ru-RU" sz="2400" dirty="0" smtClean="0"/>
              <a:t>Доказать:</a:t>
            </a:r>
            <a:r>
              <a:rPr lang="en-US" sz="2400" b="1" dirty="0">
                <a:latin typeface="Cambria Math"/>
                <a:ea typeface="Cambria Math"/>
              </a:rPr>
              <a:t>KE‖AD</a:t>
            </a:r>
            <a:endParaRPr lang="ru-RU" sz="2400" b="1" dirty="0">
              <a:latin typeface="Cambria Math"/>
              <a:ea typeface="Cambria Math"/>
            </a:endParaRPr>
          </a:p>
          <a:p>
            <a:endParaRPr lang="ru-RU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6034389" y="4042928"/>
            <a:ext cx="24647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н/л при ВС и </a:t>
            </a:r>
            <a:r>
              <a:rPr lang="en-US" sz="2400" dirty="0" smtClean="0"/>
              <a:t>AD</a:t>
            </a:r>
            <a:endParaRPr lang="ru-RU" sz="2400" dirty="0" smtClean="0"/>
          </a:p>
          <a:p>
            <a:r>
              <a:rPr lang="ru-RU" sz="2400" dirty="0" smtClean="0"/>
              <a:t> и сек.</a:t>
            </a:r>
            <a:r>
              <a:rPr lang="en-US" sz="2400" dirty="0" smtClean="0"/>
              <a:t> DC</a:t>
            </a:r>
            <a:endParaRPr lang="ru-R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428209" y="148783"/>
            <a:ext cx="1795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Группа №</a:t>
            </a:r>
            <a:r>
              <a:rPr lang="en-US" sz="2400" b="1" dirty="0" smtClean="0">
                <a:solidFill>
                  <a:srgbClr val="FFC000"/>
                </a:solidFill>
              </a:rPr>
              <a:t>2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83253" y="2647441"/>
            <a:ext cx="2544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/>
              <a:t>Доказательство.</a:t>
            </a:r>
            <a:endParaRPr lang="ru-RU" sz="2400" u="sng" dirty="0"/>
          </a:p>
        </p:txBody>
      </p:sp>
    </p:spTree>
    <p:extLst>
      <p:ext uri="{BB962C8B-B14F-4D97-AF65-F5344CB8AC3E}">
        <p14:creationId xmlns:p14="http://schemas.microsoft.com/office/powerpoint/2010/main" xmlns="" val="310141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31" grpId="0" animBg="1"/>
      <p:bldP spid="11" grpId="0"/>
      <p:bldP spid="32" grpId="0" animBg="1"/>
      <p:bldP spid="36" grpId="0"/>
      <p:bldP spid="44" grpId="0" animBg="1"/>
      <p:bldP spid="45" grpId="0" animBg="1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6137" y="193022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№</a:t>
            </a:r>
            <a:r>
              <a:rPr lang="en-US" sz="2400" b="1" dirty="0" smtClean="0"/>
              <a:t>214</a:t>
            </a:r>
            <a:endParaRPr lang="ru-RU" sz="24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411760" y="1052736"/>
            <a:ext cx="1728192" cy="1914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411760" y="2967335"/>
            <a:ext cx="4104456" cy="461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39952" y="1052736"/>
            <a:ext cx="2376264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23728" y="2852936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81557" y="657046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516216" y="3180386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2411760" y="2010035"/>
            <a:ext cx="2621827" cy="957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>
            <a:off x="2306631" y="2237300"/>
            <a:ext cx="914400" cy="914400"/>
          </a:xfrm>
          <a:prstGeom prst="arc">
            <a:avLst>
              <a:gd name="adj1" fmla="val 18195256"/>
              <a:gd name="adj2" fmla="val 21332664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1701835">
            <a:off x="2430994" y="2510134"/>
            <a:ext cx="914400" cy="914400"/>
          </a:xfrm>
          <a:prstGeom prst="arc">
            <a:avLst>
              <a:gd name="adj1" fmla="val 17504459"/>
              <a:gd name="adj2" fmla="val 20629536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033587" y="1548821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ru-RU" sz="2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3491880" y="1779653"/>
            <a:ext cx="360041" cy="641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534361" y="1689761"/>
            <a:ext cx="4104456" cy="461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73741" y="2361318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274679" y="1271111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ru-RU" sz="24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309664" y="2425559"/>
            <a:ext cx="200160" cy="333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165983" y="2100271"/>
            <a:ext cx="200160" cy="333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3773741" y="2151426"/>
            <a:ext cx="307816" cy="196393"/>
            <a:chOff x="3773741" y="2151426"/>
            <a:chExt cx="307816" cy="196393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3773741" y="2151426"/>
              <a:ext cx="195727" cy="89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3969468" y="2151426"/>
              <a:ext cx="112089" cy="1963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3614763" y="1689761"/>
            <a:ext cx="4667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</a:rPr>
              <a:t>.</a:t>
            </a:r>
            <a:endParaRPr lang="ru-RU" sz="6000" dirty="0">
              <a:solidFill>
                <a:srgbClr val="00B050"/>
              </a:solidFill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3046015" y="1941894"/>
            <a:ext cx="278557" cy="309781"/>
            <a:chOff x="827584" y="961330"/>
            <a:chExt cx="278557" cy="309781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>
              <a:off x="827584" y="980728"/>
              <a:ext cx="216024" cy="290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890117" y="961330"/>
              <a:ext cx="216024" cy="290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3844365" y="1689761"/>
            <a:ext cx="278557" cy="309781"/>
            <a:chOff x="827584" y="961330"/>
            <a:chExt cx="278557" cy="309781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827584" y="980728"/>
              <a:ext cx="216024" cy="290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890117" y="961330"/>
              <a:ext cx="216024" cy="290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57" name="Дуга 56"/>
          <p:cNvSpPr/>
          <p:nvPr/>
        </p:nvSpPr>
        <p:spPr>
          <a:xfrm rot="11842364">
            <a:off x="4377351" y="1463392"/>
            <a:ext cx="914400" cy="914400"/>
          </a:xfrm>
          <a:prstGeom prst="arc">
            <a:avLst>
              <a:gd name="adj1" fmla="val 18195256"/>
              <a:gd name="adj2" fmla="val 20409013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3" name="Группа 72"/>
          <p:cNvGrpSpPr/>
          <p:nvPr/>
        </p:nvGrpSpPr>
        <p:grpSpPr>
          <a:xfrm>
            <a:off x="225845" y="4091941"/>
            <a:ext cx="8680687" cy="2241355"/>
            <a:chOff x="516878" y="3636784"/>
            <a:chExt cx="8680687" cy="2241355"/>
          </a:xfrm>
        </p:grpSpPr>
        <p:sp>
          <p:nvSpPr>
            <p:cNvPr id="58" name="TextBox 57"/>
            <p:cNvSpPr txBox="1"/>
            <p:nvPr/>
          </p:nvSpPr>
          <p:spPr>
            <a:xfrm>
              <a:off x="516878" y="3649579"/>
              <a:ext cx="5293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1)</a:t>
              </a:r>
              <a:r>
                <a:rPr lang="ru-RU" dirty="0" smtClean="0"/>
                <a:t> </a:t>
              </a:r>
              <a:endParaRPr lang="ru-RU" dirty="0"/>
            </a:p>
          </p:txBody>
        </p:sp>
        <p:sp>
          <p:nvSpPr>
            <p:cNvPr id="59" name="Стрелка вправо 58"/>
            <p:cNvSpPr/>
            <p:nvPr/>
          </p:nvSpPr>
          <p:spPr>
            <a:xfrm>
              <a:off x="3017436" y="3912700"/>
              <a:ext cx="497885" cy="184666"/>
            </a:xfrm>
            <a:prstGeom prst="rightArrow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580297" y="3636784"/>
              <a:ext cx="1882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Batang"/>
                  <a:ea typeface="Batang"/>
                </a:rPr>
                <a:t>∆</a:t>
              </a:r>
              <a:r>
                <a:rPr lang="en-US" sz="2400" b="1" dirty="0" smtClean="0">
                  <a:latin typeface="Batang"/>
                  <a:ea typeface="Batang"/>
                </a:rPr>
                <a:t>AMD – </a:t>
              </a:r>
              <a:r>
                <a:rPr lang="ru-RU" sz="2400" b="1" dirty="0" smtClean="0">
                  <a:latin typeface="Batang"/>
                  <a:ea typeface="Batang"/>
                </a:rPr>
                <a:t>р/б</a:t>
              </a:r>
              <a:endParaRPr lang="ru-RU" sz="2400" b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87101" y="4278287"/>
              <a:ext cx="46038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2)</a:t>
              </a:r>
              <a:endParaRPr lang="ru-RU" sz="2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036166" y="4232120"/>
              <a:ext cx="18822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Batang"/>
                  <a:ea typeface="Batang"/>
                </a:rPr>
                <a:t>∆</a:t>
              </a:r>
              <a:r>
                <a:rPr lang="en-US" sz="2400" b="1" dirty="0" smtClean="0">
                  <a:latin typeface="Batang"/>
                  <a:ea typeface="Batang"/>
                </a:rPr>
                <a:t>AMD – </a:t>
              </a:r>
              <a:r>
                <a:rPr lang="ru-RU" sz="2400" b="1" dirty="0" smtClean="0">
                  <a:latin typeface="Batang"/>
                  <a:ea typeface="Batang"/>
                </a:rPr>
                <a:t>р/б</a:t>
              </a:r>
              <a:endParaRPr lang="ru-RU" sz="2400" b="1" dirty="0"/>
            </a:p>
          </p:txBody>
        </p:sp>
        <p:sp>
          <p:nvSpPr>
            <p:cNvPr id="63" name="Стрелка вправо 62"/>
            <p:cNvSpPr/>
            <p:nvPr/>
          </p:nvSpPr>
          <p:spPr>
            <a:xfrm>
              <a:off x="2978365" y="4416786"/>
              <a:ext cx="497885" cy="184666"/>
            </a:xfrm>
            <a:prstGeom prst="rightArrow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677353" y="4278286"/>
              <a:ext cx="16113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Batang"/>
                  <a:ea typeface="Batang"/>
                </a:rPr>
                <a:t>∠      </a:t>
              </a:r>
              <a:r>
                <a:rPr lang="en-US" sz="2400" b="1" dirty="0" smtClean="0">
                  <a:latin typeface="Batang"/>
                  <a:ea typeface="Batang"/>
                </a:rPr>
                <a:t>   </a:t>
              </a:r>
              <a:r>
                <a:rPr lang="ru-RU" sz="2400" b="1" dirty="0" smtClean="0">
                  <a:latin typeface="Batang"/>
                  <a:ea typeface="Batang"/>
                </a:rPr>
                <a:t>= ∠</a:t>
              </a:r>
              <a:endParaRPr lang="ru-RU" sz="2400" b="1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16878" y="4877376"/>
              <a:ext cx="190148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3) </a:t>
              </a:r>
              <a:r>
                <a:rPr lang="ru-RU" sz="2400" dirty="0" smtClean="0">
                  <a:latin typeface="Batang"/>
                  <a:ea typeface="Batang"/>
                </a:rPr>
                <a:t>∠</a:t>
              </a:r>
              <a:r>
                <a:rPr lang="en-US" sz="2400" dirty="0" smtClean="0">
                  <a:latin typeface="Batang"/>
                  <a:ea typeface="Batang"/>
                </a:rPr>
                <a:t>   </a:t>
              </a:r>
              <a:r>
                <a:rPr lang="ru-RU" sz="2400" dirty="0" smtClean="0">
                  <a:latin typeface="Batang"/>
                  <a:ea typeface="Batang"/>
                </a:rPr>
                <a:t>   </a:t>
              </a:r>
              <a:r>
                <a:rPr lang="en-US" sz="2400" dirty="0" smtClean="0">
                  <a:latin typeface="Batang"/>
                  <a:ea typeface="Batang"/>
                </a:rPr>
                <a:t>   </a:t>
              </a:r>
              <a:r>
                <a:rPr lang="ru-RU" sz="2400" dirty="0" smtClean="0">
                  <a:latin typeface="Batang"/>
                  <a:ea typeface="Batang"/>
                </a:rPr>
                <a:t>=∠</a:t>
              </a:r>
            </a:p>
            <a:p>
              <a:r>
                <a:rPr lang="ru-RU" sz="2400" dirty="0" smtClean="0"/>
                <a:t>    </a:t>
              </a:r>
              <a:r>
                <a:rPr lang="ru-RU" sz="2400" dirty="0" smtClean="0">
                  <a:latin typeface="Batang"/>
                  <a:ea typeface="Batang"/>
                </a:rPr>
                <a:t>∠</a:t>
              </a:r>
              <a:r>
                <a:rPr lang="en-US" sz="2400" dirty="0" smtClean="0">
                  <a:latin typeface="Batang"/>
                  <a:ea typeface="Batang"/>
                </a:rPr>
                <a:t>   </a:t>
              </a:r>
              <a:r>
                <a:rPr lang="ru-RU" sz="2400" dirty="0" smtClean="0">
                  <a:latin typeface="Batang"/>
                  <a:ea typeface="Batang"/>
                </a:rPr>
                <a:t>   </a:t>
              </a:r>
              <a:r>
                <a:rPr lang="en-US" sz="2400" dirty="0" smtClean="0">
                  <a:latin typeface="Batang"/>
                  <a:ea typeface="Batang"/>
                </a:rPr>
                <a:t>   </a:t>
              </a:r>
              <a:r>
                <a:rPr lang="ru-RU" sz="2400" dirty="0" smtClean="0">
                  <a:latin typeface="Batang"/>
                  <a:ea typeface="Batang"/>
                </a:rPr>
                <a:t>=∠</a:t>
              </a:r>
              <a:endParaRPr lang="ru-RU" sz="2400" dirty="0"/>
            </a:p>
          </p:txBody>
        </p:sp>
        <p:cxnSp>
          <p:nvCxnSpPr>
            <p:cNvPr id="67" name="Прямая соединительная линия 66"/>
            <p:cNvCxnSpPr/>
            <p:nvPr/>
          </p:nvCxnSpPr>
          <p:spPr>
            <a:xfrm>
              <a:off x="3090115" y="4990034"/>
              <a:ext cx="0" cy="71833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Стрелка вправо 67"/>
            <p:cNvSpPr/>
            <p:nvPr/>
          </p:nvSpPr>
          <p:spPr>
            <a:xfrm>
              <a:off x="3090115" y="5209311"/>
              <a:ext cx="497885" cy="184666"/>
            </a:xfrm>
            <a:prstGeom prst="rightArrow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471646" y="5047142"/>
              <a:ext cx="366158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latin typeface="Batang"/>
                  <a:ea typeface="Batang"/>
                </a:rPr>
                <a:t>∠</a:t>
              </a:r>
              <a:r>
                <a:rPr lang="en-US" sz="2400" b="1" dirty="0" smtClean="0">
                  <a:latin typeface="Batang"/>
                  <a:ea typeface="Batang"/>
                </a:rPr>
                <a:t> </a:t>
              </a:r>
              <a:r>
                <a:rPr lang="ru-RU" sz="2400" b="1" dirty="0" smtClean="0">
                  <a:latin typeface="Batang"/>
                  <a:ea typeface="Batang"/>
                </a:rPr>
                <a:t>    </a:t>
              </a:r>
              <a:r>
                <a:rPr lang="en-US" sz="2400" b="1" dirty="0" smtClean="0">
                  <a:latin typeface="Batang"/>
                  <a:ea typeface="Batang"/>
                </a:rPr>
                <a:t>   </a:t>
              </a:r>
              <a:r>
                <a:rPr lang="ru-RU" sz="2400" b="1" dirty="0" smtClean="0">
                  <a:latin typeface="Batang"/>
                  <a:ea typeface="Batang"/>
                </a:rPr>
                <a:t>=∠</a:t>
              </a:r>
              <a:r>
                <a:rPr lang="ru-RU" sz="2400" b="1" dirty="0">
                  <a:latin typeface="Batang"/>
                  <a:ea typeface="Batang"/>
                </a:rPr>
                <a:t> </a:t>
              </a:r>
              <a:r>
                <a:rPr lang="ru-RU" sz="2400" b="1" dirty="0" smtClean="0">
                  <a:latin typeface="Batang"/>
                  <a:ea typeface="Batang"/>
                </a:rPr>
                <a:t>     </a:t>
              </a:r>
              <a:r>
                <a:rPr lang="en-US" sz="2400" b="1" dirty="0" smtClean="0">
                  <a:latin typeface="Batang"/>
                  <a:ea typeface="Batang"/>
                </a:rPr>
                <a:t> </a:t>
              </a:r>
              <a:r>
                <a:rPr lang="ru-RU" sz="2400" b="1" dirty="0" smtClean="0">
                  <a:latin typeface="Batang"/>
                  <a:ea typeface="Batang"/>
                </a:rPr>
                <a:t> ,а они н/л </a:t>
              </a:r>
            </a:p>
            <a:p>
              <a:r>
                <a:rPr lang="ru-RU" sz="2400" b="1" dirty="0">
                  <a:latin typeface="Batang"/>
                  <a:ea typeface="Batang"/>
                </a:rPr>
                <a:t> </a:t>
              </a:r>
              <a:r>
                <a:rPr lang="ru-RU" sz="2400" b="1" dirty="0" smtClean="0">
                  <a:latin typeface="Batang"/>
                  <a:ea typeface="Batang"/>
                </a:rPr>
                <a:t>                 </a:t>
              </a:r>
              <a:endParaRPr lang="ru-RU" sz="2400" b="1" dirty="0"/>
            </a:p>
          </p:txBody>
        </p:sp>
        <p:sp>
          <p:nvSpPr>
            <p:cNvPr id="70" name="Стрелка вправо 69"/>
            <p:cNvSpPr/>
            <p:nvPr/>
          </p:nvSpPr>
          <p:spPr>
            <a:xfrm>
              <a:off x="7424972" y="5286997"/>
              <a:ext cx="497885" cy="184666"/>
            </a:xfrm>
            <a:prstGeom prst="rightArrow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1" name="Прямая соединительная линия 70"/>
            <p:cNvCxnSpPr/>
            <p:nvPr/>
          </p:nvCxnSpPr>
          <p:spPr>
            <a:xfrm>
              <a:off x="7255932" y="5047142"/>
              <a:ext cx="0" cy="71833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7922857" y="5180213"/>
              <a:ext cx="12747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MD </a:t>
              </a:r>
              <a:r>
                <a:rPr lang="en-US" sz="2400" b="1" dirty="0" smtClean="0">
                  <a:solidFill>
                    <a:srgbClr val="FF0000"/>
                  </a:solidFill>
                  <a:latin typeface="Cambria Math"/>
                  <a:ea typeface="Cambria Math"/>
                </a:rPr>
                <a:t>∥ AB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78421" y="3952358"/>
            <a:ext cx="20489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МО -высота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МО -медиана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5896" y="4725144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ОАМ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88486" y="4716994"/>
            <a:ext cx="83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</a:t>
            </a:r>
            <a:r>
              <a:rPr lang="en-US" sz="2400" b="1" dirty="0" smtClean="0">
                <a:solidFill>
                  <a:srgbClr val="FF0000"/>
                </a:solidFill>
              </a:rPr>
              <a:t>D</a:t>
            </a:r>
            <a:r>
              <a:rPr lang="ru-RU" sz="2400" b="1" dirty="0" smtClean="0">
                <a:solidFill>
                  <a:srgbClr val="FF0000"/>
                </a:solidFill>
              </a:rPr>
              <a:t>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27584" y="5301208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ОАМ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347864" y="5517232"/>
            <a:ext cx="83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</a:t>
            </a:r>
            <a:r>
              <a:rPr lang="en-US" sz="2400" b="1" dirty="0" smtClean="0">
                <a:solidFill>
                  <a:srgbClr val="FF0000"/>
                </a:solidFill>
              </a:rPr>
              <a:t>D</a:t>
            </a:r>
            <a:r>
              <a:rPr lang="ru-RU" sz="2400" b="1" dirty="0" smtClean="0">
                <a:solidFill>
                  <a:srgbClr val="FF0000"/>
                </a:solidFill>
              </a:rPr>
              <a:t>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27584" y="5733256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ОАМ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979769" y="5690466"/>
            <a:ext cx="760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r>
              <a:rPr lang="en-US" sz="2400" b="1" dirty="0">
                <a:solidFill>
                  <a:srgbClr val="FF0000"/>
                </a:solidFill>
              </a:rPr>
              <a:t>B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993215" y="5295392"/>
            <a:ext cx="837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</a:t>
            </a:r>
            <a:r>
              <a:rPr lang="en-US" sz="2400" b="1" dirty="0" smtClean="0">
                <a:solidFill>
                  <a:srgbClr val="FF0000"/>
                </a:solidFill>
              </a:rPr>
              <a:t>D</a:t>
            </a:r>
            <a:r>
              <a:rPr lang="ru-RU" sz="2400" b="1" dirty="0" smtClean="0">
                <a:solidFill>
                  <a:srgbClr val="FF0000"/>
                </a:solidFill>
              </a:rPr>
              <a:t>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427984" y="5517232"/>
            <a:ext cx="760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ru-RU" sz="2400" b="1" dirty="0" smtClean="0">
                <a:solidFill>
                  <a:srgbClr val="FF0000"/>
                </a:solidFill>
              </a:rPr>
              <a:t>А</a:t>
            </a:r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86320" y="5932697"/>
            <a:ext cx="3366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п</a:t>
            </a:r>
            <a:r>
              <a:rPr lang="ru-RU" sz="2400" dirty="0" smtClean="0"/>
              <a:t>ри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MD</a:t>
            </a:r>
            <a:r>
              <a:rPr lang="ru-RU" sz="2400" b="1" dirty="0" smtClean="0">
                <a:solidFill>
                  <a:srgbClr val="FF0000"/>
                </a:solidFill>
              </a:rPr>
              <a:t> и </a:t>
            </a:r>
            <a:r>
              <a:rPr lang="en-US" sz="2400" b="1" dirty="0" smtClean="0">
                <a:solidFill>
                  <a:srgbClr val="FF0000"/>
                </a:solidFill>
              </a:rPr>
              <a:t> AB</a:t>
            </a:r>
            <a:r>
              <a:rPr lang="ru-RU" sz="2400" b="1" dirty="0" smtClean="0">
                <a:solidFill>
                  <a:srgbClr val="FF0000"/>
                </a:solidFill>
              </a:rPr>
              <a:t>, сек.</a:t>
            </a:r>
            <a:r>
              <a:rPr lang="en-US" sz="2400" b="1" dirty="0" smtClean="0">
                <a:solidFill>
                  <a:srgbClr val="FF0000"/>
                </a:solidFill>
              </a:rPr>
              <a:t> AD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631" y="184590"/>
            <a:ext cx="1795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Группа №3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46245" y="654687"/>
            <a:ext cx="233095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Дано:</a:t>
            </a:r>
            <a:endParaRPr lang="en-US" sz="2400" dirty="0" smtClean="0"/>
          </a:p>
          <a:p>
            <a:r>
              <a:rPr lang="ru-RU" sz="2400" b="1" dirty="0" smtClean="0">
                <a:latin typeface="Batang"/>
                <a:ea typeface="Batang"/>
              </a:rPr>
              <a:t>∆</a:t>
            </a:r>
            <a:r>
              <a:rPr lang="en-US" sz="2400" b="1" dirty="0" smtClean="0">
                <a:latin typeface="Batang"/>
                <a:ea typeface="Batang"/>
              </a:rPr>
              <a:t>ABC</a:t>
            </a:r>
          </a:p>
          <a:p>
            <a:r>
              <a:rPr lang="en-US" sz="2400" b="1" dirty="0" smtClean="0">
                <a:latin typeface="Batang"/>
                <a:ea typeface="Batang"/>
              </a:rPr>
              <a:t>AD</a:t>
            </a:r>
          </a:p>
          <a:p>
            <a:r>
              <a:rPr lang="en-US" sz="2400" b="1" dirty="0" smtClean="0">
                <a:latin typeface="Batang"/>
                <a:ea typeface="Batang"/>
              </a:rPr>
              <a:t>MO:AO=OD</a:t>
            </a:r>
          </a:p>
          <a:p>
            <a:r>
              <a:rPr lang="en-US" sz="2400" b="1" dirty="0">
                <a:latin typeface="Batang"/>
                <a:ea typeface="Batang"/>
              </a:rPr>
              <a:t> </a:t>
            </a:r>
            <a:r>
              <a:rPr lang="en-US" sz="2400" b="1" dirty="0" smtClean="0">
                <a:latin typeface="Batang"/>
                <a:ea typeface="Batang"/>
              </a:rPr>
              <a:t>     MO</a:t>
            </a:r>
            <a:r>
              <a:rPr lang="en-US" sz="2400" b="1" dirty="0" smtClean="0">
                <a:latin typeface="Cambria Math"/>
                <a:ea typeface="Cambria Math"/>
              </a:rPr>
              <a:t>∩</a:t>
            </a:r>
            <a:r>
              <a:rPr lang="en-US" sz="2400" dirty="0" smtClean="0">
                <a:latin typeface="Cambria Math"/>
                <a:ea typeface="Cambria Math"/>
              </a:rPr>
              <a:t>AC=M</a:t>
            </a:r>
          </a:p>
          <a:p>
            <a:r>
              <a:rPr lang="en-US" sz="2400" dirty="0">
                <a:latin typeface="Cambria Math"/>
                <a:ea typeface="Cambria Math"/>
              </a:rPr>
              <a:t> </a:t>
            </a:r>
            <a:r>
              <a:rPr lang="en-US" sz="2400" dirty="0" smtClean="0">
                <a:latin typeface="Cambria Math"/>
                <a:ea typeface="Cambria Math"/>
              </a:rPr>
              <a:t>         MO⊥AD</a:t>
            </a:r>
            <a:endParaRPr lang="ru-RU" sz="2400" dirty="0" smtClean="0"/>
          </a:p>
          <a:p>
            <a:r>
              <a:rPr lang="ru-RU" sz="2400" dirty="0" smtClean="0"/>
              <a:t>Доказать:</a:t>
            </a:r>
            <a:endParaRPr lang="ru-RU" sz="2400" b="1" dirty="0">
              <a:latin typeface="Cambria Math"/>
              <a:ea typeface="Cambria Math"/>
            </a:endParaRPr>
          </a:p>
          <a:p>
            <a:r>
              <a:rPr lang="en-US" sz="2400" b="1" dirty="0"/>
              <a:t>MD </a:t>
            </a:r>
            <a:r>
              <a:rPr lang="en-US" sz="2400" b="1" dirty="0">
                <a:latin typeface="Cambria Math"/>
                <a:ea typeface="Cambria Math"/>
              </a:rPr>
              <a:t>∥ AB</a:t>
            </a:r>
            <a:endParaRPr lang="ru-RU" sz="2400" b="1" dirty="0"/>
          </a:p>
          <a:p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191483" y="3356016"/>
            <a:ext cx="2430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/>
              <a:t>Доказательство</a:t>
            </a:r>
            <a:endParaRPr lang="ru-RU" sz="2400" u="sng" dirty="0"/>
          </a:p>
        </p:txBody>
      </p:sp>
    </p:spTree>
    <p:extLst>
      <p:ext uri="{BB962C8B-B14F-4D97-AF65-F5344CB8AC3E}">
        <p14:creationId xmlns:p14="http://schemas.microsoft.com/office/powerpoint/2010/main" xmlns="" val="266521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/>
      <p:bldP spid="34" grpId="0"/>
      <p:bldP spid="35" grpId="0"/>
      <p:bldP spid="48" grpId="0"/>
      <p:bldP spid="57" grpId="0" animBg="1"/>
      <p:bldP spid="3" grpId="0"/>
      <p:bldP spid="5" grpId="0"/>
      <p:bldP spid="49" grpId="0"/>
      <p:bldP spid="52" grpId="0"/>
      <p:bldP spid="66" grpId="0"/>
      <p:bldP spid="74" grpId="0"/>
      <p:bldP spid="75" grpId="0"/>
      <p:bldP spid="76" grpId="0"/>
      <p:bldP spid="77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0983"/>
            <a:ext cx="8784976" cy="6001643"/>
          </a:xfrm>
          <a:prstGeom prst="rect">
            <a:avLst/>
          </a:prstGeom>
          <a:blipFill rotWithShape="1">
            <a:blip r:embed="rId2" cstate="print"/>
            <a:stretch>
              <a:fillRect l="-1041" t="-813" r="-486" b="-1423"/>
            </a:stretch>
          </a:blipFill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37396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48102344"/>
              </p:ext>
            </p:extLst>
          </p:nvPr>
        </p:nvGraphicFramePr>
        <p:xfrm>
          <a:off x="1524000" y="1772816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42344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Баллы</a:t>
                      </a:r>
                      <a:r>
                        <a:rPr lang="ru-RU" sz="2800" baseline="0" dirty="0" smtClean="0"/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Оценка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0-4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5-6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7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4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8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5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83768" y="476672"/>
            <a:ext cx="2920992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dirty="0" smtClean="0"/>
              <a:t>Взаимопроверка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9578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1528" y="168458"/>
            <a:ext cx="2389853" cy="2050197"/>
            <a:chOff x="435777" y="244521"/>
            <a:chExt cx="2389853" cy="2050197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600557" y="285644"/>
              <a:ext cx="2225073" cy="2009074"/>
              <a:chOff x="1338815" y="195790"/>
              <a:chExt cx="2225073" cy="2009074"/>
            </a:xfrm>
          </p:grpSpPr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1547664" y="1916832"/>
                <a:ext cx="201622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1403648" y="908720"/>
                <a:ext cx="194421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 flipH="1">
                <a:off x="2083830" y="200253"/>
                <a:ext cx="759978" cy="2004611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1338815" y="431086"/>
                <a:ext cx="3690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smtClean="0"/>
                  <a:t>а</a:t>
                </a:r>
                <a:endParaRPr lang="ru-RU" sz="28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403648" y="1436212"/>
                <a:ext cx="3850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b</a:t>
                </a:r>
                <a:endParaRPr lang="ru-RU" sz="28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843808" y="195790"/>
                <a:ext cx="336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c</a:t>
                </a:r>
                <a:endParaRPr lang="ru-RU" sz="24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788690" y="385500"/>
                <a:ext cx="9348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105˚</a:t>
                </a:r>
                <a:endParaRPr lang="ru-RU" sz="28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375756" y="1393612"/>
                <a:ext cx="74732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76˚</a:t>
                </a:r>
                <a:endParaRPr lang="ru-RU" sz="2800" dirty="0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435777" y="244521"/>
              <a:ext cx="4796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1.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5005379" y="207766"/>
            <a:ext cx="2389853" cy="1991922"/>
            <a:chOff x="435777" y="244521"/>
            <a:chExt cx="2389853" cy="1991922"/>
          </a:xfrm>
        </p:grpSpPr>
        <p:grpSp>
          <p:nvGrpSpPr>
            <p:cNvPr id="25" name="Группа 24"/>
            <p:cNvGrpSpPr/>
            <p:nvPr/>
          </p:nvGrpSpPr>
          <p:grpSpPr>
            <a:xfrm>
              <a:off x="600557" y="262610"/>
              <a:ext cx="2225073" cy="1973833"/>
              <a:chOff x="1338815" y="172756"/>
              <a:chExt cx="2225073" cy="1973833"/>
            </a:xfrm>
          </p:grpSpPr>
          <p:cxnSp>
            <p:nvCxnSpPr>
              <p:cNvPr id="27" name="Прямая соединительная линия 26"/>
              <p:cNvCxnSpPr/>
              <p:nvPr/>
            </p:nvCxnSpPr>
            <p:spPr>
              <a:xfrm>
                <a:off x="1547664" y="1916832"/>
                <a:ext cx="201622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1403648" y="908720"/>
                <a:ext cx="1944216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1966123" y="431086"/>
                <a:ext cx="589653" cy="1715503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338815" y="431086"/>
                <a:ext cx="36901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800" dirty="0" smtClean="0"/>
                  <a:t>а</a:t>
                </a:r>
                <a:endParaRPr lang="ru-RU" sz="28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403648" y="1436212"/>
                <a:ext cx="38504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b</a:t>
                </a:r>
                <a:endParaRPr lang="ru-RU" sz="2800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2077158" y="172756"/>
                <a:ext cx="33695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c</a:t>
                </a:r>
                <a:endParaRPr lang="ru-RU" sz="2400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225219" y="829933"/>
                <a:ext cx="37221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1</a:t>
                </a:r>
                <a:endParaRPr lang="ru-RU" sz="28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375756" y="1436212"/>
                <a:ext cx="9348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110˚</a:t>
                </a:r>
                <a:endParaRPr lang="ru-RU" sz="2800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435777" y="244521"/>
              <a:ext cx="4796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2</a:t>
              </a:r>
              <a:r>
                <a:rPr lang="en-US" sz="2400" b="1" dirty="0" smtClean="0">
                  <a:solidFill>
                    <a:srgbClr val="FF0000"/>
                  </a:solidFill>
                </a:rPr>
                <a:t>.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928168" y="2323917"/>
            <a:ext cx="118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a</a:t>
            </a:r>
            <a:r>
              <a:rPr lang="en-US" sz="2800" b="1" dirty="0" err="1" smtClean="0">
                <a:solidFill>
                  <a:srgbClr val="C00000"/>
                </a:solidFill>
                <a:latin typeface="Cambria Math"/>
                <a:ea typeface="Cambria Math"/>
              </a:rPr>
              <a:t>‖b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 - 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15245" y="2317333"/>
            <a:ext cx="1047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∠1</a:t>
            </a:r>
            <a:r>
              <a:rPr lang="en-US" sz="2800" b="1" dirty="0" smtClean="0">
                <a:solidFill>
                  <a:srgbClr val="C00000"/>
                </a:solidFill>
                <a:latin typeface="Cambria Math"/>
                <a:ea typeface="Cambria Math"/>
              </a:rPr>
              <a:t> - ?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pSp>
        <p:nvGrpSpPr>
          <p:cNvPr id="56" name="Группа 55"/>
          <p:cNvGrpSpPr/>
          <p:nvPr/>
        </p:nvGrpSpPr>
        <p:grpSpPr>
          <a:xfrm>
            <a:off x="600557" y="3243611"/>
            <a:ext cx="4309471" cy="2082749"/>
            <a:chOff x="600557" y="3243611"/>
            <a:chExt cx="4309471" cy="2082749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600557" y="3391288"/>
              <a:ext cx="2411182" cy="1831487"/>
              <a:chOff x="600557" y="3391288"/>
              <a:chExt cx="2411182" cy="1831487"/>
            </a:xfrm>
          </p:grpSpPr>
          <p:cxnSp>
            <p:nvCxnSpPr>
              <p:cNvPr id="3" name="Прямая соединительная линия 2"/>
              <p:cNvCxnSpPr/>
              <p:nvPr/>
            </p:nvCxnSpPr>
            <p:spPr>
              <a:xfrm flipH="1">
                <a:off x="915395" y="3789040"/>
                <a:ext cx="430177" cy="108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1345572" y="3789040"/>
                <a:ext cx="1480058" cy="93610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flipV="1">
                <a:off x="915395" y="4725144"/>
                <a:ext cx="1910235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600557" y="4761110"/>
                <a:ext cx="3658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A</a:t>
                </a:r>
                <a:endParaRPr lang="ru-RU" sz="24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642727" y="4682677"/>
                <a:ext cx="369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C</a:t>
                </a:r>
                <a:endParaRPr lang="ru-RU" sz="24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050432" y="3391288"/>
                <a:ext cx="3593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B</a:t>
                </a:r>
                <a:endParaRPr lang="ru-RU" sz="2400" dirty="0"/>
              </a:p>
            </p:txBody>
          </p:sp>
        </p:grpSp>
        <p:grpSp>
          <p:nvGrpSpPr>
            <p:cNvPr id="41" name="Группа 40"/>
            <p:cNvGrpSpPr/>
            <p:nvPr/>
          </p:nvGrpSpPr>
          <p:grpSpPr>
            <a:xfrm>
              <a:off x="2820096" y="3243611"/>
              <a:ext cx="2089932" cy="1753054"/>
              <a:chOff x="915395" y="3391288"/>
              <a:chExt cx="2089932" cy="1753054"/>
            </a:xfrm>
          </p:grpSpPr>
          <p:cxnSp>
            <p:nvCxnSpPr>
              <p:cNvPr id="42" name="Прямая соединительная линия 41"/>
              <p:cNvCxnSpPr/>
              <p:nvPr/>
            </p:nvCxnSpPr>
            <p:spPr>
              <a:xfrm flipH="1">
                <a:off x="915395" y="3789040"/>
                <a:ext cx="430177" cy="108012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>
                <a:off x="1345572" y="3789040"/>
                <a:ext cx="1480058" cy="93610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единительная линия 43"/>
              <p:cNvCxnSpPr/>
              <p:nvPr/>
            </p:nvCxnSpPr>
            <p:spPr>
              <a:xfrm flipV="1">
                <a:off x="915395" y="4725144"/>
                <a:ext cx="1910235" cy="1440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2642727" y="4682677"/>
                <a:ext cx="3626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K</a:t>
                </a:r>
                <a:endParaRPr lang="ru-RU" sz="2400" dirty="0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050432" y="3391288"/>
                <a:ext cx="3738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D</a:t>
                </a:r>
                <a:endParaRPr lang="ru-RU" sz="2400" dirty="0"/>
              </a:p>
            </p:txBody>
          </p:sp>
        </p:grpSp>
        <p:sp>
          <p:nvSpPr>
            <p:cNvPr id="16" name="Дуга 15"/>
            <p:cNvSpPr/>
            <p:nvPr/>
          </p:nvSpPr>
          <p:spPr>
            <a:xfrm>
              <a:off x="625052" y="4411960"/>
              <a:ext cx="914400" cy="914400"/>
            </a:xfrm>
            <a:prstGeom prst="arc">
              <a:avLst>
                <a:gd name="adj1" fmla="val 16236750"/>
                <a:gd name="adj2" fmla="val 21114676"/>
              </a:avLst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Дуга 47"/>
            <p:cNvSpPr/>
            <p:nvPr/>
          </p:nvSpPr>
          <p:spPr>
            <a:xfrm>
              <a:off x="2497933" y="4267944"/>
              <a:ext cx="914400" cy="914400"/>
            </a:xfrm>
            <a:prstGeom prst="arc">
              <a:avLst>
                <a:gd name="adj1" fmla="val 16701393"/>
                <a:gd name="adj2" fmla="val 21166499"/>
              </a:avLst>
            </a:pr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082252" y="4181423"/>
              <a:ext cx="151083" cy="756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3011739" y="4033746"/>
              <a:ext cx="151083" cy="756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52" name="Группа 51"/>
            <p:cNvGrpSpPr/>
            <p:nvPr/>
          </p:nvGrpSpPr>
          <p:grpSpPr>
            <a:xfrm rot="2833922">
              <a:off x="1809139" y="4722877"/>
              <a:ext cx="192521" cy="142899"/>
              <a:chOff x="4994134" y="3705276"/>
              <a:chExt cx="192521" cy="142899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4994134" y="3772506"/>
                <a:ext cx="151083" cy="75669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>
                <a:off x="5035572" y="3705276"/>
                <a:ext cx="151083" cy="75669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53" name="Группа 52"/>
            <p:cNvGrpSpPr/>
            <p:nvPr/>
          </p:nvGrpSpPr>
          <p:grpSpPr>
            <a:xfrm rot="2833922">
              <a:off x="3796769" y="4569693"/>
              <a:ext cx="192521" cy="142899"/>
              <a:chOff x="4994134" y="3705276"/>
              <a:chExt cx="192521" cy="142899"/>
            </a:xfrm>
          </p:grpSpPr>
          <p:cxnSp>
            <p:nvCxnSpPr>
              <p:cNvPr id="54" name="Прямая соединительная линия 53"/>
              <p:cNvCxnSpPr/>
              <p:nvPr/>
            </p:nvCxnSpPr>
            <p:spPr>
              <a:xfrm>
                <a:off x="4994134" y="3772506"/>
                <a:ext cx="151083" cy="75669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>
                <a:off x="5035572" y="3705276"/>
                <a:ext cx="151083" cy="75669"/>
              </a:xfrm>
              <a:prstGeom prst="line">
                <a:avLst/>
              </a:prstGeom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TextBox 56"/>
          <p:cNvSpPr txBox="1"/>
          <p:nvPr/>
        </p:nvSpPr>
        <p:spPr>
          <a:xfrm>
            <a:off x="301343" y="3004594"/>
            <a:ext cx="479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1017" y="5330093"/>
            <a:ext cx="5102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Имеют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ли </a:t>
            </a:r>
            <a:r>
              <a:rPr lang="en-US" sz="2400" b="1" dirty="0" smtClean="0">
                <a:solidFill>
                  <a:srgbClr val="C00000"/>
                </a:solidFill>
              </a:rPr>
              <a:t>BC </a:t>
            </a:r>
            <a:r>
              <a:rPr lang="ru-RU" sz="2400" b="1" dirty="0" smtClean="0">
                <a:solidFill>
                  <a:srgbClr val="C00000"/>
                </a:solidFill>
              </a:rPr>
              <a:t>и</a:t>
            </a:r>
            <a:r>
              <a:rPr lang="en-US" sz="2400" b="1" dirty="0" smtClean="0">
                <a:solidFill>
                  <a:srgbClr val="C00000"/>
                </a:solidFill>
              </a:rPr>
              <a:t> D</a:t>
            </a:r>
            <a:r>
              <a:rPr lang="en-US" sz="2400" b="1" dirty="0">
                <a:solidFill>
                  <a:srgbClr val="C00000"/>
                </a:solidFill>
              </a:rPr>
              <a:t>K</a:t>
            </a:r>
            <a:r>
              <a:rPr lang="ru-RU" sz="2400" b="1" dirty="0" smtClean="0">
                <a:solidFill>
                  <a:srgbClr val="C00000"/>
                </a:solidFill>
              </a:rPr>
              <a:t> общие точки?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54665" y="5881300"/>
            <a:ext cx="36920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Пересекаются ли </a:t>
            </a:r>
            <a:r>
              <a:rPr lang="en-US" sz="2400" b="1" dirty="0" smtClean="0">
                <a:solidFill>
                  <a:srgbClr val="C00000"/>
                </a:solidFill>
              </a:rPr>
              <a:t>a</a:t>
            </a:r>
            <a:r>
              <a:rPr lang="ru-RU" sz="2400" b="1" dirty="0" smtClean="0">
                <a:solidFill>
                  <a:srgbClr val="C00000"/>
                </a:solidFill>
              </a:rPr>
              <a:t> и </a:t>
            </a:r>
            <a:r>
              <a:rPr lang="en-US" sz="2400" b="1" dirty="0" smtClean="0">
                <a:solidFill>
                  <a:srgbClr val="C00000"/>
                </a:solidFill>
              </a:rPr>
              <a:t>c</a:t>
            </a:r>
            <a:r>
              <a:rPr lang="ru-RU" sz="2400" b="1" dirty="0" smtClean="0">
                <a:solidFill>
                  <a:srgbClr val="C00000"/>
                </a:solidFill>
              </a:rPr>
              <a:t>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82758" y="370839"/>
            <a:ext cx="798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dirty="0" smtClean="0">
                <a:latin typeface="Cambria Math"/>
                <a:ea typeface="Cambria Math"/>
              </a:rPr>
              <a:t>||b</a:t>
            </a:r>
            <a:endParaRPr lang="ru-RU" sz="2800" dirty="0"/>
          </a:p>
        </p:txBody>
      </p:sp>
      <p:grpSp>
        <p:nvGrpSpPr>
          <p:cNvPr id="66" name="Группа 65"/>
          <p:cNvGrpSpPr/>
          <p:nvPr/>
        </p:nvGrpSpPr>
        <p:grpSpPr>
          <a:xfrm>
            <a:off x="5235314" y="2865710"/>
            <a:ext cx="3222151" cy="2854454"/>
            <a:chOff x="5235314" y="2865710"/>
            <a:chExt cx="3222151" cy="2854454"/>
          </a:xfrm>
        </p:grpSpPr>
        <p:grpSp>
          <p:nvGrpSpPr>
            <p:cNvPr id="76" name="Группа 75"/>
            <p:cNvGrpSpPr/>
            <p:nvPr/>
          </p:nvGrpSpPr>
          <p:grpSpPr>
            <a:xfrm>
              <a:off x="5235314" y="2865710"/>
              <a:ext cx="3222151" cy="2818730"/>
              <a:chOff x="5235314" y="2865710"/>
              <a:chExt cx="3222151" cy="2818730"/>
            </a:xfrm>
          </p:grpSpPr>
          <p:cxnSp>
            <p:nvCxnSpPr>
              <p:cNvPr id="90" name="Прямая соединительная линия 89"/>
              <p:cNvCxnSpPr/>
              <p:nvPr/>
            </p:nvCxnSpPr>
            <p:spPr>
              <a:xfrm flipV="1">
                <a:off x="5812075" y="3243611"/>
                <a:ext cx="2216309" cy="609342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91" name="Прямая соединительная линия 90"/>
              <p:cNvCxnSpPr/>
              <p:nvPr/>
            </p:nvCxnSpPr>
            <p:spPr>
              <a:xfrm flipV="1">
                <a:off x="5995402" y="3925658"/>
                <a:ext cx="2216309" cy="609342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92" name="Прямая соединительная линия 91"/>
              <p:cNvCxnSpPr/>
              <p:nvPr/>
            </p:nvCxnSpPr>
            <p:spPr>
              <a:xfrm flipV="1">
                <a:off x="6241156" y="4633526"/>
                <a:ext cx="2216309" cy="609342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Прямая соединительная линия 92"/>
              <p:cNvCxnSpPr/>
              <p:nvPr/>
            </p:nvCxnSpPr>
            <p:spPr>
              <a:xfrm>
                <a:off x="6241156" y="3391288"/>
                <a:ext cx="2147268" cy="79013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4" name="Прямая соединительная линия 93"/>
              <p:cNvCxnSpPr/>
              <p:nvPr/>
            </p:nvCxnSpPr>
            <p:spPr>
              <a:xfrm flipH="1">
                <a:off x="6920229" y="4033746"/>
                <a:ext cx="41624" cy="1527179"/>
              </a:xfrm>
              <a:prstGeom prst="line">
                <a:avLst/>
              </a:prstGeom>
              <a:ln w="28575"/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95" name="TextBox 94"/>
              <p:cNvSpPr txBox="1"/>
              <p:nvPr/>
            </p:nvSpPr>
            <p:spPr>
              <a:xfrm>
                <a:off x="5235314" y="3327375"/>
                <a:ext cx="4796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4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.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8028384" y="4691994"/>
                <a:ext cx="3417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002060"/>
                    </a:solidFill>
                  </a:rPr>
                  <a:t>c</a:t>
                </a:r>
                <a:endParaRPr lang="ru-RU" sz="2400" b="1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714932" y="4230329"/>
                <a:ext cx="3642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b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5909390" y="3166668"/>
                <a:ext cx="3658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/>
                  <a:t>n</a:t>
                </a:r>
                <a:endParaRPr lang="ru-RU" sz="2400" b="1" dirty="0"/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6869692" y="5222775"/>
                <a:ext cx="4491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accent5">
                        <a:lumMod val="75000"/>
                      </a:schemeClr>
                    </a:solidFill>
                  </a:rPr>
                  <a:t>m</a:t>
                </a:r>
                <a:endParaRPr lang="ru-RU" sz="24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7619933" y="2865710"/>
                <a:ext cx="3481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00B050"/>
                    </a:solidFill>
                  </a:rPr>
                  <a:t>a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</p:grpSp>
        <p:sp>
          <p:nvSpPr>
            <p:cNvPr id="78" name="Дуга 77"/>
            <p:cNvSpPr/>
            <p:nvPr/>
          </p:nvSpPr>
          <p:spPr>
            <a:xfrm rot="719522">
              <a:off x="6392709" y="4805764"/>
              <a:ext cx="914400" cy="914400"/>
            </a:xfrm>
            <a:prstGeom prst="arc">
              <a:avLst>
                <a:gd name="adj1" fmla="val 16200000"/>
                <a:gd name="adj2" fmla="val 1853859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9" name="Дуга 78"/>
            <p:cNvSpPr/>
            <p:nvPr/>
          </p:nvSpPr>
          <p:spPr>
            <a:xfrm rot="12077164">
              <a:off x="6646354" y="3728689"/>
              <a:ext cx="914400" cy="914400"/>
            </a:xfrm>
            <a:prstGeom prst="arc">
              <a:avLst>
                <a:gd name="adj1" fmla="val 16200000"/>
                <a:gd name="adj2" fmla="val 1879831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6296340" y="4402693"/>
                  <a:ext cx="6238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2400" dirty="0" smtClean="0"/>
                    <a:t>78</a:t>
                  </a:r>
                  <a14:m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96340" y="4402693"/>
                  <a:ext cx="623889" cy="461665"/>
                </a:xfrm>
                <a:prstGeom prst="rect">
                  <a:avLst/>
                </a:prstGeom>
                <a:blipFill rotWithShape="1">
                  <a:blip r:embed="rId2" cstate="print"/>
                  <a:stretch>
                    <a:fillRect l="-15686" t="-10526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6958783" y="4555877"/>
                  <a:ext cx="62388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2400" dirty="0" smtClean="0"/>
                    <a:t>78</a:t>
                  </a:r>
                  <a14:m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8" name="TextBox 7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8783" y="4555877"/>
                  <a:ext cx="623889" cy="461665"/>
                </a:xfrm>
                <a:prstGeom prst="rect">
                  <a:avLst/>
                </a:prstGeom>
                <a:blipFill rotWithShape="1">
                  <a:blip r:embed="rId3" cstate="print"/>
                  <a:stretch>
                    <a:fillRect l="-15686" t="-10526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82" name="Группа 81"/>
            <p:cNvGrpSpPr/>
            <p:nvPr/>
          </p:nvGrpSpPr>
          <p:grpSpPr>
            <a:xfrm>
              <a:off x="7340307" y="3799892"/>
              <a:ext cx="943015" cy="985258"/>
              <a:chOff x="7340307" y="3799892"/>
              <a:chExt cx="943015" cy="985258"/>
            </a:xfrm>
          </p:grpSpPr>
          <p:sp>
            <p:nvSpPr>
              <p:cNvPr id="88" name="Дуга 87"/>
              <p:cNvSpPr/>
              <p:nvPr/>
            </p:nvSpPr>
            <p:spPr>
              <a:xfrm rot="18890150">
                <a:off x="7340307" y="3870750"/>
                <a:ext cx="914400" cy="914400"/>
              </a:xfrm>
              <a:prstGeom prst="arc">
                <a:avLst>
                  <a:gd name="adj1" fmla="val 17671017"/>
                  <a:gd name="adj2" fmla="val 20995011"/>
                </a:avLst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9" name="Дуга 88"/>
              <p:cNvSpPr/>
              <p:nvPr/>
            </p:nvSpPr>
            <p:spPr>
              <a:xfrm rot="19001713">
                <a:off x="7368922" y="3799892"/>
                <a:ext cx="914400" cy="914400"/>
              </a:xfrm>
              <a:prstGeom prst="arc">
                <a:avLst>
                  <a:gd name="adj1" fmla="val 16664623"/>
                  <a:gd name="adj2" fmla="val 0"/>
                </a:avLst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83" name="Группа 82"/>
            <p:cNvGrpSpPr/>
            <p:nvPr/>
          </p:nvGrpSpPr>
          <p:grpSpPr>
            <a:xfrm>
              <a:off x="6245454" y="3391288"/>
              <a:ext cx="943015" cy="985258"/>
              <a:chOff x="7340307" y="3799892"/>
              <a:chExt cx="943015" cy="985258"/>
            </a:xfrm>
          </p:grpSpPr>
          <p:sp>
            <p:nvSpPr>
              <p:cNvPr id="86" name="Дуга 85"/>
              <p:cNvSpPr/>
              <p:nvPr/>
            </p:nvSpPr>
            <p:spPr>
              <a:xfrm rot="18890150">
                <a:off x="7340307" y="3870750"/>
                <a:ext cx="914400" cy="914400"/>
              </a:xfrm>
              <a:prstGeom prst="arc">
                <a:avLst>
                  <a:gd name="adj1" fmla="val 17671017"/>
                  <a:gd name="adj2" fmla="val 20995011"/>
                </a:avLst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7" name="Дуга 86"/>
              <p:cNvSpPr/>
              <p:nvPr/>
            </p:nvSpPr>
            <p:spPr>
              <a:xfrm rot="19001713">
                <a:off x="7368922" y="3799892"/>
                <a:ext cx="914400" cy="914400"/>
              </a:xfrm>
              <a:prstGeom prst="arc">
                <a:avLst>
                  <a:gd name="adj1" fmla="val 16664623"/>
                  <a:gd name="adj2" fmla="val 0"/>
                </a:avLst>
              </a:pr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6449132" y="2929623"/>
                  <a:ext cx="78579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2400" dirty="0" smtClean="0"/>
                    <a:t>137</a:t>
                  </a:r>
                  <a14:m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49132" y="2929623"/>
                  <a:ext cx="785793" cy="461665"/>
                </a:xfrm>
                <a:prstGeom prst="rect">
                  <a:avLst/>
                </a:prstGeom>
                <a:blipFill rotWithShape="1">
                  <a:blip r:embed="rId4" cstate="print"/>
                  <a:stretch>
                    <a:fillRect l="-12403" t="-10667" b="-30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xmlns=""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7575208" y="3474443"/>
                  <a:ext cx="78579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2400" dirty="0" smtClean="0"/>
                    <a:t>137</a:t>
                  </a:r>
                  <a14:m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75208" y="3474443"/>
                  <a:ext cx="785793" cy="461665"/>
                </a:xfrm>
                <a:prstGeom prst="rect">
                  <a:avLst/>
                </a:prstGeom>
                <a:blipFill rotWithShape="1">
                  <a:blip r:embed="rId5" cstate="print"/>
                  <a:stretch>
                    <a:fillRect l="-12403" t="-10526" b="-2894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xmlns="" val="255136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Группа 25"/>
          <p:cNvGrpSpPr/>
          <p:nvPr/>
        </p:nvGrpSpPr>
        <p:grpSpPr>
          <a:xfrm>
            <a:off x="710848" y="983214"/>
            <a:ext cx="4050622" cy="2807669"/>
            <a:chOff x="1249783" y="821903"/>
            <a:chExt cx="3893393" cy="2863681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1249783" y="821903"/>
              <a:ext cx="3893393" cy="2863681"/>
              <a:chOff x="1331640" y="821903"/>
              <a:chExt cx="3893393" cy="2863681"/>
            </a:xfrm>
          </p:grpSpPr>
          <p:cxnSp>
            <p:nvCxnSpPr>
              <p:cNvPr id="3" name="Прямая соединительная линия 2"/>
              <p:cNvCxnSpPr/>
              <p:nvPr/>
            </p:nvCxnSpPr>
            <p:spPr>
              <a:xfrm flipV="1">
                <a:off x="1331640" y="1052738"/>
                <a:ext cx="1440159" cy="2365228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1691680" y="1484784"/>
                <a:ext cx="3384376" cy="0"/>
              </a:xfrm>
              <a:prstGeom prst="line">
                <a:avLst/>
              </a:prstGeom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3911193" y="1079024"/>
                <a:ext cx="319721" cy="2294306"/>
              </a:xfrm>
              <a:prstGeom prst="line">
                <a:avLst/>
              </a:prstGeom>
              <a:ln>
                <a:solidFill>
                  <a:srgbClr val="7030A0"/>
                </a:solidFill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1331640" y="2924944"/>
                <a:ext cx="3744416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1618480" y="1415267"/>
                <a:ext cx="349776" cy="461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а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131025" y="3115888"/>
                <a:ext cx="3626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7030A0"/>
                    </a:solidFill>
                  </a:rPr>
                  <a:t>d</a:t>
                </a:r>
                <a:endParaRPr lang="ru-RU" sz="2400" b="1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770979" y="2956302"/>
                <a:ext cx="454054" cy="729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bg2">
                        <a:lumMod val="25000"/>
                      </a:schemeClr>
                    </a:solidFill>
                  </a:rPr>
                  <a:t>c</a:t>
                </a:r>
                <a:endParaRPr lang="ru-RU" sz="2400" b="1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790397" y="821903"/>
                <a:ext cx="3642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00B050"/>
                    </a:solidFill>
                  </a:rPr>
                  <a:t>b</a:t>
                </a:r>
                <a:endParaRPr lang="ru-RU" sz="2400" b="1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763451" y="2431029"/>
                <a:ext cx="340158" cy="461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1</a:t>
                </a:r>
                <a:endParaRPr lang="ru-RU" sz="24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58659" y="1406924"/>
                <a:ext cx="483870" cy="729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latin typeface="Batang"/>
                    <a:ea typeface="Batang"/>
                  </a:rPr>
                  <a:t>4</a:t>
                </a:r>
                <a:endParaRPr lang="ru-RU" sz="2400" dirty="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463423" y="2822492"/>
              <a:ext cx="496175" cy="729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2</a:t>
              </a:r>
              <a:endParaRPr lang="ru-RU" sz="2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4117" y="1039701"/>
              <a:ext cx="416080" cy="729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3</a:t>
              </a:r>
              <a:endParaRPr lang="ru-RU" sz="24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796134" y="478859"/>
            <a:ext cx="136768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Дано:</a:t>
            </a:r>
          </a:p>
          <a:p>
            <a:r>
              <a:rPr lang="ru-RU" sz="2400" dirty="0" smtClean="0">
                <a:latin typeface="Batang"/>
                <a:ea typeface="Batang"/>
              </a:rPr>
              <a:t>∠</a:t>
            </a:r>
            <a:r>
              <a:rPr lang="ru-RU" sz="2400" dirty="0" smtClean="0"/>
              <a:t>2=99˚</a:t>
            </a:r>
          </a:p>
          <a:p>
            <a:r>
              <a:rPr lang="ru-RU" sz="2400" b="1" dirty="0" smtClean="0">
                <a:latin typeface="Batang"/>
                <a:ea typeface="Batang"/>
              </a:rPr>
              <a:t>∠3=99˚</a:t>
            </a:r>
          </a:p>
          <a:p>
            <a:r>
              <a:rPr lang="ru-RU" sz="2400" b="1" dirty="0" smtClean="0">
                <a:latin typeface="Batang"/>
                <a:ea typeface="Batang"/>
              </a:rPr>
              <a:t>∠4=92˚</a:t>
            </a:r>
          </a:p>
          <a:p>
            <a:r>
              <a:rPr lang="ru-RU" sz="2400" b="1" dirty="0" smtClean="0">
                <a:latin typeface="Batang"/>
                <a:ea typeface="Batang"/>
              </a:rPr>
              <a:t>Найти:</a:t>
            </a:r>
          </a:p>
          <a:p>
            <a:r>
              <a:rPr lang="ru-RU" sz="2400" b="1" dirty="0" smtClean="0">
                <a:latin typeface="Batang"/>
                <a:ea typeface="Batang"/>
              </a:rPr>
              <a:t>∠1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1456" y="232776"/>
            <a:ext cx="1795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Группа №1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5858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8015" y="142622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№213  </a:t>
            </a:r>
            <a:endParaRPr lang="ru-RU" sz="2400" b="1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3387796" y="106557"/>
            <a:ext cx="4980582" cy="2511635"/>
            <a:chOff x="2391606" y="1821016"/>
            <a:chExt cx="5767324" cy="2879850"/>
          </a:xfrm>
        </p:grpSpPr>
        <p:sp>
          <p:nvSpPr>
            <p:cNvPr id="3" name="Трапеция 2"/>
            <p:cNvSpPr/>
            <p:nvPr/>
          </p:nvSpPr>
          <p:spPr>
            <a:xfrm>
              <a:off x="2915816" y="2204864"/>
              <a:ext cx="3005604" cy="2032047"/>
            </a:xfrm>
            <a:prstGeom prst="trapezoid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" name="Прямая соединительная линия 4"/>
            <p:cNvCxnSpPr>
              <a:stCxn id="3" idx="1"/>
              <a:endCxn id="3" idx="3"/>
            </p:cNvCxnSpPr>
            <p:nvPr/>
          </p:nvCxnSpPr>
          <p:spPr>
            <a:xfrm>
              <a:off x="3169822" y="3220888"/>
              <a:ext cx="249759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3419872" y="2204864"/>
              <a:ext cx="4392488" cy="20320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436096" y="4236911"/>
              <a:ext cx="2376264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7812360" y="3908919"/>
              <a:ext cx="34657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F</a:t>
              </a:r>
              <a:endParaRPr lang="ru-RU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51384" y="4239201"/>
              <a:ext cx="3738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D</a:t>
              </a:r>
              <a:endParaRPr lang="ru-RU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67414" y="2763788"/>
              <a:ext cx="3497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</a:t>
              </a:r>
              <a:endParaRPr lang="ru-RU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95858" y="1821016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</a:t>
              </a:r>
              <a:endParaRPr lang="ru-RU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057028" y="1821017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B</a:t>
              </a:r>
              <a:endParaRPr lang="ru-RU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94428" y="2936658"/>
              <a:ext cx="3626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K</a:t>
              </a:r>
              <a:endParaRPr lang="ru-RU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391606" y="4139752"/>
              <a:ext cx="365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A</a:t>
              </a:r>
              <a:endParaRPr lang="ru-RU" sz="2400" dirty="0"/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4644008" y="2699055"/>
              <a:ext cx="278557" cy="309781"/>
              <a:chOff x="827584" y="961330"/>
              <a:chExt cx="278557" cy="309781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827584" y="980728"/>
                <a:ext cx="216024" cy="29038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890117" y="961330"/>
                <a:ext cx="216024" cy="29038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22" name="Группа 21"/>
            <p:cNvGrpSpPr/>
            <p:nvPr/>
          </p:nvGrpSpPr>
          <p:grpSpPr>
            <a:xfrm>
              <a:off x="6484949" y="3520757"/>
              <a:ext cx="278557" cy="309781"/>
              <a:chOff x="827584" y="961330"/>
              <a:chExt cx="278557" cy="309781"/>
            </a:xfrm>
          </p:grpSpPr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827584" y="980728"/>
                <a:ext cx="216024" cy="29038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890117" y="961330"/>
                <a:ext cx="216024" cy="290383"/>
              </a:xfrm>
              <a:prstGeom prst="line">
                <a:avLst/>
              </a:prstGeom>
            </p:spPr>
            <p:style>
              <a:lnRef idx="3">
                <a:schemeClr val="accent5"/>
              </a:lnRef>
              <a:fillRef idx="0">
                <a:schemeClr val="accent5"/>
              </a:fillRef>
              <a:effectRef idx="2">
                <a:schemeClr val="accent5"/>
              </a:effectRef>
              <a:fontRef idx="minor">
                <a:schemeClr val="tx1"/>
              </a:fontRef>
            </p:style>
          </p:cxnSp>
        </p:grpSp>
        <p:cxnSp>
          <p:nvCxnSpPr>
            <p:cNvPr id="26" name="Прямая соединительная линия 25"/>
            <p:cNvCxnSpPr/>
            <p:nvPr/>
          </p:nvCxnSpPr>
          <p:spPr>
            <a:xfrm>
              <a:off x="5395858" y="2699055"/>
              <a:ext cx="231318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5648602" y="3665948"/>
              <a:ext cx="231318" cy="0"/>
            </a:xfrm>
            <a:prstGeom prst="line">
              <a:avLst/>
            </a:prstGeom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5696403" y="44132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30" name="TextBox 29"/>
          <p:cNvSpPr txBox="1"/>
          <p:nvPr/>
        </p:nvSpPr>
        <p:spPr>
          <a:xfrm flipH="1">
            <a:off x="6400381" y="1751671"/>
            <a:ext cx="357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184675" y="3824405"/>
            <a:ext cx="2274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Batang"/>
                <a:ea typeface="Batang"/>
              </a:rPr>
              <a:t> </a:t>
            </a:r>
            <a:r>
              <a:rPr lang="ru-RU" sz="2400" b="1" dirty="0" smtClean="0">
                <a:latin typeface="Batang"/>
                <a:ea typeface="Batang"/>
              </a:rPr>
              <a:t>∆ВСЕ = ∆</a:t>
            </a:r>
            <a:r>
              <a:rPr lang="en-US" sz="2400" b="1" dirty="0" smtClean="0">
                <a:latin typeface="Batang"/>
                <a:ea typeface="Batang"/>
              </a:rPr>
              <a:t>DEF</a:t>
            </a:r>
            <a:endParaRPr lang="ru-RU" sz="2400" b="1" dirty="0" smtClean="0">
              <a:latin typeface="Batang"/>
              <a:ea typeface="Batang"/>
            </a:endParaRPr>
          </a:p>
          <a:p>
            <a:r>
              <a:rPr lang="ru-RU" sz="2400" b="1" dirty="0" smtClean="0">
                <a:latin typeface="Batang"/>
                <a:ea typeface="Batang"/>
              </a:rPr>
              <a:t> (СУС)</a:t>
            </a:r>
            <a:endParaRPr lang="ru-RU" sz="2400" b="1" dirty="0">
              <a:latin typeface="Batang"/>
              <a:ea typeface="Batang"/>
            </a:endParaRPr>
          </a:p>
          <a:p>
            <a:endParaRPr lang="ru-RU" sz="2400" b="1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2704512" y="4055238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061679" y="3854181"/>
            <a:ext cx="2351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 </a:t>
            </a:r>
            <a:r>
              <a:rPr lang="ru-RU" sz="2400" b="1" dirty="0" smtClean="0">
                <a:latin typeface="Batang"/>
                <a:ea typeface="Batang"/>
              </a:rPr>
              <a:t>∠....</a:t>
            </a:r>
            <a:r>
              <a:rPr lang="en-US" sz="2400" b="1" dirty="0" smtClean="0">
                <a:latin typeface="Batang"/>
                <a:ea typeface="Batang"/>
              </a:rPr>
              <a:t>.…=</a:t>
            </a:r>
            <a:r>
              <a:rPr lang="ru-RU" sz="2400" b="1" dirty="0" smtClean="0">
                <a:latin typeface="Batang"/>
                <a:ea typeface="Batang"/>
              </a:rPr>
              <a:t> ∠....... </a:t>
            </a:r>
          </a:p>
          <a:p>
            <a:r>
              <a:rPr lang="ru-RU" sz="2400" b="1" dirty="0">
                <a:latin typeface="Batang"/>
                <a:ea typeface="Batang"/>
              </a:rPr>
              <a:t> </a:t>
            </a:r>
            <a:r>
              <a:rPr lang="ru-RU" sz="2400" b="1" dirty="0" smtClean="0">
                <a:latin typeface="Batang"/>
                <a:ea typeface="Batang"/>
              </a:rPr>
              <a:t>(....................)</a:t>
            </a:r>
            <a:endParaRPr lang="ru-RU" sz="2400" b="1" dirty="0"/>
          </a:p>
        </p:txBody>
      </p:sp>
      <p:sp>
        <p:nvSpPr>
          <p:cNvPr id="31" name="Стрелка вправо 30"/>
          <p:cNvSpPr/>
          <p:nvPr/>
        </p:nvSpPr>
        <p:spPr>
          <a:xfrm>
            <a:off x="439741" y="5675322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9592" y="5301208"/>
            <a:ext cx="3555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ВС </a:t>
            </a:r>
            <a:r>
              <a:rPr lang="ru-RU" sz="2400" dirty="0" smtClean="0">
                <a:latin typeface="Cambria Math"/>
                <a:ea typeface="Cambria Math"/>
              </a:rPr>
              <a:t>‖ </a:t>
            </a:r>
            <a:r>
              <a:rPr lang="en-US" sz="2400" b="1" dirty="0" smtClean="0">
                <a:latin typeface="Cambria Math"/>
                <a:ea typeface="Cambria Math"/>
              </a:rPr>
              <a:t>AD</a:t>
            </a:r>
            <a:endParaRPr lang="ru-RU" sz="2400" b="1" dirty="0" smtClean="0">
              <a:latin typeface="Cambria Math"/>
              <a:ea typeface="Cambria Math"/>
            </a:endParaRPr>
          </a:p>
          <a:p>
            <a:r>
              <a:rPr lang="en-US" sz="2400" b="1" dirty="0" smtClean="0">
                <a:latin typeface="Cambria Math"/>
                <a:ea typeface="Cambria Math"/>
              </a:rPr>
              <a:t>(</a:t>
            </a:r>
            <a:r>
              <a:rPr lang="ru-RU" sz="2400" b="1" dirty="0" smtClean="0">
                <a:latin typeface="Cambria Math"/>
                <a:ea typeface="Cambria Math"/>
              </a:rPr>
              <a:t>признак пар. прямых)</a:t>
            </a:r>
          </a:p>
          <a:p>
            <a:r>
              <a:rPr lang="ru-RU" sz="2400" b="1" dirty="0" smtClean="0">
                <a:latin typeface="Cambria Math"/>
                <a:ea typeface="Cambria Math"/>
              </a:rPr>
              <a:t>…………….</a:t>
            </a:r>
            <a:endParaRPr lang="ru-RU" sz="2400" b="1" dirty="0"/>
          </a:p>
        </p:txBody>
      </p:sp>
      <p:sp>
        <p:nvSpPr>
          <p:cNvPr id="32" name="Стрелка вправо 31"/>
          <p:cNvSpPr/>
          <p:nvPr/>
        </p:nvSpPr>
        <p:spPr>
          <a:xfrm>
            <a:off x="4536866" y="5611445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224861" y="5389112"/>
            <a:ext cx="0" cy="9918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5104812" y="5439708"/>
            <a:ext cx="37452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 Math"/>
                <a:ea typeface="Cambria Math"/>
              </a:rPr>
              <a:t>KE‖AD</a:t>
            </a:r>
            <a:endParaRPr lang="ru-RU" sz="2400" b="1" dirty="0" smtClean="0">
              <a:solidFill>
                <a:srgbClr val="FF0000"/>
              </a:solidFill>
              <a:latin typeface="Cambria Math"/>
              <a:ea typeface="Cambria Math"/>
            </a:endParaRPr>
          </a:p>
          <a:p>
            <a:r>
              <a:rPr lang="ru-RU" sz="2400" dirty="0" smtClean="0">
                <a:latin typeface="Cambria Math"/>
                <a:ea typeface="Cambria Math"/>
              </a:rPr>
              <a:t>(свойство </a:t>
            </a:r>
            <a:r>
              <a:rPr lang="ru-RU" sz="2400" dirty="0" err="1" smtClean="0">
                <a:latin typeface="Cambria Math"/>
                <a:ea typeface="Cambria Math"/>
              </a:rPr>
              <a:t>парал.прямых</a:t>
            </a:r>
            <a:r>
              <a:rPr lang="ru-RU" sz="2400" dirty="0" smtClean="0">
                <a:latin typeface="Cambria Math"/>
                <a:ea typeface="Cambria Math"/>
              </a:rPr>
              <a:t>)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280104" y="3531016"/>
            <a:ext cx="2159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………………….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………………….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………………...</a:t>
            </a:r>
            <a:endParaRPr lang="ru-RU" sz="24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2607227" y="3655172"/>
            <a:ext cx="0" cy="136956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308747" y="4570590"/>
            <a:ext cx="1013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BE=EF</a:t>
            </a:r>
            <a:endParaRPr lang="ru-RU" sz="2400" dirty="0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5424908" y="3748456"/>
            <a:ext cx="0" cy="127627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Стрелка вправо 43"/>
          <p:cNvSpPr/>
          <p:nvPr/>
        </p:nvSpPr>
        <p:spPr>
          <a:xfrm>
            <a:off x="5525218" y="4072726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право 44"/>
          <p:cNvSpPr/>
          <p:nvPr/>
        </p:nvSpPr>
        <p:spPr>
          <a:xfrm>
            <a:off x="8367352" y="4055237"/>
            <a:ext cx="479313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TextBox 46"/>
          <p:cNvSpPr txBox="1"/>
          <p:nvPr/>
        </p:nvSpPr>
        <p:spPr>
          <a:xfrm>
            <a:off x="428209" y="588411"/>
            <a:ext cx="254428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Дано:</a:t>
            </a:r>
          </a:p>
          <a:p>
            <a:endParaRPr lang="ru-RU" sz="2400" dirty="0"/>
          </a:p>
          <a:p>
            <a:r>
              <a:rPr lang="en-US" sz="2400" dirty="0" smtClean="0"/>
              <a:t>………………….</a:t>
            </a:r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Доказать:</a:t>
            </a:r>
          </a:p>
          <a:p>
            <a:r>
              <a:rPr lang="ru-RU" sz="2400" dirty="0" smtClean="0"/>
              <a:t>------------------</a:t>
            </a:r>
          </a:p>
          <a:p>
            <a:endParaRPr lang="ru-RU" sz="2400" dirty="0" smtClean="0"/>
          </a:p>
          <a:p>
            <a:r>
              <a:rPr lang="ru-RU" sz="2400" dirty="0" smtClean="0"/>
              <a:t>Доказательство:</a:t>
            </a:r>
            <a:endParaRPr lang="ru-RU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78890" y="106292"/>
            <a:ext cx="1795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Группа №</a:t>
            </a:r>
            <a:r>
              <a:rPr lang="en-US" sz="2400" b="1" dirty="0" smtClean="0">
                <a:solidFill>
                  <a:srgbClr val="FFC000"/>
                </a:solidFill>
              </a:rPr>
              <a:t>2</a:t>
            </a:r>
            <a:endParaRPr lang="ru-RU" sz="2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960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8" grpId="0"/>
      <p:bldP spid="31" grpId="0" animBg="1"/>
      <p:bldP spid="11" grpId="0"/>
      <p:bldP spid="32" grpId="0" animBg="1"/>
      <p:bldP spid="36" grpId="0"/>
      <p:bldP spid="44" grpId="0" animBg="1"/>
      <p:bldP spid="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63888" y="980728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№</a:t>
            </a:r>
            <a:r>
              <a:rPr lang="en-US" sz="2400" b="1" dirty="0" smtClean="0"/>
              <a:t>214</a:t>
            </a:r>
            <a:endParaRPr lang="ru-RU" sz="2400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411760" y="2162473"/>
            <a:ext cx="1728192" cy="19145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12" idx="1"/>
          </p:cNvCxnSpPr>
          <p:nvPr/>
        </p:nvCxnSpPr>
        <p:spPr>
          <a:xfrm>
            <a:off x="2411760" y="4077072"/>
            <a:ext cx="4104456" cy="443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139952" y="2162473"/>
            <a:ext cx="2376264" cy="237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23728" y="3962673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081557" y="1766783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6516216" y="4290123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2411760" y="3119772"/>
            <a:ext cx="2621827" cy="9573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>
            <a:off x="2306631" y="3347037"/>
            <a:ext cx="914400" cy="914400"/>
          </a:xfrm>
          <a:prstGeom prst="arc">
            <a:avLst>
              <a:gd name="adj1" fmla="val 18195256"/>
              <a:gd name="adj2" fmla="val 21332664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 rot="1701835">
            <a:off x="2430994" y="3619871"/>
            <a:ext cx="914400" cy="914400"/>
          </a:xfrm>
          <a:prstGeom prst="arc">
            <a:avLst>
              <a:gd name="adj1" fmla="val 17504459"/>
              <a:gd name="adj2" fmla="val 20629536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033587" y="2658558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</a:t>
            </a:r>
            <a:endParaRPr lang="ru-RU" sz="2400" dirty="0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3491880" y="2889390"/>
            <a:ext cx="360041" cy="641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534361" y="2799498"/>
            <a:ext cx="4104456" cy="461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73741" y="3471055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</a:t>
            </a:r>
            <a:endParaRPr lang="ru-RU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3274679" y="2380848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ru-RU" sz="24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309664" y="3535296"/>
            <a:ext cx="200160" cy="333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165983" y="3210008"/>
            <a:ext cx="200160" cy="3331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Группа 46"/>
          <p:cNvGrpSpPr/>
          <p:nvPr/>
        </p:nvGrpSpPr>
        <p:grpSpPr>
          <a:xfrm>
            <a:off x="3773741" y="3261163"/>
            <a:ext cx="307816" cy="196393"/>
            <a:chOff x="3773741" y="2151426"/>
            <a:chExt cx="307816" cy="196393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3773741" y="2151426"/>
              <a:ext cx="195727" cy="894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3969468" y="2151426"/>
              <a:ext cx="112089" cy="1963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3614763" y="2799498"/>
            <a:ext cx="46679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srgbClr val="00B050"/>
                </a:solidFill>
              </a:rPr>
              <a:t>.</a:t>
            </a:r>
            <a:endParaRPr lang="ru-RU" sz="6000" dirty="0">
              <a:solidFill>
                <a:srgbClr val="00B050"/>
              </a:solidFill>
            </a:endParaRPr>
          </a:p>
        </p:txBody>
      </p:sp>
      <p:grpSp>
        <p:nvGrpSpPr>
          <p:cNvPr id="53" name="Группа 52"/>
          <p:cNvGrpSpPr/>
          <p:nvPr/>
        </p:nvGrpSpPr>
        <p:grpSpPr>
          <a:xfrm>
            <a:off x="3046015" y="3051631"/>
            <a:ext cx="278557" cy="309781"/>
            <a:chOff x="827584" y="961330"/>
            <a:chExt cx="278557" cy="309781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>
              <a:off x="827584" y="980728"/>
              <a:ext cx="216024" cy="290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890117" y="961330"/>
              <a:ext cx="216024" cy="290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3844365" y="2799498"/>
            <a:ext cx="278557" cy="309781"/>
            <a:chOff x="827584" y="961330"/>
            <a:chExt cx="278557" cy="309781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827584" y="980728"/>
              <a:ext cx="216024" cy="290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890117" y="961330"/>
              <a:ext cx="216024" cy="290383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57" name="Дуга 56"/>
          <p:cNvSpPr/>
          <p:nvPr/>
        </p:nvSpPr>
        <p:spPr>
          <a:xfrm rot="11842364">
            <a:off x="4377351" y="2573129"/>
            <a:ext cx="914400" cy="914400"/>
          </a:xfrm>
          <a:prstGeom prst="arc">
            <a:avLst>
              <a:gd name="adj1" fmla="val 18195256"/>
              <a:gd name="adj2" fmla="val 20409013"/>
            </a:avLst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683568" y="620688"/>
            <a:ext cx="1795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Группа №3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444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/>
      <p:bldP spid="34" grpId="0"/>
      <p:bldP spid="35" grpId="0"/>
      <p:bldP spid="48" grpId="0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44796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u="sng" dirty="0" smtClean="0"/>
              <a:t>План решения задачи № 214</a:t>
            </a:r>
          </a:p>
          <a:p>
            <a:pPr>
              <a:lnSpc>
                <a:spcPct val="150000"/>
              </a:lnSpc>
            </a:pPr>
            <a:endParaRPr lang="ru-RU" sz="2400" u="sng" dirty="0"/>
          </a:p>
          <a:p>
            <a:pPr>
              <a:lnSpc>
                <a:spcPct val="150000"/>
              </a:lnSpc>
            </a:pPr>
            <a:r>
              <a:rPr lang="ru-RU" sz="2400" dirty="0" smtClean="0"/>
              <a:t>1) Установить, что </a:t>
            </a:r>
            <a:r>
              <a:rPr lang="ru-RU" sz="2400" b="1" dirty="0" smtClean="0">
                <a:latin typeface="Batang"/>
                <a:ea typeface="Batang"/>
              </a:rPr>
              <a:t>∆</a:t>
            </a:r>
            <a:r>
              <a:rPr lang="en-US" sz="2400" dirty="0" smtClean="0">
                <a:latin typeface="Batang"/>
                <a:ea typeface="Batang"/>
              </a:rPr>
              <a:t>AMD</a:t>
            </a:r>
            <a:r>
              <a:rPr lang="ru-RU" sz="2400" dirty="0" smtClean="0">
                <a:latin typeface="Batang"/>
                <a:ea typeface="Batang"/>
              </a:rPr>
              <a:t> равнобедренный.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Batang"/>
                <a:ea typeface="Batang"/>
              </a:rPr>
              <a:t>2) Найти равные углы в этом треугольнике.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Batang"/>
                <a:ea typeface="Batang"/>
              </a:rPr>
              <a:t>3) Применив свойство транзитивности, 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Batang"/>
                <a:ea typeface="Batang"/>
              </a:rPr>
              <a:t> </a:t>
            </a:r>
            <a:r>
              <a:rPr lang="ru-RU" sz="2400" dirty="0" smtClean="0">
                <a:latin typeface="Batang"/>
                <a:ea typeface="Batang"/>
              </a:rPr>
              <a:t>   </a:t>
            </a:r>
            <a:r>
              <a:rPr lang="ru-RU" sz="2400" dirty="0" smtClean="0">
                <a:latin typeface="+mj-lt"/>
                <a:ea typeface="Batang"/>
              </a:rPr>
              <a:t>установить</a:t>
            </a:r>
            <a:r>
              <a:rPr lang="ru-RU" sz="2400" dirty="0" smtClean="0">
                <a:latin typeface="Batang"/>
                <a:ea typeface="Batang"/>
              </a:rPr>
              <a:t> равенство н/л углов при прямых</a:t>
            </a:r>
          </a:p>
          <a:p>
            <a:pPr>
              <a:lnSpc>
                <a:spcPct val="150000"/>
              </a:lnSpc>
            </a:pPr>
            <a:r>
              <a:rPr lang="ru-RU" sz="2400" dirty="0">
                <a:latin typeface="Batang"/>
                <a:ea typeface="Batang"/>
              </a:rPr>
              <a:t> </a:t>
            </a:r>
            <a:r>
              <a:rPr lang="ru-RU" sz="2400" dirty="0" smtClean="0">
                <a:latin typeface="Batang"/>
                <a:ea typeface="Batang"/>
              </a:rPr>
              <a:t>   </a:t>
            </a:r>
            <a:r>
              <a:rPr lang="en-US" sz="2400" dirty="0" smtClean="0">
                <a:latin typeface="Batang"/>
                <a:ea typeface="Batang"/>
              </a:rPr>
              <a:t>MD</a:t>
            </a:r>
            <a:r>
              <a:rPr lang="ru-RU" sz="2400" dirty="0" smtClean="0">
                <a:latin typeface="Batang"/>
                <a:ea typeface="Batang"/>
              </a:rPr>
              <a:t> и</a:t>
            </a:r>
            <a:r>
              <a:rPr lang="en-US" sz="2400" dirty="0" smtClean="0">
                <a:latin typeface="Batang"/>
                <a:ea typeface="Batang"/>
              </a:rPr>
              <a:t> AB</a:t>
            </a:r>
            <a:r>
              <a:rPr lang="ru-RU" sz="2400" dirty="0" smtClean="0">
                <a:latin typeface="Batang"/>
                <a:ea typeface="Batang"/>
              </a:rPr>
              <a:t> и секущей</a:t>
            </a:r>
            <a:r>
              <a:rPr lang="en-US" sz="2400" dirty="0" smtClean="0">
                <a:latin typeface="Batang"/>
                <a:ea typeface="Batang"/>
              </a:rPr>
              <a:t> </a:t>
            </a:r>
            <a:r>
              <a:rPr lang="ru-RU" sz="2400" dirty="0" smtClean="0">
                <a:latin typeface="Batang"/>
                <a:ea typeface="Batang"/>
              </a:rPr>
              <a:t>А</a:t>
            </a:r>
            <a:r>
              <a:rPr lang="en-US" sz="2400" dirty="0" smtClean="0">
                <a:latin typeface="Batang"/>
                <a:ea typeface="Batang"/>
              </a:rPr>
              <a:t>D.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Batang"/>
                <a:ea typeface="Batang"/>
              </a:rPr>
              <a:t>4) </a:t>
            </a:r>
            <a:r>
              <a:rPr lang="ru-RU" sz="2400" dirty="0" smtClean="0">
                <a:latin typeface="Batang"/>
                <a:ea typeface="Batang"/>
              </a:rPr>
              <a:t>Сделать вывод.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260648"/>
            <a:ext cx="1795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Группа №3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61826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420888"/>
            <a:ext cx="6512511" cy="1143000"/>
          </a:xfrm>
        </p:spPr>
        <p:txBody>
          <a:bodyPr/>
          <a:lstStyle/>
          <a:p>
            <a:r>
              <a:rPr lang="ru-RU" dirty="0" smtClean="0"/>
              <a:t>Проверка решения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275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834</TotalTime>
  <Words>449</Words>
  <Application>Microsoft Office PowerPoint</Application>
  <PresentationFormat>Экран (4:3)</PresentationFormat>
  <Paragraphs>193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Решение задач по теме: «Параллельность прямых»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Проверка решения</vt:lpstr>
      <vt:lpstr>Слайд 10</vt:lpstr>
      <vt:lpstr>Слайд 11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по теме: «Параллельность прямых»</dc:title>
  <dc:creator>РеТ</dc:creator>
  <cp:lastModifiedBy>Admin</cp:lastModifiedBy>
  <cp:revision>66</cp:revision>
  <dcterms:created xsi:type="dcterms:W3CDTF">2014-02-01T13:20:23Z</dcterms:created>
  <dcterms:modified xsi:type="dcterms:W3CDTF">2014-02-16T19:46:42Z</dcterms:modified>
</cp:coreProperties>
</file>