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D8E06F-D9C5-4DE1-BCA4-AFB03589A4B5}" type="datetimeFigureOut">
              <a:rPr lang="ru-RU" smtClean="0"/>
              <a:pPr/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A436802-4247-4168-9577-483FF15FB7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&#1054;&#1085;%20&#1085;&#1077;%20&#1074;&#1077;&#1088;&#1085;&#1091;&#1083;&#1089;&#1103;%20&#1080;&#1079;%20&#1073;&#1086;&#1103;.mp3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628775"/>
            <a:ext cx="8229600" cy="172878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Бардовская</a:t>
            </a:r>
            <a:r>
              <a:rPr lang="ru-RU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(авторская)                                      песня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4869676" y="4000504"/>
            <a:ext cx="386157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2000" dirty="0">
                <a:cs typeface="Courier New" pitchFamily="49" charset="0"/>
              </a:rPr>
              <a:t>Упорова Ирина Александровна – </a:t>
            </a:r>
          </a:p>
          <a:p>
            <a:pPr algn="r"/>
            <a:r>
              <a:rPr lang="ru-RU" sz="2000" dirty="0">
                <a:cs typeface="Courier New" pitchFamily="49" charset="0"/>
              </a:rPr>
              <a:t>учитель музыки</a:t>
            </a:r>
          </a:p>
          <a:p>
            <a:pPr algn="r"/>
            <a:r>
              <a:rPr lang="ru-RU" sz="2000" dirty="0">
                <a:cs typeface="Courier New" pitchFamily="49" charset="0"/>
              </a:rPr>
              <a:t>МАОУ «СОШ № 79»  г. Пермь</a:t>
            </a: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071670" y="142852"/>
            <a:ext cx="50702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Всероссийская научно-методическая конференция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</a:p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"Педагогическая технология и мастерство учителя"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5929330"/>
            <a:ext cx="72152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Электронное периодическое издание </a:t>
            </a:r>
            <a:r>
              <a:rPr lang="ru-RU" sz="1600" b="1" dirty="0" smtClean="0"/>
              <a:t>НАУКОГРАД</a:t>
            </a:r>
            <a:endParaRPr lang="ru-RU" sz="16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i="1" dirty="0" smtClean="0">
                <a:solidFill>
                  <a:srgbClr val="FF0000"/>
                </a:solidFill>
                <a:latin typeface="Georgia" pitchFamily="18" charset="0"/>
              </a:rPr>
              <a:t>Творчество трёх бардов - классический образец авторской песни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Georgia" pitchFamily="18" charset="0"/>
              </a:rPr>
              <a:t>А. Галич – очень  талантлив: певец, актёр, прозаик, драматург, киносценарист. Стал неугоден власти из – за своих остросатирических песен, был вынужден иммигрировать в Париж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Georgia" pitchFamily="18" charset="0"/>
              </a:rPr>
              <a:t>Б. Окуджава – продолжил традиции </a:t>
            </a:r>
            <a:r>
              <a:rPr lang="en-US" sz="2400" b="1" dirty="0" smtClean="0">
                <a:solidFill>
                  <a:srgbClr val="FFFF00"/>
                </a:solidFill>
                <a:latin typeface="Georgia" pitchFamily="18" charset="0"/>
              </a:rPr>
              <a:t>XIX</a:t>
            </a:r>
            <a:r>
              <a:rPr lang="ru-RU" sz="2400" b="1" dirty="0" smtClean="0">
                <a:solidFill>
                  <a:srgbClr val="FFFF00"/>
                </a:solidFill>
                <a:latin typeface="Georgia" pitchFamily="18" charset="0"/>
              </a:rPr>
              <a:t> века, когда честь и достоинство были превыше всего. Главные темы его творчества – Любовь,  Вера, Надежда.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Georgia" pitchFamily="18" charset="0"/>
                <a:hlinkClick r:id="rId2" action="ppaction://hlinksldjump"/>
              </a:rPr>
              <a:t>В. Высоцкий </a:t>
            </a:r>
            <a:r>
              <a:rPr lang="ru-RU" sz="2400" b="1" dirty="0" smtClean="0">
                <a:solidFill>
                  <a:srgbClr val="FFFF00"/>
                </a:solidFill>
                <a:latin typeface="Georgia" pitchFamily="18" charset="0"/>
              </a:rPr>
              <a:t>и после смерти продолжает своим творчеством оказывать влияние на развитие авторской песни.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179388" y="333375"/>
            <a:ext cx="4051300" cy="637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ru-RU" sz="2400" dirty="0">
              <a:solidFill>
                <a:schemeClr val="accent2"/>
              </a:solidFill>
            </a:endParaRPr>
          </a:p>
          <a:p>
            <a:pPr>
              <a:defRPr/>
            </a:pPr>
            <a:endParaRPr lang="ru-RU" sz="2400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…Я, конечно, вернусь – </a:t>
            </a:r>
          </a:p>
          <a:p>
            <a:pPr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           весь в друзьях и</a:t>
            </a:r>
          </a:p>
          <a:p>
            <a:pPr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                   в делах, -</a:t>
            </a:r>
          </a:p>
          <a:p>
            <a:pPr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    Я, конечно, спою,</a:t>
            </a:r>
          </a:p>
          <a:p>
            <a:pPr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    Я, конечно, спою,</a:t>
            </a:r>
          </a:p>
          <a:p>
            <a:pPr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           не пройдёт и </a:t>
            </a:r>
          </a:p>
          <a:p>
            <a:pPr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</a:rPr>
              <a:t>                   полгода…»</a:t>
            </a:r>
          </a:p>
          <a:p>
            <a:pPr>
              <a:defRPr/>
            </a:pP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  <a:hlinkClick r:id="rId2" action="ppaction://hlinkfile"/>
              </a:rPr>
              <a:t>Владимир Высоцкий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Рисунок 4" descr="default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2143116"/>
            <a:ext cx="2641443" cy="29684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28775"/>
            <a:ext cx="8229600" cy="17287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Бардовская</a:t>
            </a:r>
            <a:r>
              <a:rPr lang="ru-RU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(авторская)                                           песня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35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en-US" b="1" i="1" dirty="0" smtClean="0">
                <a:solidFill>
                  <a:srgbClr val="FFFF00"/>
                </a:solidFill>
                <a:latin typeface="Georgia" pitchFamily="18" charset="0"/>
              </a:rPr>
              <a:t>						       </a:t>
            </a: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Авторская</a:t>
            </a:r>
            <a:endParaRPr lang="ru-RU" b="1" i="1" dirty="0" smtClean="0">
              <a:solidFill>
                <a:srgbClr val="FFFF00"/>
              </a:solidFill>
              <a:latin typeface="Georgia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b="1" i="1" dirty="0" smtClean="0">
              <a:solidFill>
                <a:srgbClr val="FFFF00"/>
              </a:solidFill>
              <a:latin typeface="Georgia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00"/>
                </a:solidFill>
                <a:latin typeface="Georgia" pitchFamily="18" charset="0"/>
              </a:rPr>
              <a:t>                                                           </a:t>
            </a: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Турист</a:t>
            </a:r>
            <a:r>
              <a:rPr lang="en-US" b="1" i="1" dirty="0" smtClean="0">
                <a:solidFill>
                  <a:srgbClr val="FFFF00"/>
                </a:solidFill>
                <a:latin typeface="Georgia" pitchFamily="18" charset="0"/>
              </a:rPr>
              <a:t>c</a:t>
            </a:r>
            <a:r>
              <a:rPr lang="ru-RU" b="1" i="1" dirty="0" err="1" smtClean="0">
                <a:solidFill>
                  <a:srgbClr val="FFFF00"/>
                </a:solidFill>
                <a:latin typeface="Georgia" pitchFamily="18" charset="0"/>
              </a:rPr>
              <a:t>кая</a:t>
            </a:r>
            <a:endParaRPr lang="ru-RU" b="1" i="1" dirty="0" smtClean="0">
              <a:solidFill>
                <a:srgbClr val="FFFF00"/>
              </a:solidFill>
              <a:latin typeface="Georgia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ru-RU" b="1" i="1" dirty="0" smtClean="0">
              <a:solidFill>
                <a:srgbClr val="FFFF00"/>
              </a:solidFill>
              <a:latin typeface="Georgia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                                                        Студенческая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ru-RU" b="1" i="1" dirty="0" smtClean="0"/>
              <a:t>                                    </a:t>
            </a: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4572000" y="2133600"/>
            <a:ext cx="863600" cy="2663825"/>
          </a:xfrm>
          <a:prstGeom prst="leftBrace">
            <a:avLst>
              <a:gd name="adj1" fmla="val 2570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034" y="3214686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solidFill>
                  <a:srgbClr val="FF0000"/>
                </a:solidFill>
                <a:latin typeface="Georgia" pitchFamily="18" charset="0"/>
              </a:rPr>
              <a:t>Бардовская</a:t>
            </a:r>
            <a:r>
              <a:rPr lang="ru-RU" sz="2800" b="1" i="1" dirty="0" smtClean="0">
                <a:solidFill>
                  <a:srgbClr val="FF0000"/>
                </a:solidFill>
                <a:latin typeface="Georgia" pitchFamily="18" charset="0"/>
              </a:rPr>
              <a:t>   </a:t>
            </a:r>
            <a:r>
              <a:rPr lang="ru-RU" sz="2800" b="1" i="1" dirty="0" smtClean="0">
                <a:solidFill>
                  <a:srgbClr val="FF0000"/>
                </a:solidFill>
                <a:latin typeface="Georgia" pitchFamily="18" charset="0"/>
              </a:rPr>
              <a:t>песня</a:t>
            </a:r>
            <a:r>
              <a:rPr lang="ru-RU" sz="2800" dirty="0" smtClean="0">
                <a:solidFill>
                  <a:srgbClr val="FF0000"/>
                </a:solidFill>
                <a:latin typeface="Georgia" pitchFamily="18" charset="0"/>
              </a:rPr>
              <a:t>  </a:t>
            </a:r>
            <a:endParaRPr lang="ru-RU" sz="2800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FF0000"/>
                </a:solidFill>
                <a:latin typeface="Georgia" pitchFamily="18" charset="0"/>
                <a:hlinkClick r:id="rId2" action="ppaction://hlinksldjump"/>
              </a:rPr>
              <a:t>Кто такие барды?</a:t>
            </a:r>
            <a:endParaRPr lang="ru-RU" i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530725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>
              <a:latin typeface="Georgia" pitchFamily="18" charset="0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>
              <a:latin typeface="Georgia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i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530725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>
              <a:latin typeface="Georgia" pitchFamily="18" charset="0"/>
            </a:endParaRPr>
          </a:p>
          <a:p>
            <a:pPr marL="548640" indent="-41148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FFFF00"/>
                </a:solidFill>
                <a:latin typeface="Georgia" pitchFamily="18" charset="0"/>
              </a:rPr>
              <a:t>Бард (от англ. и </a:t>
            </a:r>
            <a:r>
              <a:rPr lang="ru-RU" b="1" dirty="0" err="1" smtClean="0">
                <a:solidFill>
                  <a:srgbClr val="FFFF00"/>
                </a:solidFill>
                <a:latin typeface="Georgia" pitchFamily="18" charset="0"/>
              </a:rPr>
              <a:t>ирланд</a:t>
            </a:r>
            <a:r>
              <a:rPr lang="ru-RU" b="1" dirty="0" smtClean="0">
                <a:solidFill>
                  <a:srgbClr val="FFFF00"/>
                </a:solidFill>
                <a:latin typeface="Georgia" pitchFamily="18" charset="0"/>
              </a:rPr>
              <a:t>. </a:t>
            </a:r>
            <a:r>
              <a:rPr lang="en-US" b="1" i="1" dirty="0" smtClean="0">
                <a:solidFill>
                  <a:srgbClr val="FFFF00"/>
                </a:solidFill>
                <a:latin typeface="Georgia" pitchFamily="18" charset="0"/>
              </a:rPr>
              <a:t>bard – </a:t>
            </a:r>
            <a:r>
              <a:rPr lang="ru-RU" b="1" dirty="0" smtClean="0">
                <a:solidFill>
                  <a:srgbClr val="FFFF00"/>
                </a:solidFill>
                <a:latin typeface="Georgia" pitchFamily="18" charset="0"/>
              </a:rPr>
              <a:t>певец) – народный певец у древних племён.</a:t>
            </a:r>
            <a:endParaRPr lang="ru-RU" b="1" i="1" dirty="0" smtClean="0">
              <a:solidFill>
                <a:srgbClr val="FFFF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FFFF00"/>
                </a:solidFill>
                <a:latin typeface="Georgia" pitchFamily="18" charset="0"/>
              </a:rPr>
              <a:t>Авторская песня – самобытное, неординарное музыкальное явление, которое не укладывается ни в одно определение.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  <a:cs typeface="Courier New" pitchFamily="49" charset="0"/>
                <a:hlinkClick r:id="rId2" action="ppaction://hlinksldjump"/>
              </a:rPr>
              <a:t>Что такое авторская песня? </a:t>
            </a:r>
            <a:endParaRPr lang="ru-RU" sz="4000" i="1" dirty="0" smtClean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  <a:cs typeface="Courier New" pitchFamily="49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4000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dirty="0" smtClean="0">
                <a:solidFill>
                  <a:srgbClr val="FFFF00"/>
                </a:solidFill>
                <a:latin typeface="Georgia" pitchFamily="18" charset="0"/>
              </a:rPr>
              <a:t>«Поэзия под гитару» (Б.Окуджава)</a:t>
            </a:r>
          </a:p>
          <a:p>
            <a:pPr marL="548640" indent="-411480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200" dirty="0" smtClean="0">
                <a:solidFill>
                  <a:srgbClr val="FFFF00"/>
                </a:solidFill>
                <a:latin typeface="Georgia" pitchFamily="18" charset="0"/>
              </a:rPr>
              <a:t>«…это поэты, которые исполняют стихи под музыку…» (В.Высоцкий)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i="1" dirty="0" smtClean="0">
                <a:solidFill>
                  <a:srgbClr val="FF0000"/>
                </a:solidFill>
                <a:latin typeface="Georgia" pitchFamily="18" charset="0"/>
              </a:rPr>
              <a:t>Истоками авторской песни являются:</a:t>
            </a:r>
            <a:r>
              <a:rPr lang="ru-RU" sz="3600" i="1" dirty="0" smtClean="0"/>
              <a:t/>
            </a:r>
            <a:br>
              <a:rPr lang="ru-RU" sz="3600" i="1" dirty="0" smtClean="0"/>
            </a:br>
            <a:endParaRPr lang="ru-RU" sz="3600" i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городской романс;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кант (бытовая многоголосная песня);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крестьянские песни;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творчество декабристов;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песни беспризорников;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i="1" dirty="0" smtClean="0">
                <a:solidFill>
                  <a:srgbClr val="FFFF00"/>
                </a:solidFill>
                <a:latin typeface="Georgia" pitchFamily="18" charset="0"/>
              </a:rPr>
              <a:t>студенческий фольклор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b="1" i="1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b="1" i="1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i="1" dirty="0" smtClean="0">
                <a:solidFill>
                  <a:srgbClr val="FF0000"/>
                </a:solidFill>
                <a:latin typeface="Georgia" pitchFamily="18" charset="0"/>
              </a:rPr>
              <a:t>Жанровое многообразие авторской песни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600" b="1" dirty="0" smtClean="0">
                <a:solidFill>
                  <a:srgbClr val="FFFF00"/>
                </a:solidFill>
                <a:latin typeface="Georgia" pitchFamily="18" charset="0"/>
              </a:rPr>
              <a:t>Тема природы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600" b="1" dirty="0" smtClean="0">
                <a:solidFill>
                  <a:srgbClr val="FFFF00"/>
                </a:solidFill>
                <a:latin typeface="Georgia" pitchFamily="18" charset="0"/>
              </a:rPr>
              <a:t>Тема дружбы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600" b="1" dirty="0" smtClean="0">
                <a:solidFill>
                  <a:srgbClr val="FFFF00"/>
                </a:solidFill>
                <a:latin typeface="Georgia" pitchFamily="18" charset="0"/>
              </a:rPr>
              <a:t>Тема любви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3600" b="1" dirty="0" smtClean="0">
                <a:solidFill>
                  <a:srgbClr val="FFFF00"/>
                </a:solidFill>
                <a:latin typeface="Georgia" pitchFamily="18" charset="0"/>
              </a:rPr>
              <a:t>Тема войны (</a:t>
            </a:r>
            <a:r>
              <a:rPr lang="ru-RU" sz="3600" b="1" dirty="0" err="1" smtClean="0">
                <a:solidFill>
                  <a:srgbClr val="FFFF00"/>
                </a:solidFill>
                <a:latin typeface="Georgia" pitchFamily="18" charset="0"/>
              </a:rPr>
              <a:t>Афган</a:t>
            </a:r>
            <a:r>
              <a:rPr lang="ru-RU" sz="3600" b="1" dirty="0" smtClean="0">
                <a:solidFill>
                  <a:srgbClr val="FFFF00"/>
                </a:solidFill>
                <a:latin typeface="Georgia" pitchFamily="18" charset="0"/>
              </a:rPr>
              <a:t>, ВОВ)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273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Бардовская (авторская)                                      песня</vt:lpstr>
      <vt:lpstr>Слайд 2</vt:lpstr>
      <vt:lpstr>Кто такие барды?</vt:lpstr>
      <vt:lpstr>Слайд 4</vt:lpstr>
      <vt:lpstr>Слайд 5</vt:lpstr>
      <vt:lpstr>Что такое авторская песня? </vt:lpstr>
      <vt:lpstr>Слайд 7</vt:lpstr>
      <vt:lpstr>Истоками авторской песни являются: </vt:lpstr>
      <vt:lpstr>Жанровое многообразие авторской песни</vt:lpstr>
      <vt:lpstr>Творчество трёх бардов - классический образец авторской песни</vt:lpstr>
      <vt:lpstr>Слайд 11</vt:lpstr>
      <vt:lpstr>Бардовская (авторская)                                           песня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Бардовская (авторская)                                      песня</dc:title>
  <dc:creator>FuckYouBill</dc:creator>
  <cp:lastModifiedBy>Admin</cp:lastModifiedBy>
  <cp:revision>3</cp:revision>
  <dcterms:created xsi:type="dcterms:W3CDTF">2013-11-16T10:24:32Z</dcterms:created>
  <dcterms:modified xsi:type="dcterms:W3CDTF">2013-11-16T19:08:15Z</dcterms:modified>
</cp:coreProperties>
</file>