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5" r:id="rId6"/>
    <p:sldId id="259" r:id="rId7"/>
    <p:sldId id="260" r:id="rId8"/>
    <p:sldId id="266" r:id="rId9"/>
    <p:sldId id="267" r:id="rId10"/>
    <p:sldId id="262" r:id="rId11"/>
    <p:sldId id="263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3000" y="-14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4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5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10.02.2014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png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357430"/>
            <a:ext cx="7851648" cy="18288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Решение дробных рациональных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уравнений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24" y="3857628"/>
            <a:ext cx="7643866" cy="1752600"/>
          </a:xfrm>
        </p:spPr>
        <p:txBody>
          <a:bodyPr>
            <a:normAutofit fontScale="47500" lnSpcReduction="20000"/>
          </a:bodyPr>
          <a:lstStyle/>
          <a:p>
            <a:pPr algn="r"/>
            <a:endParaRPr lang="ru-RU" sz="2400" dirty="0" smtClean="0"/>
          </a:p>
          <a:p>
            <a:endParaRPr lang="ru-RU" sz="2400" dirty="0" smtClean="0"/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Непомнящая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Расима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Мусаевна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, 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учитель математики и физики 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МБОУ «2-Пристанская ООШ»</a:t>
            </a:r>
          </a:p>
          <a:p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4400" dirty="0" err="1" smtClean="0">
                <a:latin typeface="Times New Roman" pitchFamily="18" charset="0"/>
                <a:cs typeface="Times New Roman" pitchFamily="18" charset="0"/>
              </a:rPr>
              <a:t>Мариинский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район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214546" y="714356"/>
            <a:ext cx="507023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Всероссийская научно-методическая конференция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</a:p>
          <a:p>
            <a:pPr marL="0" marR="0" lvl="0" indent="0" algn="ctr" defTabSz="914400" rtl="0" eaLnBrk="1" fontAlgn="b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"Педагогическая технология и мастерство учителя"</a:t>
            </a:r>
            <a:endParaRPr kumimoji="0" lang="ru-RU" sz="36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662" y="6143644"/>
            <a:ext cx="721523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/>
              <a:t>Электронное периодическое издание НАУКОГРАД</a:t>
            </a:r>
            <a:endParaRPr lang="ru-RU" sz="1600" dirty="0" smtClean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Проверка: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1 уровень: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аб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2 уровень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,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в: ба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3уровень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в: г,   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в: 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Домашнее задание</a:t>
            </a:r>
            <a:br>
              <a:rPr lang="ru-RU" sz="4800" dirty="0" smtClean="0">
                <a:latin typeface="Times New Roman" pitchFamily="18" charset="0"/>
                <a:cs typeface="Times New Roman" pitchFamily="18" charset="0"/>
              </a:rPr>
            </a:br>
            <a:endParaRPr lang="ru-RU" sz="4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357718"/>
          </a:xfrm>
        </p:spPr>
        <p:txBody>
          <a:bodyPr/>
          <a:lstStyle/>
          <a:p>
            <a:pPr lvl="0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уровень: п.24 №592(а, в,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уровень: п.24 №595(а, в, е)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III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уровень: п.24 №599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cat.convdocs.org/pars_docs/refs/116/115454/115454_html_m20f17a7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6215074" y="4643446"/>
            <a:ext cx="2071702" cy="187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928694"/>
          </a:xfrm>
        </p:spPr>
        <p:txBody>
          <a:bodyPr>
            <a:norm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нового материала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2422214"/>
          </a:xfrm>
        </p:spPr>
        <p:txBody>
          <a:bodyPr numCol="2">
            <a:normAutofit fontScale="925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2х+5=3(8-х)                  4.</a:t>
            </a:r>
          </a:p>
          <a:p>
            <a:pPr lvl="0"/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 smtClean="0"/>
              <a:t>.                                        5.</a:t>
            </a:r>
          </a:p>
          <a:p>
            <a:endParaRPr lang="ru-RU" u="sng" dirty="0" smtClean="0"/>
          </a:p>
          <a:p>
            <a:r>
              <a:rPr lang="ru-RU" dirty="0" smtClean="0"/>
              <a:t>3.                                         6. </a:t>
            </a:r>
          </a:p>
          <a:p>
            <a:endParaRPr lang="ru-RU" u="sng" dirty="0" smtClean="0"/>
          </a:p>
          <a:p>
            <a:endParaRPr lang="ru-RU" u="sng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69" name="Object 1"/>
          <p:cNvGraphicFramePr>
            <a:graphicFrameLocks noChangeAspect="1"/>
          </p:cNvGraphicFramePr>
          <p:nvPr/>
        </p:nvGraphicFramePr>
        <p:xfrm>
          <a:off x="1142976" y="2714620"/>
          <a:ext cx="1714512" cy="785818"/>
        </p:xfrm>
        <a:graphic>
          <a:graphicData uri="http://schemas.openxmlformats.org/presentationml/2006/ole">
            <p:oleObj spid="_x0000_s7169" name="Equation" r:id="rId3" imgW="558558" imgH="393529" progId="">
              <p:embed/>
            </p:oleObj>
          </a:graphicData>
        </a:graphic>
      </p:graphicFrame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1" name="Object 3"/>
          <p:cNvGraphicFramePr>
            <a:graphicFrameLocks noChangeAspect="1"/>
          </p:cNvGraphicFramePr>
          <p:nvPr/>
        </p:nvGraphicFramePr>
        <p:xfrm>
          <a:off x="1071538" y="3714752"/>
          <a:ext cx="1785950" cy="785818"/>
        </p:xfrm>
        <a:graphic>
          <a:graphicData uri="http://schemas.openxmlformats.org/presentationml/2006/ole">
            <p:oleObj spid="_x0000_s7171" name="Equation" r:id="rId4" imgW="977476" imgH="393529" progId="">
              <p:embed/>
            </p:oleObj>
          </a:graphicData>
        </a:graphic>
      </p:graphicFrame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3" name="Object 5"/>
          <p:cNvGraphicFramePr>
            <a:graphicFrameLocks noChangeAspect="1"/>
          </p:cNvGraphicFramePr>
          <p:nvPr/>
        </p:nvGraphicFramePr>
        <p:xfrm>
          <a:off x="4357686" y="1928802"/>
          <a:ext cx="2214578" cy="785818"/>
        </p:xfrm>
        <a:graphic>
          <a:graphicData uri="http://schemas.openxmlformats.org/presentationml/2006/ole">
            <p:oleObj spid="_x0000_s7173" name="Equation" r:id="rId5" imgW="977476" imgH="393529" progId="">
              <p:embed/>
            </p:oleObj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5" name="Object 7"/>
          <p:cNvGraphicFramePr>
            <a:graphicFrameLocks noChangeAspect="1"/>
          </p:cNvGraphicFramePr>
          <p:nvPr/>
        </p:nvGraphicFramePr>
        <p:xfrm>
          <a:off x="4357686" y="2786058"/>
          <a:ext cx="1857388" cy="785818"/>
        </p:xfrm>
        <a:graphic>
          <a:graphicData uri="http://schemas.openxmlformats.org/presentationml/2006/ole">
            <p:oleObj spid="_x0000_s7175" name="Equation" r:id="rId6" imgW="825500" imgH="393700" progId="">
              <p:embed/>
            </p:oleObj>
          </a:graphicData>
        </a:graphic>
      </p:graphicFrame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7177" name="Object 9"/>
          <p:cNvGraphicFramePr>
            <a:graphicFrameLocks noChangeAspect="1"/>
          </p:cNvGraphicFramePr>
          <p:nvPr/>
        </p:nvGraphicFramePr>
        <p:xfrm>
          <a:off x="4429124" y="3643314"/>
          <a:ext cx="1928826" cy="785818"/>
        </p:xfrm>
        <a:graphic>
          <a:graphicData uri="http://schemas.openxmlformats.org/presentationml/2006/ole">
            <p:oleObj spid="_x0000_s7177" name="Equation" r:id="rId7" imgW="1231366" imgH="418918" progId="">
              <p:embed/>
            </p:oleObj>
          </a:graphicData>
        </a:graphic>
      </p:graphicFrame>
      <p:pic>
        <p:nvPicPr>
          <p:cNvPr id="14" name="Рисунок 13" descr="http://cat.convdocs.org/pars_docs/refs/116/115454/115454_html_m20f17a75.png"/>
          <p:cNvPicPr/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7158" y="4643446"/>
            <a:ext cx="2000264" cy="187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                                          ОЗ:6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3.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3х-3+4х-5х=0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2х-3=0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2х=3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6. 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х=1.5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1000100" y="2000240"/>
          <a:ext cx="2786082" cy="857256"/>
        </p:xfrm>
        <a:graphic>
          <a:graphicData uri="http://schemas.openxmlformats.org/presentationml/2006/ole">
            <p:oleObj spid="_x0000_s3073" name="Equation" r:id="rId3" imgW="977476" imgH="393529" progId="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1000100" y="2857496"/>
          <a:ext cx="3714776" cy="928694"/>
        </p:xfrm>
        <a:graphic>
          <a:graphicData uri="http://schemas.openxmlformats.org/presentationml/2006/ole">
            <p:oleObj spid="_x0000_s3075" name="Equation" r:id="rId4" imgW="1422400" imgH="393700" progId="">
              <p:embed/>
            </p:oleObj>
          </a:graphicData>
        </a:graphic>
      </p:graphicFrame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9" name="Рисунок 8" descr="http://cat.convdocs.org/pars_docs/refs/116/115454/115454_html_m20f17a75.pn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95559" flipH="1">
            <a:off x="6481207" y="4552603"/>
            <a:ext cx="1883725" cy="187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714356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Алгоритм решения целого уравнения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467104"/>
          </a:xfrm>
        </p:spPr>
        <p:txBody>
          <a:bodyPr>
            <a:normAutofit/>
          </a:bodyPr>
          <a:lstStyle/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Найти общий знаменатель.</a:t>
            </a:r>
          </a:p>
          <a:p>
            <a:pPr lvl="0"/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Умножить каждую часть на общий знаменатель</a:t>
            </a:r>
          </a:p>
          <a:p>
            <a:pPr lvl="0"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Решить получившиеся целое уравнение</a:t>
            </a:r>
          </a:p>
          <a:p>
            <a:pPr>
              <a:buNone/>
            </a:pP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857364"/>
            <a:ext cx="8229600" cy="43891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                                               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ОЗ:х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(х-5)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   (х-3)∙х+1∙(х-5)=х+5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5.</a:t>
            </a:r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2" name="Object 4"/>
          <p:cNvGraphicFramePr>
            <a:graphicFrameLocks noChangeAspect="1"/>
          </p:cNvGraphicFramePr>
          <p:nvPr/>
        </p:nvGraphicFramePr>
        <p:xfrm>
          <a:off x="1000100" y="1928802"/>
          <a:ext cx="2143140" cy="714380"/>
        </p:xfrm>
        <a:graphic>
          <a:graphicData uri="http://schemas.openxmlformats.org/presentationml/2006/ole">
            <p:oleObj spid="_x0000_s22532" name="Equation" r:id="rId3" imgW="1231366" imgH="418918" progId="">
              <p:embed/>
            </p:oleObj>
          </a:graphicData>
        </a:graphic>
      </p:graphicFrame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4" name="Object 6"/>
          <p:cNvGraphicFramePr>
            <a:graphicFrameLocks noChangeAspect="1"/>
          </p:cNvGraphicFramePr>
          <p:nvPr/>
        </p:nvGraphicFramePr>
        <p:xfrm>
          <a:off x="1000100" y="2786058"/>
          <a:ext cx="4643470" cy="785818"/>
        </p:xfrm>
        <a:graphic>
          <a:graphicData uri="http://schemas.openxmlformats.org/presentationml/2006/ole">
            <p:oleObj spid="_x0000_s22534" name="Equation" r:id="rId4" imgW="2857500" imgH="419100" progId="">
              <p:embed/>
            </p:oleObj>
          </a:graphicData>
        </a:graphic>
      </p:graphicFrame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6" name="Object 8"/>
          <p:cNvGraphicFramePr>
            <a:graphicFrameLocks noChangeAspect="1"/>
          </p:cNvGraphicFramePr>
          <p:nvPr/>
        </p:nvGraphicFramePr>
        <p:xfrm>
          <a:off x="1000100" y="4429132"/>
          <a:ext cx="2721448" cy="500066"/>
        </p:xfrm>
        <a:graphic>
          <a:graphicData uri="http://schemas.openxmlformats.org/presentationml/2006/ole">
            <p:oleObj spid="_x0000_s22536" name="Equation" r:id="rId5" imgW="1524000" imgH="203200" progId="">
              <p:embed/>
            </p:oleObj>
          </a:graphicData>
        </a:graphic>
      </p:graphicFrame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39" name="Object 11"/>
          <p:cNvGraphicFramePr>
            <a:graphicFrameLocks noChangeAspect="1"/>
          </p:cNvGraphicFramePr>
          <p:nvPr/>
        </p:nvGraphicFramePr>
        <p:xfrm>
          <a:off x="1000100" y="5214950"/>
          <a:ext cx="2357454" cy="500066"/>
        </p:xfrm>
        <a:graphic>
          <a:graphicData uri="http://schemas.openxmlformats.org/presentationml/2006/ole">
            <p:oleObj spid="_x0000_s22539" name="Equation" r:id="rId6" imgW="965200" imgH="203200" progId="">
              <p:embed/>
            </p:oleObj>
          </a:graphicData>
        </a:graphic>
      </p:graphicFrame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2541" name="Object 13"/>
          <p:cNvGraphicFramePr>
            <a:graphicFrameLocks noChangeAspect="1"/>
          </p:cNvGraphicFramePr>
          <p:nvPr/>
        </p:nvGraphicFramePr>
        <p:xfrm>
          <a:off x="4643438" y="4000504"/>
          <a:ext cx="4000528" cy="2428892"/>
        </p:xfrm>
        <a:graphic>
          <a:graphicData uri="http://schemas.openxmlformats.org/presentationml/2006/ole">
            <p:oleObj spid="_x0000_s22541" name="Equation" r:id="rId7" imgW="2349360" imgH="111744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2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utoUpdateAnimBg="0" advAuto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2714620"/>
            <a:ext cx="8229600" cy="318135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х=5, то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(х-5)=0</a:t>
            </a:r>
          </a:p>
          <a:p>
            <a:pPr>
              <a:buNone/>
            </a:pP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х=-2, то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(х-2)≠0.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</a:p>
          <a:p>
            <a:pPr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Ответ:-2</a:t>
            </a:r>
          </a:p>
          <a:p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Алгоритм решения дробных рациональных уравнений: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468880"/>
            <a:ext cx="8229600" cy="4389120"/>
          </a:xfrm>
        </p:spPr>
        <p:txBody>
          <a:bodyPr/>
          <a:lstStyle/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Найти общий знаменатель дробей, входящих в уравнение;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Умножить обе части уравнения на общий знаменатель;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Решить получившееся целое уравнение;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Исключить из его корней те, которые обращают в нуль общий знаменатель.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29058" y="3786190"/>
            <a:ext cx="928694" cy="35051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800" dirty="0" smtClean="0"/>
              <a:t>или</a:t>
            </a:r>
            <a:endParaRPr lang="ru-RU" sz="1800" dirty="0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3" name="Object 1"/>
          <p:cNvGraphicFramePr>
            <a:graphicFrameLocks noChangeAspect="1"/>
          </p:cNvGraphicFramePr>
          <p:nvPr/>
        </p:nvGraphicFramePr>
        <p:xfrm>
          <a:off x="500034" y="2714620"/>
          <a:ext cx="2071702" cy="1698403"/>
        </p:xfrm>
        <a:graphic>
          <a:graphicData uri="http://schemas.openxmlformats.org/presentationml/2006/ole">
            <p:oleObj spid="_x0000_s23553" name="Equation" r:id="rId3" imgW="965200" imgH="927100" progId="">
              <p:embed/>
            </p:oleObj>
          </a:graphicData>
        </a:graphic>
      </p:graphicFrame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3224213" y="2940050"/>
          <a:ext cx="1633537" cy="1120775"/>
        </p:xfrm>
        <a:graphic>
          <a:graphicData uri="http://schemas.openxmlformats.org/presentationml/2006/ole">
            <p:oleObj spid="_x0000_s23555" name="Equation" r:id="rId4" imgW="812520" imgH="660240" progId="">
              <p:embed/>
            </p:oleObj>
          </a:graphicData>
        </a:graphic>
      </p:graphicFrame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57" name="Object 5"/>
          <p:cNvGraphicFramePr>
            <a:graphicFrameLocks noChangeAspect="1"/>
          </p:cNvGraphicFramePr>
          <p:nvPr/>
        </p:nvGraphicFramePr>
        <p:xfrm>
          <a:off x="5643570" y="3071810"/>
          <a:ext cx="1714512" cy="1285884"/>
        </p:xfrm>
        <a:graphic>
          <a:graphicData uri="http://schemas.openxmlformats.org/presentationml/2006/ole">
            <p:oleObj spid="_x0000_s23557" name="Equation" r:id="rId5" imgW="685800" imgH="673100" progId="">
              <p:embed/>
            </p:oleObj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5500694" y="3714752"/>
            <a:ext cx="1675459" cy="123110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000" i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с&gt;0,то </a:t>
            </a:r>
            <a:endParaRPr lang="ru-RU" sz="2000" i="1" dirty="0" smtClean="0">
              <a:latin typeface="Arial" pitchFamily="34" charset="0"/>
            </a:endParaRPr>
          </a:p>
        </p:txBody>
      </p:sp>
      <p:sp>
        <p:nvSpPr>
          <p:cNvPr id="23563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7286644" y="4357694"/>
          <a:ext cx="1071570" cy="764738"/>
        </p:xfrm>
        <a:graphic>
          <a:graphicData uri="http://schemas.openxmlformats.org/presentationml/2006/ole">
            <p:oleObj spid="_x0000_s23562" name="Equation" r:id="rId6" imgW="583947" imgH="444307" progId="">
              <p:embed/>
            </p:oleObj>
          </a:graphicData>
        </a:graphic>
      </p:graphicFrame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5500694" y="4143380"/>
            <a:ext cx="2071702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</a:tabLst>
            </a:pPr>
            <a:endParaRPr lang="ru-RU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</a:tabLst>
            </a:pP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</a:tabLst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Если с&lt;0 , то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</a:tabLst>
            </a:pPr>
            <a:endParaRPr lang="ru-RU" sz="2000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488" algn="l"/>
                <a:tab pos="630238" algn="l"/>
              </a:tabLs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корней нет</a:t>
            </a:r>
            <a:endParaRPr kumimoji="0" lang="ru-RU" sz="2000" b="0" i="1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  <p:graphicFrame>
        <p:nvGraphicFramePr>
          <p:cNvPr id="4" name="Object 11"/>
          <p:cNvGraphicFramePr>
            <a:graphicFrameLocks noChangeAspect="1"/>
          </p:cNvGraphicFramePr>
          <p:nvPr/>
        </p:nvGraphicFramePr>
        <p:xfrm>
          <a:off x="3214678" y="4181487"/>
          <a:ext cx="1276350" cy="1033463"/>
        </p:xfrm>
        <a:graphic>
          <a:graphicData uri="http://schemas.openxmlformats.org/presentationml/2006/ole">
            <p:oleObj spid="_x0000_s23563" name="Equation" r:id="rId7" imgW="634680" imgH="60948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Решение задач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71744"/>
            <a:ext cx="8229600" cy="3752856"/>
          </a:xfrm>
        </p:spPr>
        <p:txBody>
          <a:bodyPr>
            <a:norm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 590(ж)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 591(г)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№ 591(е)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*№593(е)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http://cat.convdocs.org/pars_docs/refs/116/115454/115454_html_m20f17a75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929322" y="4286256"/>
            <a:ext cx="2143140" cy="18764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253</TotalTime>
  <Words>269</Words>
  <PresentationFormat>Экран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Поток</vt:lpstr>
      <vt:lpstr>Equation</vt:lpstr>
      <vt:lpstr>Решение дробных рациональных уравнений</vt:lpstr>
      <vt:lpstr>Изучение нового материала</vt:lpstr>
      <vt:lpstr>Слайд 3</vt:lpstr>
      <vt:lpstr>Алгоритм решения целого уравнения</vt:lpstr>
      <vt:lpstr>Слайд 5</vt:lpstr>
      <vt:lpstr>Слайд 6</vt:lpstr>
      <vt:lpstr>Алгоритм решения дробных рациональных уравнений:</vt:lpstr>
      <vt:lpstr>Слайд 8</vt:lpstr>
      <vt:lpstr>Решение задач</vt:lpstr>
      <vt:lpstr>Проверка:</vt:lpstr>
      <vt:lpstr>Домашнее задание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Решение дробных рациональных уравнений.</dc:title>
  <cp:lastModifiedBy>Admin</cp:lastModifiedBy>
  <cp:revision>38</cp:revision>
  <dcterms:modified xsi:type="dcterms:W3CDTF">2014-02-10T19:32:08Z</dcterms:modified>
</cp:coreProperties>
</file>