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  <p:sldMasterId id="2147483710" r:id="rId2"/>
    <p:sldMasterId id="2147483711" r:id="rId3"/>
    <p:sldMasterId id="2147483748" r:id="rId4"/>
  </p:sldMasterIdLst>
  <p:sldIdLst>
    <p:sldId id="256" r:id="rId5"/>
    <p:sldId id="308" r:id="rId6"/>
    <p:sldId id="258" r:id="rId7"/>
    <p:sldId id="259" r:id="rId8"/>
    <p:sldId id="284" r:id="rId9"/>
    <p:sldId id="261" r:id="rId10"/>
    <p:sldId id="262" r:id="rId11"/>
    <p:sldId id="263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6858000" cy="9144000"/>
  <p:defaultTextStyle>
    <a:defPPr>
      <a:defRPr lang="ru-RU"/>
    </a:defPPr>
    <a:lvl1pPr algn="ctr" rtl="0" fontAlgn="base">
      <a:lnSpc>
        <a:spcPct val="85000"/>
      </a:lnSpc>
      <a:spcBef>
        <a:spcPct val="10000"/>
      </a:spcBef>
      <a:spcAft>
        <a:spcPct val="10000"/>
      </a:spcAft>
      <a:defRPr sz="3200" b="1" kern="1200">
        <a:solidFill>
          <a:srgbClr val="CC9900"/>
        </a:solidFill>
        <a:latin typeface="Arial" charset="0"/>
        <a:ea typeface="+mn-ea"/>
        <a:cs typeface="+mn-cs"/>
      </a:defRPr>
    </a:lvl1pPr>
    <a:lvl2pPr marL="457200" algn="ctr" rtl="0" fontAlgn="base">
      <a:lnSpc>
        <a:spcPct val="85000"/>
      </a:lnSpc>
      <a:spcBef>
        <a:spcPct val="10000"/>
      </a:spcBef>
      <a:spcAft>
        <a:spcPct val="10000"/>
      </a:spcAft>
      <a:defRPr sz="3200" b="1" kern="1200">
        <a:solidFill>
          <a:srgbClr val="CC9900"/>
        </a:solidFill>
        <a:latin typeface="Arial" charset="0"/>
        <a:ea typeface="+mn-ea"/>
        <a:cs typeface="+mn-cs"/>
      </a:defRPr>
    </a:lvl2pPr>
    <a:lvl3pPr marL="914400" algn="ctr" rtl="0" fontAlgn="base">
      <a:lnSpc>
        <a:spcPct val="85000"/>
      </a:lnSpc>
      <a:spcBef>
        <a:spcPct val="10000"/>
      </a:spcBef>
      <a:spcAft>
        <a:spcPct val="10000"/>
      </a:spcAft>
      <a:defRPr sz="3200" b="1" kern="1200">
        <a:solidFill>
          <a:srgbClr val="CC9900"/>
        </a:solidFill>
        <a:latin typeface="Arial" charset="0"/>
        <a:ea typeface="+mn-ea"/>
        <a:cs typeface="+mn-cs"/>
      </a:defRPr>
    </a:lvl3pPr>
    <a:lvl4pPr marL="1371600" algn="ctr" rtl="0" fontAlgn="base">
      <a:lnSpc>
        <a:spcPct val="85000"/>
      </a:lnSpc>
      <a:spcBef>
        <a:spcPct val="10000"/>
      </a:spcBef>
      <a:spcAft>
        <a:spcPct val="10000"/>
      </a:spcAft>
      <a:defRPr sz="3200" b="1" kern="1200">
        <a:solidFill>
          <a:srgbClr val="CC9900"/>
        </a:solidFill>
        <a:latin typeface="Arial" charset="0"/>
        <a:ea typeface="+mn-ea"/>
        <a:cs typeface="+mn-cs"/>
      </a:defRPr>
    </a:lvl4pPr>
    <a:lvl5pPr marL="1828800" algn="ctr" rtl="0" fontAlgn="base">
      <a:lnSpc>
        <a:spcPct val="85000"/>
      </a:lnSpc>
      <a:spcBef>
        <a:spcPct val="10000"/>
      </a:spcBef>
      <a:spcAft>
        <a:spcPct val="10000"/>
      </a:spcAft>
      <a:defRPr sz="3200" b="1" kern="1200">
        <a:solidFill>
          <a:srgbClr val="CC9900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rgbClr val="CC9900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rgbClr val="CC9900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rgbClr val="CC9900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rgbClr val="CC9900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Rg st="1" end="3"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66"/>
    <a:srgbClr val="FFCCFF"/>
    <a:srgbClr val="CCFFCC"/>
    <a:srgbClr val="99CCFF"/>
    <a:srgbClr val="990099"/>
    <a:srgbClr val="FF9933"/>
    <a:srgbClr val="CCECFF"/>
    <a:srgbClr val="87D2E9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96" autoAdjust="0"/>
    <p:restoredTop sz="94660"/>
  </p:normalViewPr>
  <p:slideViewPr>
    <p:cSldViewPr showGuides="1"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0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1.1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8737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1.1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5421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1.1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4340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16688" y="16287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1.1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41050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16688" y="16287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1.1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1464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6516688" y="16287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1.1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199088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675705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3846467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230682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671415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32922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1.1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50597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476503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1824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1589611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6409851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595756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4048358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042558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6885120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9718081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986182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1.1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69969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594430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714423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742974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31753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271373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464523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ru-RU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132996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altLang="ru-RU" smtClean="0"/>
              <a:t>1.1</a:t>
            </a:r>
            <a:endParaRPr lang="ru-RU" alt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ru-RU" smtClean="0"/>
              <a:t>1.1</a:t>
            </a:r>
            <a:endParaRPr lang="ru-RU" alt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ru-RU" smtClean="0"/>
              <a:t>1.1</a:t>
            </a:r>
            <a:endParaRPr lang="ru-RU" alt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1.1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76465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/>
              <a:pPr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ru-RU" smtClean="0"/>
              <a:t>1.1</a:t>
            </a:r>
            <a:endParaRPr lang="ru-RU" alt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4C285-8BCE-48FC-97D9-E2837AF38351}" type="datetime1">
              <a:rPr lang="en-US" smtClean="0"/>
              <a:pPr/>
              <a:t>12/3/2013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ru-RU" smtClean="0"/>
              <a:t>1.1</a:t>
            </a:r>
            <a:endParaRPr lang="ru-RU" alt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D3E6-EF16-4488-94A4-211508FE4682}" type="datetime1">
              <a:rPr lang="en-US" smtClean="0"/>
              <a:pPr/>
              <a:t>12/3/2013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ru-RU" smtClean="0"/>
              <a:t>1.1</a:t>
            </a:r>
            <a:endParaRPr lang="ru-RU" alt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12/3/2013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ru-RU" smtClean="0"/>
              <a:t>1.1</a:t>
            </a:r>
            <a:endParaRPr lang="ru-RU" alt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73C2C-6BD0-40EC-8D8D-4D51F089C5EB}" type="datetime1">
              <a:rPr lang="en-US" smtClean="0"/>
              <a:pPr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ru-RU" smtClean="0"/>
              <a:t>1.1</a:t>
            </a:r>
            <a:endParaRPr lang="ru-RU" alt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77F5C-EDA7-4864-9756-35769B0E62CF}" type="datetime1">
              <a:rPr lang="en-US" smtClean="0"/>
              <a:pPr/>
              <a:t>12/3/2013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ru-RU" smtClean="0"/>
              <a:t>1.1</a:t>
            </a:r>
            <a:endParaRPr lang="ru-RU" alt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85C6-EBAF-49D5-AD4D-BABF4DFAAD59}" type="datetime1">
              <a:rPr lang="en-US" smtClean="0"/>
              <a:pPr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ru-RU" smtClean="0"/>
              <a:t>1.1</a:t>
            </a:r>
            <a:endParaRPr lang="ru-RU" alt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04122-9A3A-4FD8-98B8-22631F32846C}" type="datetime1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ru-RU" smtClean="0"/>
              <a:t>1.1</a:t>
            </a:r>
            <a:endParaRPr lang="ru-RU" alt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6516688" y="16287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ru-RU"/>
              <a:t>1.1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41050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1.1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41499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1.1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97292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1.1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6669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1.1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952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ru-RU"/>
              <a:t>1.1</a:t>
            </a: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2487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1400" b="0">
                <a:solidFill>
                  <a:schemeClr val="tx1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16688" y="16287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US" altLang="ru-RU"/>
              <a:t>1.1</a:t>
            </a:r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45" r:id="rId12"/>
    <p:sldLayoutId id="2147483746" r:id="rId13"/>
    <p:sldLayoutId id="2147483747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2516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52400" y="661035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1400" b="0">
                <a:solidFill>
                  <a:schemeClr val="bg1"/>
                </a:solidFill>
              </a:defRPr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19251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ru-RU" altLang="ru-RU"/>
              <a:t>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94564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52400" y="661035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1400" b="0">
                <a:solidFill>
                  <a:schemeClr val="bg1"/>
                </a:solidFill>
              </a:defRPr>
            </a:lvl1pPr>
          </a:lstStyle>
          <a:p>
            <a:r>
              <a:rPr lang="ru-RU" altLang="ru-RU"/>
              <a:t>Сосновоборск, 2007</a:t>
            </a:r>
          </a:p>
        </p:txBody>
      </p:sp>
      <p:sp>
        <p:nvSpPr>
          <p:cNvPr id="194565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ru-RU" altLang="ru-RU"/>
              <a:t>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8B99C93-F56F-46AB-9EB8-53614A95B15F}" type="datetime1">
              <a:rPr lang="en-US" smtClean="0"/>
              <a:pPr/>
              <a:t>12/3/2013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ru-RU" smtClean="0"/>
              <a:t>1.1</a:t>
            </a:r>
            <a:endParaRPr lang="ru-RU" alt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23.xml"/><Relationship Id="rId18" Type="http://schemas.openxmlformats.org/officeDocument/2006/relationships/slide" Target="slide18.xml"/><Relationship Id="rId3" Type="http://schemas.openxmlformats.org/officeDocument/2006/relationships/slide" Target="slide13.xml"/><Relationship Id="rId21" Type="http://schemas.openxmlformats.org/officeDocument/2006/relationships/slide" Target="slide15.xml"/><Relationship Id="rId7" Type="http://schemas.openxmlformats.org/officeDocument/2006/relationships/slide" Target="slide9.xml"/><Relationship Id="rId12" Type="http://schemas.openxmlformats.org/officeDocument/2006/relationships/slide" Target="slide4.xml"/><Relationship Id="rId17" Type="http://schemas.openxmlformats.org/officeDocument/2006/relationships/slide" Target="slide19.xml"/><Relationship Id="rId2" Type="http://schemas.openxmlformats.org/officeDocument/2006/relationships/slideLayout" Target="../slideLayouts/slideLayout16.xml"/><Relationship Id="rId16" Type="http://schemas.openxmlformats.org/officeDocument/2006/relationships/slide" Target="slide20.xml"/><Relationship Id="rId20" Type="http://schemas.openxmlformats.org/officeDocument/2006/relationships/slide" Target="slide16.xml"/><Relationship Id="rId1" Type="http://schemas.openxmlformats.org/officeDocument/2006/relationships/tags" Target="../tags/tag1.xml"/><Relationship Id="rId6" Type="http://schemas.openxmlformats.org/officeDocument/2006/relationships/slide" Target="slide10.xml"/><Relationship Id="rId11" Type="http://schemas.openxmlformats.org/officeDocument/2006/relationships/slide" Target="slide5.xml"/><Relationship Id="rId5" Type="http://schemas.openxmlformats.org/officeDocument/2006/relationships/slide" Target="slide11.xml"/><Relationship Id="rId15" Type="http://schemas.openxmlformats.org/officeDocument/2006/relationships/slide" Target="slide21.xml"/><Relationship Id="rId10" Type="http://schemas.openxmlformats.org/officeDocument/2006/relationships/slide" Target="slide6.xml"/><Relationship Id="rId19" Type="http://schemas.openxmlformats.org/officeDocument/2006/relationships/slide" Target="slide17.xml"/><Relationship Id="rId4" Type="http://schemas.openxmlformats.org/officeDocument/2006/relationships/slide" Target="slide12.xml"/><Relationship Id="rId9" Type="http://schemas.openxmlformats.org/officeDocument/2006/relationships/slide" Target="slide7.xml"/><Relationship Id="rId14" Type="http://schemas.openxmlformats.org/officeDocument/2006/relationships/slide" Target="slide22.xml"/><Relationship Id="rId22" Type="http://schemas.openxmlformats.org/officeDocument/2006/relationships/slide" Target="slide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8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0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8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8269288" y="3571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800">
                <a:solidFill>
                  <a:schemeClr val="accent2"/>
                </a:solidFill>
                <a:latin typeface="Times New Roman" pitchFamily="18" charset="0"/>
              </a:rPr>
              <a:t>1.2.2</a:t>
            </a:r>
          </a:p>
        </p:txBody>
      </p:sp>
      <p:sp>
        <p:nvSpPr>
          <p:cNvPr id="92167" name="Text Box 7"/>
          <p:cNvSpPr txBox="1">
            <a:spLocks noChangeArrowheads="1"/>
          </p:cNvSpPr>
          <p:nvPr/>
        </p:nvSpPr>
        <p:spPr bwMode="auto">
          <a:xfrm>
            <a:off x="971550" y="908050"/>
            <a:ext cx="7197725" cy="1439863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99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/>
          <a:p>
            <a:pPr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>
                <a:solidFill>
                  <a:schemeClr val="accent2"/>
                </a:solidFill>
              </a:rPr>
              <a:t>В каких единицах измеряется сила?</a:t>
            </a:r>
          </a:p>
        </p:txBody>
      </p:sp>
      <p:pic>
        <p:nvPicPr>
          <p:cNvPr id="92186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492375"/>
            <a:ext cx="1677988" cy="280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66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в начало 4">
            <a:hlinkClick r:id="rId4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74725" y="908050"/>
            <a:ext cx="7197725" cy="1439863"/>
          </a:xfrm>
          <a:noFill/>
          <a:ln>
            <a:solidFill>
              <a:srgbClr val="009900"/>
            </a:solidFill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9900"/>
            </a:extrusionClr>
          </a:sp3d>
        </p:spPr>
        <p:txBody>
          <a:bodyPr anchor="ctr" anchorCtr="1">
            <a:flatTx/>
          </a:bodyPr>
          <a:lstStyle/>
          <a:p>
            <a:pPr algn="ctr">
              <a:buFontTx/>
              <a:buNone/>
            </a:pPr>
            <a:r>
              <a:rPr lang="ru-RU" altLang="ru-RU" b="1">
                <a:solidFill>
                  <a:schemeClr val="accent2"/>
                </a:solidFill>
              </a:rPr>
              <a:t>В каких единицах измеряется давление?</a:t>
            </a: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8269288" y="3571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800">
                <a:solidFill>
                  <a:schemeClr val="accent2"/>
                </a:solidFill>
                <a:latin typeface="Times New Roman" pitchFamily="18" charset="0"/>
              </a:rPr>
              <a:t>1.2.3</a:t>
            </a:r>
          </a:p>
        </p:txBody>
      </p:sp>
      <p:pic>
        <p:nvPicPr>
          <p:cNvPr id="93210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933700"/>
            <a:ext cx="4176712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66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в начало 4">
            <a:hlinkClick r:id="rId4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135937" cy="1655763"/>
          </a:xfrm>
          <a:noFill/>
          <a:ln>
            <a:solidFill>
              <a:srgbClr val="009900"/>
            </a:solidFill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9900"/>
            </a:extrusionClr>
          </a:sp3d>
        </p:spPr>
        <p:txBody>
          <a:bodyPr anchor="ctr" anchorCtr="1">
            <a:flatTx/>
          </a:bodyPr>
          <a:lstStyle/>
          <a:p>
            <a:pPr algn="ctr">
              <a:buFontTx/>
              <a:buNone/>
            </a:pPr>
            <a:r>
              <a:rPr lang="ru-RU" altLang="ru-RU"/>
              <a:t>   </a:t>
            </a:r>
            <a:r>
              <a:rPr lang="ru-RU" altLang="ru-RU" b="1">
                <a:solidFill>
                  <a:schemeClr val="accent2"/>
                </a:solidFill>
              </a:rPr>
              <a:t>Кратная приставка, означающая тысячное увеличение исходной величины.</a:t>
            </a:r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8226425" y="3571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800">
                <a:solidFill>
                  <a:schemeClr val="accent2"/>
                </a:solidFill>
                <a:latin typeface="Times New Roman" pitchFamily="18" charset="0"/>
              </a:rPr>
              <a:t>1.2.4</a:t>
            </a:r>
          </a:p>
        </p:txBody>
      </p:sp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3024188" y="3175000"/>
            <a:ext cx="3095625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66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  <a:flatTx/>
          </a:bodyPr>
          <a:lstStyle/>
          <a:p>
            <a:pPr>
              <a:spcBef>
                <a:spcPct val="50000"/>
              </a:spcBef>
            </a:pPr>
            <a:endParaRPr lang="ru-RU" altLang="ru-RU"/>
          </a:p>
        </p:txBody>
      </p:sp>
      <p:sp>
        <p:nvSpPr>
          <p:cNvPr id="94217" name="Text Box 9"/>
          <p:cNvSpPr txBox="1">
            <a:spLocks noChangeArrowheads="1"/>
          </p:cNvSpPr>
          <p:nvPr/>
        </p:nvSpPr>
        <p:spPr bwMode="auto">
          <a:xfrm>
            <a:off x="2590800" y="3284538"/>
            <a:ext cx="3960813" cy="192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66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ru-RU" altLang="ru-RU">
                <a:solidFill>
                  <a:schemeClr val="tx1"/>
                </a:solidFill>
              </a:rPr>
              <a:t>1МПа = 1000000Па</a:t>
            </a:r>
          </a:p>
          <a:p>
            <a:pPr>
              <a:spcBef>
                <a:spcPct val="50000"/>
              </a:spcBef>
            </a:pPr>
            <a:r>
              <a:rPr lang="ru-RU" altLang="ru-RU">
                <a:solidFill>
                  <a:schemeClr val="tx1"/>
                </a:solidFill>
              </a:rPr>
              <a:t>1дм = 10 см</a:t>
            </a:r>
          </a:p>
          <a:p>
            <a:pPr>
              <a:spcBef>
                <a:spcPct val="50000"/>
              </a:spcBef>
            </a:pPr>
            <a:r>
              <a:rPr lang="ru-RU" altLang="ru-RU">
                <a:solidFill>
                  <a:schemeClr val="tx1"/>
                </a:solidFill>
              </a:rPr>
              <a:t>1??? = 1000г</a:t>
            </a:r>
          </a:p>
        </p:txBody>
      </p:sp>
      <p:sp>
        <p:nvSpPr>
          <p:cNvPr id="6" name="Управляющая кнопка: в начало 5">
            <a:hlinkClick r:id="rId3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138" y="981075"/>
            <a:ext cx="7197725" cy="1439863"/>
          </a:xfrm>
          <a:noFill/>
          <a:ln>
            <a:solidFill>
              <a:srgbClr val="009900"/>
            </a:solidFill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9900"/>
            </a:extrusionClr>
          </a:sp3d>
        </p:spPr>
        <p:txBody>
          <a:bodyPr anchorCtr="1">
            <a:flatTx/>
          </a:bodyPr>
          <a:lstStyle/>
          <a:p>
            <a:pPr algn="ctr">
              <a:buFontTx/>
              <a:buNone/>
            </a:pPr>
            <a:r>
              <a:rPr lang="ru-RU" altLang="ru-RU"/>
              <a:t>  </a:t>
            </a:r>
            <a:r>
              <a:rPr lang="ru-RU" altLang="ru-RU" b="1">
                <a:solidFill>
                  <a:schemeClr val="accent2"/>
                </a:solidFill>
              </a:rPr>
              <a:t>Выразите 1 мм рт. ст. в паскалях.</a:t>
            </a: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8226425" y="3571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800">
                <a:solidFill>
                  <a:schemeClr val="accent2"/>
                </a:solidFill>
                <a:latin typeface="Times New Roman" pitchFamily="18" charset="0"/>
              </a:rPr>
              <a:t>1.2.5</a:t>
            </a:r>
          </a:p>
        </p:txBody>
      </p:sp>
      <p:pic>
        <p:nvPicPr>
          <p:cNvPr id="95239" name="Picture 7" descr="18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913" y="3213100"/>
            <a:ext cx="1400175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 начало 4">
            <a:hlinkClick r:id="rId4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22325" y="1384300"/>
            <a:ext cx="7499350" cy="1252538"/>
          </a:xfrm>
          <a:noFill/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marL="0" indent="0" algn="ctr">
              <a:buFontTx/>
              <a:buNone/>
            </a:pPr>
            <a:r>
              <a:rPr lang="ru-RU" altLang="ru-RU" sz="2800"/>
              <a:t>   </a:t>
            </a:r>
            <a:r>
              <a:rPr lang="ru-RU" altLang="ru-RU" sz="3600" b="1"/>
              <a:t>Каким прибором измеряют массу тела?</a:t>
            </a:r>
            <a:r>
              <a:rPr lang="ru-RU" altLang="ru-RU" sz="3600"/>
              <a:t> </a:t>
            </a: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8172450" y="382588"/>
            <a:ext cx="636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600">
                <a:solidFill>
                  <a:schemeClr val="tx1"/>
                </a:solidFill>
              </a:rPr>
              <a:t>1.3.1</a:t>
            </a:r>
          </a:p>
        </p:txBody>
      </p:sp>
      <p:pic>
        <p:nvPicPr>
          <p:cNvPr id="96266" name="Picture 10" descr="AMPRODUC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2350" y="3573463"/>
            <a:ext cx="2008188" cy="2159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в начало 4">
            <a:hlinkClick r:id="rId4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41350" y="1484313"/>
            <a:ext cx="7859713" cy="1252537"/>
          </a:xfrm>
          <a:noFill/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marL="0" indent="0" algn="ctr">
              <a:lnSpc>
                <a:spcPct val="90000"/>
              </a:lnSpc>
              <a:buFontTx/>
              <a:buNone/>
            </a:pPr>
            <a:r>
              <a:rPr lang="ru-RU" altLang="ru-RU" sz="2800"/>
              <a:t>  </a:t>
            </a:r>
            <a:r>
              <a:rPr lang="ru-RU" altLang="ru-RU" b="1"/>
              <a:t>Прибор для измерения силы.</a:t>
            </a: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ru-RU" altLang="ru-RU" b="1"/>
              <a:t>Устройство этого прибора.</a:t>
            </a:r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8172450" y="382588"/>
            <a:ext cx="636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600">
                <a:solidFill>
                  <a:schemeClr val="tx1"/>
                </a:solidFill>
              </a:rPr>
              <a:t>1.3.2</a:t>
            </a:r>
          </a:p>
        </p:txBody>
      </p:sp>
      <p:pic>
        <p:nvPicPr>
          <p:cNvPr id="97290" name="Picture 10" descr="AMPRODUC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7113" y="3716338"/>
            <a:ext cx="2008187" cy="2159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в начало 4">
            <a:hlinkClick r:id="rId4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908720"/>
            <a:ext cx="8291512" cy="2189163"/>
          </a:xfrm>
          <a:noFill/>
          <a:ln w="2540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lstStyle/>
          <a:p>
            <a:pPr marL="0" indent="0" algn="ctr">
              <a:lnSpc>
                <a:spcPct val="90000"/>
              </a:lnSpc>
              <a:spcAft>
                <a:spcPct val="20000"/>
              </a:spcAft>
              <a:buFontTx/>
              <a:buNone/>
            </a:pPr>
            <a:r>
              <a:rPr lang="ru-RU" altLang="ru-RU" b="1"/>
              <a:t>Что представляет собой сообщающийся сосуд?</a:t>
            </a:r>
          </a:p>
          <a:p>
            <a:pPr marL="0" indent="0" algn="ctr">
              <a:lnSpc>
                <a:spcPct val="90000"/>
              </a:lnSpc>
              <a:spcAft>
                <a:spcPct val="20000"/>
              </a:spcAft>
              <a:buFontTx/>
              <a:buNone/>
            </a:pPr>
            <a:r>
              <a:rPr lang="ru-RU" altLang="ru-RU" b="1"/>
              <a:t>Приведите примеры сообщающихся сосудов.</a:t>
            </a:r>
          </a:p>
        </p:txBody>
      </p:sp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8172450" y="382588"/>
            <a:ext cx="636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600">
                <a:solidFill>
                  <a:schemeClr val="tx1"/>
                </a:solidFill>
              </a:rPr>
              <a:t>1.3.3</a:t>
            </a:r>
          </a:p>
        </p:txBody>
      </p:sp>
      <p:pic>
        <p:nvPicPr>
          <p:cNvPr id="98313" name="Picture 9" descr="AMPRODUC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938" y="3717032"/>
            <a:ext cx="2008187" cy="2159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в начало 4">
            <a:hlinkClick r:id="rId4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12875"/>
            <a:ext cx="8218488" cy="1181100"/>
          </a:xfrm>
          <a:noFill/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ru-RU" altLang="ru-RU" b="1"/>
              <a:t>Как устроен барометр-анероид? </a:t>
            </a:r>
            <a:endParaRPr lang="en-US" altLang="ru-RU" b="1"/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altLang="ru-RU" b="1"/>
              <a:t>Для чего он предназначен?</a:t>
            </a:r>
          </a:p>
        </p:txBody>
      </p:sp>
      <p:sp>
        <p:nvSpPr>
          <p:cNvPr id="99369" name="Text Box 41"/>
          <p:cNvSpPr txBox="1">
            <a:spLocks noChangeArrowheads="1"/>
          </p:cNvSpPr>
          <p:nvPr/>
        </p:nvSpPr>
        <p:spPr bwMode="auto">
          <a:xfrm>
            <a:off x="8145463" y="382588"/>
            <a:ext cx="6365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600">
                <a:solidFill>
                  <a:schemeClr val="tx1"/>
                </a:solidFill>
              </a:rPr>
              <a:t>1.3.4</a:t>
            </a:r>
          </a:p>
        </p:txBody>
      </p:sp>
      <p:pic>
        <p:nvPicPr>
          <p:cNvPr id="99377" name="Picture 49" descr="AMPRODUC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63938" y="3716338"/>
            <a:ext cx="2008187" cy="2159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в начало 4">
            <a:hlinkClick r:id="rId4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1963" y="620688"/>
            <a:ext cx="8218487" cy="2765425"/>
          </a:xfrm>
          <a:noFill/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Tx/>
              <a:buNone/>
            </a:pPr>
            <a:r>
              <a:rPr lang="ru-RU" altLang="ru-RU" sz="2400"/>
              <a:t>   </a:t>
            </a:r>
            <a:r>
              <a:rPr lang="ru-RU" altLang="ru-RU" b="1"/>
              <a:t>Прибор для измерения давлений, больших или меньших атмосферного?</a:t>
            </a:r>
          </a:p>
          <a:p>
            <a:pPr algn="ctr">
              <a:buFontTx/>
              <a:buNone/>
            </a:pPr>
            <a:r>
              <a:rPr lang="ru-RU" altLang="ru-RU" b="1"/>
              <a:t>Какие существуют виды этих приборов?</a:t>
            </a:r>
          </a:p>
        </p:txBody>
      </p:sp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8145463" y="344488"/>
            <a:ext cx="6365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600">
                <a:solidFill>
                  <a:schemeClr val="tx1"/>
                </a:solidFill>
              </a:rPr>
              <a:t>1.3.5</a:t>
            </a:r>
          </a:p>
        </p:txBody>
      </p:sp>
      <p:pic>
        <p:nvPicPr>
          <p:cNvPr id="100361" name="Picture 9" descr="AMPRODUC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95675" y="3645024"/>
            <a:ext cx="2151063" cy="23129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в начало 4">
            <a:hlinkClick r:id="rId4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18488" cy="892175"/>
          </a:xfrm>
          <a:ln>
            <a:solidFill>
              <a:srgbClr val="663300"/>
            </a:solidFill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>
            <a:flatTx/>
          </a:bodyPr>
          <a:lstStyle/>
          <a:p>
            <a:pPr marL="0" indent="0" algn="ctr">
              <a:buFontTx/>
              <a:buNone/>
            </a:pPr>
            <a:r>
              <a:rPr lang="ru-RU" altLang="ru-RU" sz="3600"/>
              <a:t>   </a:t>
            </a:r>
            <a:r>
              <a:rPr lang="ru-RU" altLang="ru-RU" sz="3600" b="1">
                <a:solidFill>
                  <a:srgbClr val="800000"/>
                </a:solidFill>
              </a:rPr>
              <a:t>Силой тяжести называется …</a:t>
            </a: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8145463" y="382588"/>
            <a:ext cx="6365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600">
                <a:solidFill>
                  <a:schemeClr val="tx1"/>
                </a:solidFill>
              </a:rPr>
              <a:t>1.4.1</a:t>
            </a:r>
          </a:p>
        </p:txBody>
      </p:sp>
      <p:pic>
        <p:nvPicPr>
          <p:cNvPr id="101384" name="Picture 8" descr="j034335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00463" y="3429000"/>
            <a:ext cx="1743075" cy="1685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в начало 4">
            <a:hlinkClick r:id="rId4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/>
              <a:t>          </a:t>
            </a:r>
            <a:endParaRPr lang="ru-RU" altLang="ru-RU" sz="3600"/>
          </a:p>
        </p:txBody>
      </p:sp>
      <p:sp>
        <p:nvSpPr>
          <p:cNvPr id="160772" name="Rectangle 4"/>
          <p:cNvSpPr>
            <a:spLocks noChangeArrowheads="1"/>
          </p:cNvSpPr>
          <p:nvPr/>
        </p:nvSpPr>
        <p:spPr bwMode="auto">
          <a:xfrm>
            <a:off x="250825" y="404813"/>
            <a:ext cx="8569325" cy="558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628650" algn="l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1pPr>
            <a:lvl2pPr marL="808038" algn="l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2pPr>
            <a:lvl3pPr marL="987425" algn="l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ru-RU" altLang="ru-RU" sz="3600" b="0">
                <a:latin typeface="Times New Roman" pitchFamily="18" charset="0"/>
              </a:rPr>
              <a:t>Этот этап начинает команда, набравшая наименьшее количество баллов. Тему и «стоимость» вопросов выбирает капитан команды. На обдумывание дается примерно 30 с. При правильном ответе команда получает очки, равные «стоимости» вопроса и продолжает участие в раунде. Если ответ неверный, то отвечает ведущий или учитель, а в игру вступает другая команда. </a:t>
            </a:r>
            <a:endParaRPr lang="ru-RU" altLang="ru-RU" sz="36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1963" y="950913"/>
            <a:ext cx="8218487" cy="2765425"/>
          </a:xfrm>
          <a:ln>
            <a:solidFill>
              <a:srgbClr val="663300"/>
            </a:solidFill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>
            <a:flatTx/>
          </a:bodyPr>
          <a:lstStyle/>
          <a:p>
            <a:pPr marL="0" indent="0" algn="ctr">
              <a:lnSpc>
                <a:spcPct val="90000"/>
              </a:lnSpc>
              <a:buFontTx/>
              <a:buNone/>
            </a:pPr>
            <a:r>
              <a:rPr lang="ru-RU" altLang="ru-RU" sz="3600" b="1">
                <a:solidFill>
                  <a:srgbClr val="800000"/>
                </a:solidFill>
              </a:rPr>
              <a:t>Величина равная отношению силы, действующей перпендикулярно поверхности, к площади этой поверхности, называется ….</a:t>
            </a:r>
          </a:p>
        </p:txBody>
      </p:sp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8145463" y="344488"/>
            <a:ext cx="6365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600">
                <a:solidFill>
                  <a:schemeClr val="tx1"/>
                </a:solidFill>
              </a:rPr>
              <a:t>1.4.2</a:t>
            </a:r>
          </a:p>
        </p:txBody>
      </p:sp>
      <p:pic>
        <p:nvPicPr>
          <p:cNvPr id="102410" name="Picture 10" descr="j034335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00463" y="4077072"/>
            <a:ext cx="1743075" cy="1685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в начало 4">
            <a:hlinkClick r:id="rId4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002588" cy="1181100"/>
          </a:xfrm>
          <a:ln>
            <a:solidFill>
              <a:srgbClr val="663300"/>
            </a:solidFill>
            <a:miter lim="800000"/>
            <a:headEnd/>
            <a:tailEnd/>
          </a:ln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</p:spPr>
        <p:txBody>
          <a:bodyPr>
            <a:flatTx/>
          </a:bodyPr>
          <a:lstStyle/>
          <a:p>
            <a:pPr marL="0" indent="0" algn="ctr">
              <a:buFontTx/>
              <a:buNone/>
            </a:pPr>
            <a:r>
              <a:rPr lang="ru-RU" altLang="ru-RU" sz="3600"/>
              <a:t>  </a:t>
            </a:r>
            <a:r>
              <a:rPr lang="ru-RU" altLang="ru-RU" sz="3600" b="1">
                <a:solidFill>
                  <a:srgbClr val="800000"/>
                </a:solidFill>
              </a:rPr>
              <a:t>Сформулируйте закон Паскаля.</a:t>
            </a:r>
          </a:p>
        </p:txBody>
      </p:sp>
      <p:sp>
        <p:nvSpPr>
          <p:cNvPr id="103429" name="Text Box 5"/>
          <p:cNvSpPr txBox="1">
            <a:spLocks noChangeArrowheads="1"/>
          </p:cNvSpPr>
          <p:nvPr/>
        </p:nvSpPr>
        <p:spPr bwMode="auto">
          <a:xfrm>
            <a:off x="8145463" y="344488"/>
            <a:ext cx="6365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600">
                <a:solidFill>
                  <a:schemeClr val="tx1"/>
                </a:solidFill>
              </a:rPr>
              <a:t>1.4.3</a:t>
            </a:r>
          </a:p>
        </p:txBody>
      </p:sp>
      <p:pic>
        <p:nvPicPr>
          <p:cNvPr id="103433" name="Picture 9" descr="j034335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00463" y="3573016"/>
            <a:ext cx="1743075" cy="1685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в начало 4">
            <a:hlinkClick r:id="rId4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sz="2800"/>
              <a:t>   </a:t>
            </a:r>
          </a:p>
        </p:txBody>
      </p:sp>
      <p:sp>
        <p:nvSpPr>
          <p:cNvPr id="104455" name="Text Box 7"/>
          <p:cNvSpPr txBox="1">
            <a:spLocks noChangeAspect="1" noChangeArrowheads="1"/>
          </p:cNvSpPr>
          <p:nvPr/>
        </p:nvSpPr>
        <p:spPr bwMode="auto">
          <a:xfrm>
            <a:off x="433388" y="981075"/>
            <a:ext cx="8277225" cy="2973388"/>
          </a:xfrm>
          <a:prstGeom prst="rect">
            <a:avLst/>
          </a:prstGeom>
          <a:noFill/>
          <a:ln w="9525">
            <a:solidFill>
              <a:srgbClr val="663300"/>
            </a:solidFill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flatTx/>
          </a:bodyPr>
          <a:lstStyle/>
          <a:p>
            <a:pPr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3600">
                <a:solidFill>
                  <a:srgbClr val="800000"/>
                </a:solidFill>
              </a:rPr>
              <a:t>Данная величина прямо пропорциональна плотности жидкости и прямо пропорциональна  высоте столба жидкости.</a:t>
            </a: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8145463" y="344488"/>
            <a:ext cx="6365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600">
                <a:solidFill>
                  <a:schemeClr val="tx1"/>
                </a:solidFill>
              </a:rPr>
              <a:t>1.4.4</a:t>
            </a:r>
          </a:p>
        </p:txBody>
      </p:sp>
      <p:pic>
        <p:nvPicPr>
          <p:cNvPr id="104460" name="Picture 12" descr="j034335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00463" y="4221088"/>
            <a:ext cx="1743075" cy="1685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7" name="Text Box 5"/>
          <p:cNvSpPr txBox="1">
            <a:spLocks noChangeAspect="1" noChangeArrowheads="1"/>
          </p:cNvSpPr>
          <p:nvPr/>
        </p:nvSpPr>
        <p:spPr bwMode="auto">
          <a:xfrm>
            <a:off x="323850" y="1052513"/>
            <a:ext cx="8496300" cy="1944687"/>
          </a:xfrm>
          <a:prstGeom prst="rect">
            <a:avLst/>
          </a:prstGeom>
          <a:noFill/>
          <a:ln w="9525">
            <a:solidFill>
              <a:srgbClr val="663300"/>
            </a:solidFill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6633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/>
          <a:p>
            <a:r>
              <a:rPr lang="ru-RU" altLang="ru-RU" sz="3600">
                <a:solidFill>
                  <a:srgbClr val="800000"/>
                </a:solidFill>
              </a:rPr>
              <a:t>Что называют весом тела?</a:t>
            </a:r>
          </a:p>
          <a:p>
            <a:r>
              <a:rPr lang="ru-RU" altLang="ru-RU" sz="3600">
                <a:solidFill>
                  <a:srgbClr val="800000"/>
                </a:solidFill>
              </a:rPr>
              <a:t>Чем отличается вес тела от силы тяжести?</a:t>
            </a:r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8145463" y="344488"/>
            <a:ext cx="6365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600">
                <a:solidFill>
                  <a:schemeClr val="tx1"/>
                </a:solidFill>
              </a:rPr>
              <a:t>1.4.5</a:t>
            </a:r>
          </a:p>
        </p:txBody>
      </p:sp>
      <p:pic>
        <p:nvPicPr>
          <p:cNvPr id="105483" name="Picture 11" descr="j0343351"/>
          <p:cNvPicPr>
            <a:picLocks noGrp="1" noChangeAspect="1" noChangeArrowheads="1"/>
          </p:cNvPicPr>
          <p:nvPr>
            <p:ph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00463" y="3860800"/>
            <a:ext cx="1743075" cy="1685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в начало 4">
            <a:hlinkClick r:id="rId4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phere">
          <a:fgClr>
            <a:srgbClr val="FFFFCC"/>
          </a:fgClr>
          <a:bgClr>
            <a:srgbClr val="CCECFF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altLang="ru-RU"/>
              <a:t>Сосновоборск, 2007</a:t>
            </a:r>
          </a:p>
        </p:txBody>
      </p:sp>
      <p:sp>
        <p:nvSpPr>
          <p:cNvPr id="4154" name="Rectangle 58"/>
          <p:cNvSpPr>
            <a:spLocks noChangeArrowheads="1"/>
          </p:cNvSpPr>
          <p:nvPr/>
        </p:nvSpPr>
        <p:spPr bwMode="auto">
          <a:xfrm>
            <a:off x="457200" y="4994275"/>
            <a:ext cx="1655763" cy="719138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0"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00000"/>
              </a:lnSpc>
              <a:buFontTx/>
              <a:buNone/>
            </a:pPr>
            <a:r>
              <a:rPr lang="ru-RU" altLang="ru-RU" sz="1600"/>
              <a:t>Любимые определения</a:t>
            </a:r>
          </a:p>
        </p:txBody>
      </p:sp>
      <p:sp>
        <p:nvSpPr>
          <p:cNvPr id="4148" name="Rectangle 52"/>
          <p:cNvSpPr>
            <a:spLocks noChangeArrowheads="1"/>
          </p:cNvSpPr>
          <p:nvPr/>
        </p:nvSpPr>
        <p:spPr bwMode="auto">
          <a:xfrm>
            <a:off x="457200" y="3863975"/>
            <a:ext cx="1655763" cy="719138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0"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00000"/>
              </a:lnSpc>
              <a:buFontTx/>
              <a:buNone/>
            </a:pPr>
            <a:r>
              <a:rPr lang="ru-RU" altLang="ru-RU" sz="1600"/>
              <a:t>Физика и техника</a:t>
            </a:r>
          </a:p>
        </p:txBody>
      </p:sp>
      <p:sp>
        <p:nvSpPr>
          <p:cNvPr id="4147" name="Rectangle 5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029575" y="2751138"/>
            <a:ext cx="831850" cy="719137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ru-RU" altLang="ru-RU" b="0"/>
              <a:t>50</a:t>
            </a:r>
          </a:p>
        </p:txBody>
      </p:sp>
      <p:sp>
        <p:nvSpPr>
          <p:cNvPr id="4146" name="Rectangle 5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661150" y="2751138"/>
            <a:ext cx="831850" cy="719137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ru-RU" altLang="ru-RU" b="0"/>
              <a:t>40</a:t>
            </a:r>
          </a:p>
        </p:txBody>
      </p:sp>
      <p:sp>
        <p:nvSpPr>
          <p:cNvPr id="4145" name="Rectangle 4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292725" y="2751138"/>
            <a:ext cx="831850" cy="719137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ru-RU" altLang="ru-RU" b="0"/>
              <a:t>30</a:t>
            </a:r>
          </a:p>
        </p:txBody>
      </p:sp>
      <p:sp>
        <p:nvSpPr>
          <p:cNvPr id="4144" name="Rectangle 4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921125" y="2732088"/>
            <a:ext cx="831850" cy="719137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ru-RU" altLang="ru-RU" b="0"/>
              <a:t>20</a:t>
            </a:r>
          </a:p>
        </p:txBody>
      </p:sp>
      <p:sp>
        <p:nvSpPr>
          <p:cNvPr id="4143" name="Rectangle 47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557463" y="2708275"/>
            <a:ext cx="831850" cy="719138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ru-RU" altLang="ru-RU" b="0"/>
              <a:t>10</a:t>
            </a:r>
          </a:p>
        </p:txBody>
      </p:sp>
      <p:sp>
        <p:nvSpPr>
          <p:cNvPr id="4142" name="Rectangle 46"/>
          <p:cNvSpPr>
            <a:spLocks noChangeArrowheads="1"/>
          </p:cNvSpPr>
          <p:nvPr/>
        </p:nvSpPr>
        <p:spPr bwMode="auto">
          <a:xfrm>
            <a:off x="457200" y="2732088"/>
            <a:ext cx="1655763" cy="719137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0"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00000"/>
              </a:lnSpc>
              <a:buFontTx/>
              <a:buNone/>
            </a:pPr>
            <a:r>
              <a:rPr lang="ru-RU" altLang="ru-RU" sz="1600"/>
              <a:t>Буквы и цифры</a:t>
            </a:r>
          </a:p>
        </p:txBody>
      </p:sp>
      <p:sp>
        <p:nvSpPr>
          <p:cNvPr id="4141" name="Rectangle 45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029575" y="1619250"/>
            <a:ext cx="831850" cy="719138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ru-RU" altLang="ru-RU" b="0"/>
              <a:t>50</a:t>
            </a:r>
          </a:p>
        </p:txBody>
      </p:sp>
      <p:sp>
        <p:nvSpPr>
          <p:cNvPr id="4140" name="Rectangle 4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661150" y="1619250"/>
            <a:ext cx="831850" cy="719138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ru-RU" altLang="ru-RU" b="0"/>
              <a:t>40</a:t>
            </a:r>
          </a:p>
        </p:txBody>
      </p:sp>
      <p:sp>
        <p:nvSpPr>
          <p:cNvPr id="4139" name="Rectangle 4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292725" y="1619250"/>
            <a:ext cx="831850" cy="719138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ru-RU" altLang="ru-RU" b="0"/>
              <a:t>30</a:t>
            </a:r>
          </a:p>
        </p:txBody>
      </p:sp>
      <p:sp>
        <p:nvSpPr>
          <p:cNvPr id="4138" name="Rectangle 42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924300" y="1628775"/>
            <a:ext cx="831850" cy="719138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ru-RU" altLang="ru-RU" b="0"/>
              <a:t>20</a:t>
            </a:r>
          </a:p>
        </p:txBody>
      </p:sp>
      <p:sp>
        <p:nvSpPr>
          <p:cNvPr id="4137" name="Rectangle 4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557463" y="1628775"/>
            <a:ext cx="831850" cy="719138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00000"/>
              </a:lnSpc>
              <a:buFontTx/>
              <a:buNone/>
            </a:pPr>
            <a:r>
              <a:rPr lang="ru-RU" altLang="ru-RU" b="0"/>
              <a:t>10</a:t>
            </a:r>
          </a:p>
        </p:txBody>
      </p:sp>
      <p:sp>
        <p:nvSpPr>
          <p:cNvPr id="4136" name="Rectangle 40"/>
          <p:cNvSpPr>
            <a:spLocks noChangeArrowheads="1"/>
          </p:cNvSpPr>
          <p:nvPr/>
        </p:nvSpPr>
        <p:spPr bwMode="auto">
          <a:xfrm>
            <a:off x="468313" y="1628775"/>
            <a:ext cx="1655762" cy="719138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0" tIns="0" rIns="18000" bIns="0"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00000"/>
              </a:lnSpc>
              <a:buFontTx/>
              <a:buNone/>
            </a:pPr>
            <a:r>
              <a:rPr lang="ru-RU" altLang="ru-RU" sz="1600"/>
              <a:t>Формулы</a:t>
            </a:r>
          </a:p>
        </p:txBody>
      </p:sp>
      <p:sp>
        <p:nvSpPr>
          <p:cNvPr id="4178" name="Line 82"/>
          <p:cNvSpPr>
            <a:spLocks noChangeShapeType="1"/>
          </p:cNvSpPr>
          <p:nvPr/>
        </p:nvSpPr>
        <p:spPr bwMode="auto">
          <a:xfrm>
            <a:off x="250825" y="2492375"/>
            <a:ext cx="86423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79" name="Line 83"/>
          <p:cNvSpPr>
            <a:spLocks noChangeShapeType="1"/>
          </p:cNvSpPr>
          <p:nvPr/>
        </p:nvSpPr>
        <p:spPr bwMode="auto">
          <a:xfrm>
            <a:off x="250825" y="3573463"/>
            <a:ext cx="86423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80" name="Line 84"/>
          <p:cNvSpPr>
            <a:spLocks noChangeShapeType="1"/>
          </p:cNvSpPr>
          <p:nvPr/>
        </p:nvSpPr>
        <p:spPr bwMode="auto">
          <a:xfrm>
            <a:off x="250825" y="4724400"/>
            <a:ext cx="86423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217" name="Rectangle 1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8029575" y="5013325"/>
            <a:ext cx="831850" cy="719138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ru-RU" altLang="ru-RU" b="0"/>
              <a:t>50</a:t>
            </a:r>
          </a:p>
        </p:txBody>
      </p:sp>
      <p:sp>
        <p:nvSpPr>
          <p:cNvPr id="4218" name="Rectangle 122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6661150" y="5013325"/>
            <a:ext cx="831850" cy="719138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ru-RU" altLang="ru-RU" b="0"/>
              <a:t>40</a:t>
            </a:r>
          </a:p>
        </p:txBody>
      </p:sp>
      <p:sp>
        <p:nvSpPr>
          <p:cNvPr id="4219" name="Rectangle 123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292725" y="5013325"/>
            <a:ext cx="831850" cy="719138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ru-RU" altLang="ru-RU" b="0"/>
              <a:t>30</a:t>
            </a:r>
          </a:p>
        </p:txBody>
      </p:sp>
      <p:sp>
        <p:nvSpPr>
          <p:cNvPr id="4220" name="Rectangle 124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21125" y="4994275"/>
            <a:ext cx="831850" cy="719138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ru-RU" altLang="ru-RU" b="0"/>
              <a:t>20</a:t>
            </a:r>
          </a:p>
        </p:txBody>
      </p:sp>
      <p:sp>
        <p:nvSpPr>
          <p:cNvPr id="4221" name="Rectangle 125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2557463" y="5013325"/>
            <a:ext cx="831850" cy="719138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ru-RU" altLang="ru-RU" b="0"/>
              <a:t>10</a:t>
            </a:r>
          </a:p>
        </p:txBody>
      </p:sp>
      <p:sp>
        <p:nvSpPr>
          <p:cNvPr id="4222" name="Rectangle 126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8029575" y="3883025"/>
            <a:ext cx="831850" cy="719138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ru-RU" altLang="ru-RU" b="0"/>
              <a:t>50</a:t>
            </a:r>
          </a:p>
        </p:txBody>
      </p:sp>
      <p:sp>
        <p:nvSpPr>
          <p:cNvPr id="4223" name="Rectangle 127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6661150" y="3883025"/>
            <a:ext cx="831850" cy="719138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ru-RU" altLang="ru-RU" b="0"/>
              <a:t>40</a:t>
            </a:r>
          </a:p>
        </p:txBody>
      </p:sp>
      <p:sp>
        <p:nvSpPr>
          <p:cNvPr id="4224" name="Rectangle 128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292725" y="3883025"/>
            <a:ext cx="831850" cy="719138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ru-RU" altLang="ru-RU" b="0"/>
              <a:t>30</a:t>
            </a:r>
          </a:p>
        </p:txBody>
      </p:sp>
      <p:sp>
        <p:nvSpPr>
          <p:cNvPr id="4225" name="Rectangle 129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3921125" y="3863975"/>
            <a:ext cx="831850" cy="719138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ru-RU" altLang="ru-RU" b="0"/>
              <a:t>20</a:t>
            </a:r>
          </a:p>
        </p:txBody>
      </p:sp>
      <p:sp>
        <p:nvSpPr>
          <p:cNvPr id="4226" name="Rectangle 130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2557463" y="3860800"/>
            <a:ext cx="831850" cy="719138"/>
          </a:xfrm>
          <a:prstGeom prst="rect">
            <a:avLst/>
          </a:prstGeom>
          <a:gradFill rotWithShape="1">
            <a:gsLst>
              <a:gs pos="0">
                <a:srgbClr val="0066FF"/>
              </a:gs>
              <a:gs pos="100000">
                <a:srgbClr val="6699FF"/>
              </a:gs>
            </a:gsLst>
            <a:lin ang="0" scaled="1"/>
          </a:gradFill>
          <a:ln w="9525">
            <a:miter lim="800000"/>
            <a:headEnd/>
            <a:tailEnd/>
          </a:ln>
          <a:effectLst/>
          <a:scene3d>
            <a:camera prst="legacyPerspectiveTopRight">
              <a:rot lat="30000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66FF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>
            <a:lvl1pPr algn="l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Arial" charset="0"/>
              </a:defRPr>
            </a:lvl1pPr>
            <a:lvl2pPr algn="l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algn="l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algn="l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Arial" charset="0"/>
              </a:defRPr>
            </a:lvl4pPr>
            <a:lvl5pPr algn="l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r>
              <a:rPr lang="ru-RU" altLang="ru-RU" b="0"/>
              <a:t>10</a:t>
            </a:r>
          </a:p>
        </p:txBody>
      </p:sp>
      <p:sp>
        <p:nvSpPr>
          <p:cNvPr id="4233" name="WordArt 137"/>
          <p:cNvSpPr>
            <a:spLocks noChangeArrowheads="1" noChangeShapeType="1" noTextEdit="1"/>
          </p:cNvSpPr>
          <p:nvPr/>
        </p:nvSpPr>
        <p:spPr bwMode="auto">
          <a:xfrm>
            <a:off x="3132138" y="260350"/>
            <a:ext cx="2879725" cy="766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I </a:t>
            </a:r>
            <a:r>
              <a:rPr lang="ru-RU" sz="3600" kern="10">
                <a:ln w="19050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раунд</a:t>
            </a:r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4" grpId="0" animBg="1"/>
      <p:bldP spid="4148" grpId="0" animBg="1"/>
      <p:bldP spid="4147" grpId="0" animBg="1"/>
      <p:bldP spid="4146" grpId="0" animBg="1"/>
      <p:bldP spid="4145" grpId="0" animBg="1"/>
      <p:bldP spid="4144" grpId="0" animBg="1"/>
      <p:bldP spid="4143" grpId="0" animBg="1"/>
      <p:bldP spid="4142" grpId="0" animBg="1"/>
      <p:bldP spid="4141" grpId="0" animBg="1"/>
      <p:bldP spid="4140" grpId="0" animBg="1"/>
      <p:bldP spid="4139" grpId="0" animBg="1"/>
      <p:bldP spid="4138" grpId="0" animBg="1"/>
      <p:bldP spid="4137" grpId="1" animBg="1"/>
      <p:bldP spid="4136" grpId="0" animBg="1"/>
      <p:bldP spid="4178" grpId="0" animBg="1"/>
      <p:bldP spid="4179" grpId="0" animBg="1"/>
      <p:bldP spid="4180" grpId="0" animBg="1"/>
      <p:bldP spid="4217" grpId="0" animBg="1"/>
      <p:bldP spid="4218" grpId="0" animBg="1"/>
      <p:bldP spid="4219" grpId="0" animBg="1"/>
      <p:bldP spid="4220" grpId="0" animBg="1"/>
      <p:bldP spid="4221" grpId="0" animBg="1"/>
      <p:bldP spid="4222" grpId="0" animBg="1"/>
      <p:bldP spid="4223" grpId="0" animBg="1"/>
      <p:bldP spid="4224" grpId="0" animBg="1"/>
      <p:bldP spid="4225" grpId="0" animBg="1"/>
      <p:bldP spid="42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2756" y="361950"/>
            <a:ext cx="8218487" cy="1108075"/>
          </a:xfrm>
        </p:spPr>
        <p:txBody>
          <a:bodyPr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3200" b="1" dirty="0">
                <a:solidFill>
                  <a:schemeClr val="accent2"/>
                </a:solidFill>
                <a:latin typeface="Arial" charset="0"/>
              </a:rPr>
              <a:t>По какой формуле рассчитывают скорость тела?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8251825" y="630932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800" dirty="0">
                <a:solidFill>
                  <a:schemeClr val="accent2"/>
                </a:solidFill>
                <a:latin typeface="Times New Roman" pitchFamily="18" charset="0"/>
              </a:rPr>
              <a:t>1.1.1</a:t>
            </a:r>
          </a:p>
        </p:txBody>
      </p:sp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063" y="2852738"/>
            <a:ext cx="3062287" cy="210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66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Управляющая кнопка: в начало 1">
            <a:hlinkClick r:id="rId4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00" name="Text Box 8"/>
          <p:cNvSpPr txBox="1">
            <a:spLocks noChangeArrowheads="1"/>
          </p:cNvSpPr>
          <p:nvPr/>
        </p:nvSpPr>
        <p:spPr bwMode="auto">
          <a:xfrm>
            <a:off x="8316416" y="6309320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800" dirty="0">
                <a:solidFill>
                  <a:schemeClr val="accent2"/>
                </a:solidFill>
                <a:latin typeface="Times New Roman" pitchFamily="18" charset="0"/>
              </a:rPr>
              <a:t>1.1.2</a:t>
            </a:r>
          </a:p>
        </p:txBody>
      </p:sp>
      <p:pic>
        <p:nvPicPr>
          <p:cNvPr id="110606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950" y="2997200"/>
            <a:ext cx="1814513" cy="2303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66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404664"/>
            <a:ext cx="8640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chemeClr val="accent2"/>
                </a:solidFill>
              </a:rPr>
              <a:t>По какой формуле рассчитывается плотность вещества?</a:t>
            </a:r>
          </a:p>
        </p:txBody>
      </p:sp>
      <p:sp>
        <p:nvSpPr>
          <p:cNvPr id="5" name="Управляющая кнопка: в начало 4">
            <a:hlinkClick r:id="rId4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396081" y="260648"/>
            <a:ext cx="835183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chemeClr val="accent2"/>
                </a:solidFill>
              </a:rPr>
              <a:t>Какой формулой нужно воспользоваться, чтобы определить давление жидкости на дно сосуда?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8243888" y="6237288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800" dirty="0">
                <a:solidFill>
                  <a:schemeClr val="accent2"/>
                </a:solidFill>
                <a:latin typeface="Times New Roman" pitchFamily="18" charset="0"/>
              </a:rPr>
              <a:t>1.1.3</a:t>
            </a:r>
          </a:p>
        </p:txBody>
      </p:sp>
      <p:pic>
        <p:nvPicPr>
          <p:cNvPr id="9246" name="Picture 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613" y="2348880"/>
            <a:ext cx="1571625" cy="338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66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в начало 4">
            <a:hlinkClick r:id="rId4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52857" y="382588"/>
            <a:ext cx="842486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chemeClr val="accent2"/>
                </a:solidFill>
              </a:rPr>
              <a:t>Приведите формулу для расчета архимедовой силы.</a:t>
            </a: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8136370" y="6237312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800" dirty="0">
                <a:solidFill>
                  <a:schemeClr val="accent2"/>
                </a:solidFill>
                <a:latin typeface="Times New Roman" pitchFamily="18" charset="0"/>
              </a:rPr>
              <a:t>1.1.4</a:t>
            </a:r>
          </a:p>
        </p:txBody>
      </p:sp>
      <p:pic>
        <p:nvPicPr>
          <p:cNvPr id="10269" name="Picture 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0" y="2924175"/>
            <a:ext cx="3302000" cy="265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66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в начало 4">
            <a:hlinkClick r:id="rId4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sz="2800"/>
              <a:t>   </a:t>
            </a:r>
            <a:endParaRPr lang="ru-RU" altLang="ru-RU" sz="1400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255758" y="242218"/>
            <a:ext cx="8642350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chemeClr val="accent2"/>
                </a:solidFill>
              </a:rPr>
              <a:t>Как записать математически закономерность, которой подчиняется работа гидравлического пресса?</a:t>
            </a: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8251825" y="6237312"/>
            <a:ext cx="64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800" dirty="0">
                <a:solidFill>
                  <a:schemeClr val="accent2"/>
                </a:solidFill>
                <a:latin typeface="Times New Roman" pitchFamily="18" charset="0"/>
              </a:rPr>
              <a:t>1.1.5</a:t>
            </a:r>
          </a:p>
        </p:txBody>
      </p:sp>
      <p:pic>
        <p:nvPicPr>
          <p:cNvPr id="11298" name="Picture 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071813"/>
            <a:ext cx="2520950" cy="211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66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971550" y="981075"/>
            <a:ext cx="7197725" cy="1439863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99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>
            <a:flatTx/>
          </a:bodyPr>
          <a:lstStyle/>
          <a:p>
            <a:pPr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>
                <a:solidFill>
                  <a:schemeClr val="accent2"/>
                </a:solidFill>
              </a:rPr>
              <a:t>В каких единицах измеряется плотность вещества?</a:t>
            </a:r>
          </a:p>
        </p:txBody>
      </p:sp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8269288" y="3571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800">
                <a:solidFill>
                  <a:schemeClr val="accent2"/>
                </a:solidFill>
                <a:latin typeface="Times New Roman" pitchFamily="18" charset="0"/>
              </a:rPr>
              <a:t>1.2.1</a:t>
            </a:r>
          </a:p>
        </p:txBody>
      </p:sp>
      <p:sp>
        <p:nvSpPr>
          <p:cNvPr id="91146" name="Text Box 10"/>
          <p:cNvSpPr txBox="1">
            <a:spLocks noChangeArrowheads="1"/>
          </p:cNvSpPr>
          <p:nvPr/>
        </p:nvSpPr>
        <p:spPr bwMode="auto">
          <a:xfrm>
            <a:off x="4284663" y="0"/>
            <a:ext cx="4859337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66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  <a:flatTx/>
          </a:bodyPr>
          <a:lstStyle/>
          <a:p>
            <a:pPr>
              <a:spcBef>
                <a:spcPct val="50000"/>
              </a:spcBef>
            </a:pPr>
            <a:endParaRPr lang="ru-RU" altLang="ru-RU"/>
          </a:p>
        </p:txBody>
      </p:sp>
      <p:pic>
        <p:nvPicPr>
          <p:cNvPr id="91167" name="Picture 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100" y="2698750"/>
            <a:ext cx="3468688" cy="260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66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Управляющая кнопка: в начало 5">
            <a:hlinkClick r:id="rId4" action="ppaction://hlinksldjump" highlightClick="1"/>
          </p:cNvPr>
          <p:cNvSpPr/>
          <p:nvPr/>
        </p:nvSpPr>
        <p:spPr>
          <a:xfrm>
            <a:off x="4283174" y="6204644"/>
            <a:ext cx="576064" cy="288032"/>
          </a:xfrm>
          <a:prstGeom prst="actionButtonBeginning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663300"/>
          </a:solidFill>
          <a:prstDash val="solid"/>
          <a:round/>
          <a:headEnd type="none" w="med" len="med"/>
          <a:tailEnd type="none" w="med" len="med"/>
        </a:ln>
        <a:effectLst/>
        <a:scene3d>
          <a:camera prst="legacyObliqueTopLeft"/>
          <a:lightRig rig="legacyFlat3" dir="t"/>
        </a:scene3d>
        <a:sp3d extrusionH="430200" prstMaterial="legacyMatte">
          <a:bevelT w="13500" h="13500" prst="angle"/>
          <a:bevelB w="13500" h="13500" prst="angle"/>
          <a:extrusionClr>
            <a:srgbClr val="663300"/>
          </a:extrusionClr>
        </a:sp3d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1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85000"/>
          </a:lnSpc>
          <a:spcBef>
            <a:spcPct val="10000"/>
          </a:spcBef>
          <a:spcAft>
            <a:spcPct val="10000"/>
          </a:spcAft>
          <a:buClrTx/>
          <a:buSzTx/>
          <a:buFontTx/>
          <a:buNone/>
          <a:tabLst/>
          <a:defRPr kumimoji="0" lang="ru-RU" altLang="ru-RU" sz="3200" b="1" i="0" u="none" strike="noStrike" cap="none" normalizeH="0" baseline="0" smtClean="0">
            <a:ln>
              <a:noFill/>
            </a:ln>
            <a:solidFill>
              <a:srgbClr val="CC99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663300"/>
          </a:solidFill>
          <a:prstDash val="solid"/>
          <a:round/>
          <a:headEnd type="none" w="med" len="med"/>
          <a:tailEnd type="none" w="med" len="med"/>
        </a:ln>
        <a:effectLst/>
        <a:scene3d>
          <a:camera prst="legacyObliqueTopLeft"/>
          <a:lightRig rig="legacyFlat3" dir="t"/>
        </a:scene3d>
        <a:sp3d extrusionH="430200" prstMaterial="legacyMatte">
          <a:bevelT w="13500" h="13500" prst="angle"/>
          <a:bevelB w="13500" h="13500" prst="angle"/>
          <a:extrusionClr>
            <a:srgbClr val="663300"/>
          </a:extrusionClr>
        </a:sp3d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1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85000"/>
          </a:lnSpc>
          <a:spcBef>
            <a:spcPct val="10000"/>
          </a:spcBef>
          <a:spcAft>
            <a:spcPct val="10000"/>
          </a:spcAft>
          <a:buClrTx/>
          <a:buSzTx/>
          <a:buFontTx/>
          <a:buNone/>
          <a:tabLst/>
          <a:defRPr kumimoji="0" lang="ru-RU" altLang="ru-RU" sz="3200" b="1" i="0" u="none" strike="noStrike" cap="none" normalizeH="0" baseline="0" smtClean="0">
            <a:ln>
              <a:noFill/>
            </a:ln>
            <a:solidFill>
              <a:srgbClr val="CC99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резентация Microsoft PowerPoint">
  <a:themeElements>
    <a:clrScheme name="Презентация Microsoft PowerPoin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резентация Microsoft PowerPoi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663300"/>
          </a:solidFill>
          <a:prstDash val="solid"/>
          <a:round/>
          <a:headEnd type="none" w="med" len="med"/>
          <a:tailEnd type="none" w="med" len="med"/>
        </a:ln>
        <a:effectLst/>
        <a:scene3d>
          <a:camera prst="legacyObliqueTopLeft"/>
          <a:lightRig rig="legacyFlat3" dir="t"/>
        </a:scene3d>
        <a:sp3d extrusionH="430200" prstMaterial="legacyMatte">
          <a:bevelT w="13500" h="13500" prst="angle"/>
          <a:bevelB w="13500" h="13500" prst="angle"/>
          <a:extrusionClr>
            <a:srgbClr val="663300"/>
          </a:extrusionClr>
        </a:sp3d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1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85000"/>
          </a:lnSpc>
          <a:spcBef>
            <a:spcPct val="10000"/>
          </a:spcBef>
          <a:spcAft>
            <a:spcPct val="10000"/>
          </a:spcAft>
          <a:buClrTx/>
          <a:buSzTx/>
          <a:buFontTx/>
          <a:buNone/>
          <a:tabLst/>
          <a:defRPr kumimoji="0" lang="ru-RU" altLang="ru-RU" sz="3200" b="1" i="0" u="none" strike="noStrike" cap="none" normalizeH="0" baseline="0" smtClean="0">
            <a:ln>
              <a:noFill/>
            </a:ln>
            <a:solidFill>
              <a:srgbClr val="CC99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663300"/>
          </a:solidFill>
          <a:prstDash val="solid"/>
          <a:round/>
          <a:headEnd type="none" w="med" len="med"/>
          <a:tailEnd type="none" w="med" len="med"/>
        </a:ln>
        <a:effectLst/>
        <a:scene3d>
          <a:camera prst="legacyObliqueTopLeft"/>
          <a:lightRig rig="legacyFlat3" dir="t"/>
        </a:scene3d>
        <a:sp3d extrusionH="430200" prstMaterial="legacyMatte">
          <a:bevelT w="13500" h="13500" prst="angle"/>
          <a:bevelB w="13500" h="13500" prst="angle"/>
          <a:extrusionClr>
            <a:srgbClr val="663300"/>
          </a:extrusionClr>
        </a:sp3d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1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85000"/>
          </a:lnSpc>
          <a:spcBef>
            <a:spcPct val="10000"/>
          </a:spcBef>
          <a:spcAft>
            <a:spcPct val="10000"/>
          </a:spcAft>
          <a:buClrTx/>
          <a:buSzTx/>
          <a:buFontTx/>
          <a:buNone/>
          <a:tabLst/>
          <a:defRPr kumimoji="0" lang="ru-RU" altLang="ru-RU" sz="3200" b="1" i="0" u="none" strike="noStrike" cap="none" normalizeH="0" baseline="0" smtClean="0">
            <a:ln>
              <a:noFill/>
            </a:ln>
            <a:solidFill>
              <a:srgbClr val="CC99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Презентация Microsoft PowerPoi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Microsoft PowerPoin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Microsoft PowerPoin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Microsoft PowerPoin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Microsoft PowerPoin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Microsoft PowerPoin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Microsoft PowerPoin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Microsoft PowerPoin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Microsoft PowerPoin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Microsoft PowerPoin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Microsoft PowerPoin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я Microsoft PowerPoin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default">
  <a:themeElements>
    <a:clrScheme name="defaul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663300"/>
          </a:solidFill>
          <a:prstDash val="solid"/>
          <a:round/>
          <a:headEnd type="none" w="med" len="med"/>
          <a:tailEnd type="none" w="med" len="med"/>
        </a:ln>
        <a:effectLst/>
        <a:scene3d>
          <a:camera prst="legacyObliqueTopLeft"/>
          <a:lightRig rig="legacyFlat3" dir="t"/>
        </a:scene3d>
        <a:sp3d extrusionH="430200" prstMaterial="legacyMatte">
          <a:bevelT w="13500" h="13500" prst="angle"/>
          <a:bevelB w="13500" h="13500" prst="angle"/>
          <a:extrusionClr>
            <a:srgbClr val="663300"/>
          </a:extrusionClr>
        </a:sp3d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1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85000"/>
          </a:lnSpc>
          <a:spcBef>
            <a:spcPct val="10000"/>
          </a:spcBef>
          <a:spcAft>
            <a:spcPct val="10000"/>
          </a:spcAft>
          <a:buClrTx/>
          <a:buSzTx/>
          <a:buFontTx/>
          <a:buNone/>
          <a:tabLst/>
          <a:defRPr kumimoji="0" lang="ru-RU" altLang="ru-RU" sz="3200" b="1" i="0" u="none" strike="noStrike" cap="none" normalizeH="0" baseline="0" smtClean="0">
            <a:ln>
              <a:noFill/>
            </a:ln>
            <a:solidFill>
              <a:srgbClr val="CC99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663300"/>
          </a:solidFill>
          <a:prstDash val="solid"/>
          <a:round/>
          <a:headEnd type="none" w="med" len="med"/>
          <a:tailEnd type="none" w="med" len="med"/>
        </a:ln>
        <a:effectLst/>
        <a:scene3d>
          <a:camera prst="legacyObliqueTopLeft"/>
          <a:lightRig rig="legacyFlat3" dir="t"/>
        </a:scene3d>
        <a:sp3d extrusionH="430200" prstMaterial="legacyMatte">
          <a:bevelT w="13500" h="13500" prst="angle"/>
          <a:bevelB w="13500" h="13500" prst="angle"/>
          <a:extrusionClr>
            <a:srgbClr val="663300"/>
          </a:extrusionClr>
        </a:sp3d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1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85000"/>
          </a:lnSpc>
          <a:spcBef>
            <a:spcPct val="10000"/>
          </a:spcBef>
          <a:spcAft>
            <a:spcPct val="10000"/>
          </a:spcAft>
          <a:buClrTx/>
          <a:buSzTx/>
          <a:buFontTx/>
          <a:buNone/>
          <a:tabLst/>
          <a:defRPr kumimoji="0" lang="ru-RU" altLang="ru-RU" sz="3200" b="1" i="0" u="none" strike="noStrike" cap="none" normalizeH="0" baseline="0" smtClean="0">
            <a:ln>
              <a:noFill/>
            </a:ln>
            <a:solidFill>
              <a:srgbClr val="CC99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1223</TotalTime>
  <Words>284</Words>
  <Application>Microsoft Office PowerPoint</Application>
  <PresentationFormat>Экран (4:3)</PresentationFormat>
  <Paragraphs>78</Paragraphs>
  <Slides>23</Slides>
  <Notes>0</Notes>
  <HiddenSlides>19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Оформление по умолчанию</vt:lpstr>
      <vt:lpstr>Презентация Microsoft PowerPoint</vt:lpstr>
      <vt:lpstr>default</vt:lpstr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МСПОШ №4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99</cp:revision>
  <dcterms:created xsi:type="dcterms:W3CDTF">2007-03-13T05:36:45Z</dcterms:created>
  <dcterms:modified xsi:type="dcterms:W3CDTF">2013-12-02T21:50:22Z</dcterms:modified>
</cp:coreProperties>
</file>