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74" r:id="rId11"/>
    <p:sldId id="264" r:id="rId12"/>
    <p:sldId id="270" r:id="rId13"/>
    <p:sldId id="265" r:id="rId14"/>
    <p:sldId id="266" r:id="rId15"/>
    <p:sldId id="267" r:id="rId16"/>
    <p:sldId id="268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300" r:id="rId38"/>
    <p:sldId id="301" r:id="rId39"/>
    <p:sldId id="293" r:id="rId40"/>
    <p:sldId id="294" r:id="rId41"/>
    <p:sldId id="302" r:id="rId42"/>
    <p:sldId id="296" r:id="rId43"/>
    <p:sldId id="303" r:id="rId44"/>
    <p:sldId id="304" r:id="rId45"/>
    <p:sldId id="297" r:id="rId46"/>
    <p:sldId id="310" r:id="rId47"/>
    <p:sldId id="311" r:id="rId48"/>
    <p:sldId id="312" r:id="rId49"/>
    <p:sldId id="306" r:id="rId50"/>
    <p:sldId id="314" r:id="rId51"/>
    <p:sldId id="315" r:id="rId52"/>
    <p:sldId id="316" r:id="rId53"/>
    <p:sldId id="317" r:id="rId54"/>
    <p:sldId id="307" r:id="rId55"/>
    <p:sldId id="318" r:id="rId56"/>
    <p:sldId id="319" r:id="rId57"/>
    <p:sldId id="320" r:id="rId58"/>
    <p:sldId id="321" r:id="rId59"/>
    <p:sldId id="308" r:id="rId60"/>
    <p:sldId id="322" r:id="rId61"/>
    <p:sldId id="323" r:id="rId62"/>
    <p:sldId id="324" r:id="rId63"/>
    <p:sldId id="325" r:id="rId64"/>
    <p:sldId id="292" r:id="rId65"/>
    <p:sldId id="326" r:id="rId66"/>
    <p:sldId id="327" r:id="rId67"/>
    <p:sldId id="328" r:id="rId68"/>
    <p:sldId id="329" r:id="rId69"/>
    <p:sldId id="298" r:id="rId70"/>
    <p:sldId id="330" r:id="rId71"/>
    <p:sldId id="331" r:id="rId72"/>
    <p:sldId id="332" r:id="rId73"/>
    <p:sldId id="333" r:id="rId74"/>
    <p:sldId id="295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9" r:id="rId83"/>
    <p:sldId id="341" r:id="rId84"/>
    <p:sldId id="350" r:id="rId85"/>
    <p:sldId id="351" r:id="rId86"/>
    <p:sldId id="342" r:id="rId87"/>
    <p:sldId id="352" r:id="rId88"/>
    <p:sldId id="353" r:id="rId89"/>
    <p:sldId id="354" r:id="rId90"/>
    <p:sldId id="343" r:id="rId91"/>
    <p:sldId id="355" r:id="rId92"/>
    <p:sldId id="356" r:id="rId93"/>
    <p:sldId id="357" r:id="rId94"/>
    <p:sldId id="358" r:id="rId95"/>
    <p:sldId id="344" r:id="rId96"/>
    <p:sldId id="359" r:id="rId97"/>
    <p:sldId id="360" r:id="rId98"/>
    <p:sldId id="361" r:id="rId99"/>
    <p:sldId id="362" r:id="rId100"/>
    <p:sldId id="345" r:id="rId101"/>
    <p:sldId id="363" r:id="rId102"/>
    <p:sldId id="364" r:id="rId103"/>
    <p:sldId id="365" r:id="rId104"/>
    <p:sldId id="366" r:id="rId105"/>
    <p:sldId id="346" r:id="rId106"/>
    <p:sldId id="367" r:id="rId107"/>
    <p:sldId id="368" r:id="rId108"/>
    <p:sldId id="369" r:id="rId109"/>
    <p:sldId id="370" r:id="rId110"/>
    <p:sldId id="347" r:id="rId111"/>
    <p:sldId id="371" r:id="rId112"/>
    <p:sldId id="372" r:id="rId113"/>
    <p:sldId id="373" r:id="rId114"/>
    <p:sldId id="374" r:id="rId115"/>
    <p:sldId id="348" r:id="rId116"/>
    <p:sldId id="375" r:id="rId117"/>
    <p:sldId id="376" r:id="rId118"/>
    <p:sldId id="377" r:id="rId119"/>
    <p:sldId id="378" r:id="rId120"/>
    <p:sldId id="379" r:id="rId1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277" autoAdjust="0"/>
    <p:restoredTop sz="94660"/>
  </p:normalViewPr>
  <p:slideViewPr>
    <p:cSldViewPr>
      <p:cViewPr varScale="1">
        <p:scale>
          <a:sx n="123" d="100"/>
          <a:sy n="123" d="100"/>
        </p:scale>
        <p:origin x="-11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D3D3B26-5530-4BD5-BD32-E2055ABECB9E}" type="datetimeFigureOut">
              <a:rPr lang="ru-RU" smtClean="0"/>
              <a:pPr/>
              <a:t>15.02.2014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CFAD28-2A34-4B18-9884-4385BDD0F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 dir="in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106.xml"/><Relationship Id="rId2" Type="http://schemas.openxmlformats.org/officeDocument/2006/relationships/slide" Target="slide105.xml"/><Relationship Id="rId1" Type="http://schemas.openxmlformats.org/officeDocument/2006/relationships/slideLayout" Target="../slideLayouts/slideLayout8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slide" Target="slide107.xml"/><Relationship Id="rId2" Type="http://schemas.openxmlformats.org/officeDocument/2006/relationships/slide" Target="slide106.xml"/><Relationship Id="rId1" Type="http://schemas.openxmlformats.org/officeDocument/2006/relationships/slideLayout" Target="../slideLayouts/slideLayout8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" Target="slide108.xml"/><Relationship Id="rId2" Type="http://schemas.openxmlformats.org/officeDocument/2006/relationships/slide" Target="slide107.xml"/><Relationship Id="rId1" Type="http://schemas.openxmlformats.org/officeDocument/2006/relationships/slideLayout" Target="../slideLayouts/slideLayout8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slide" Target="slide109.xml"/><Relationship Id="rId2" Type="http://schemas.openxmlformats.org/officeDocument/2006/relationships/slide" Target="slide108.xml"/><Relationship Id="rId1" Type="http://schemas.openxmlformats.org/officeDocument/2006/relationships/slideLayout" Target="../slideLayouts/slideLayout8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slide" Target="slide109.xml"/><Relationship Id="rId1" Type="http://schemas.openxmlformats.org/officeDocument/2006/relationships/slideLayout" Target="../slideLayouts/slideLayout8.xml"/><Relationship Id="rId4" Type="http://schemas.openxmlformats.org/officeDocument/2006/relationships/slide" Target="slide79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slide" Target="slide110.xml"/><Relationship Id="rId2" Type="http://schemas.openxmlformats.org/officeDocument/2006/relationships/slide" Target="slide111.xml"/><Relationship Id="rId1" Type="http://schemas.openxmlformats.org/officeDocument/2006/relationships/slideLayout" Target="../slideLayouts/slideLayout8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" Target="slide111.xml"/><Relationship Id="rId2" Type="http://schemas.openxmlformats.org/officeDocument/2006/relationships/slide" Target="slide112.xml"/><Relationship Id="rId1" Type="http://schemas.openxmlformats.org/officeDocument/2006/relationships/slideLayout" Target="../slideLayouts/slideLayout8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slide" Target="slide112.xml"/><Relationship Id="rId2" Type="http://schemas.openxmlformats.org/officeDocument/2006/relationships/slide" Target="slide113.xml"/><Relationship Id="rId1" Type="http://schemas.openxmlformats.org/officeDocument/2006/relationships/slideLayout" Target="../slideLayouts/slideLayout8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slide" Target="slide113.xml"/><Relationship Id="rId2" Type="http://schemas.openxmlformats.org/officeDocument/2006/relationships/slide" Target="slide114.xml"/><Relationship Id="rId1" Type="http://schemas.openxmlformats.org/officeDocument/2006/relationships/slideLayout" Target="../slideLayouts/slideLayout8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slide" Target="slide114.xml"/><Relationship Id="rId1" Type="http://schemas.openxmlformats.org/officeDocument/2006/relationships/slideLayout" Target="../slideLayouts/slideLayout8.xml"/><Relationship Id="rId4" Type="http://schemas.openxmlformats.org/officeDocument/2006/relationships/slide" Target="slide7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slide" Target="slide115.xml"/><Relationship Id="rId2" Type="http://schemas.openxmlformats.org/officeDocument/2006/relationships/slide" Target="slide116.xml"/><Relationship Id="rId1" Type="http://schemas.openxmlformats.org/officeDocument/2006/relationships/slideLayout" Target="../slideLayouts/slideLayout8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slide" Target="slide116.xml"/><Relationship Id="rId2" Type="http://schemas.openxmlformats.org/officeDocument/2006/relationships/slide" Target="slide117.xml"/><Relationship Id="rId1" Type="http://schemas.openxmlformats.org/officeDocument/2006/relationships/slideLayout" Target="../slideLayouts/slideLayout8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slide" Target="slide117.xml"/><Relationship Id="rId2" Type="http://schemas.openxmlformats.org/officeDocument/2006/relationships/slide" Target="slide118.xml"/><Relationship Id="rId1" Type="http://schemas.openxmlformats.org/officeDocument/2006/relationships/slideLayout" Target="../slideLayouts/slideLayout8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slide" Target="slide118.xml"/><Relationship Id="rId2" Type="http://schemas.openxmlformats.org/officeDocument/2006/relationships/slide" Target="slide119.xml"/><Relationship Id="rId1" Type="http://schemas.openxmlformats.org/officeDocument/2006/relationships/slideLayout" Target="../slideLayouts/slideLayout8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slide" Target="slide119.xml"/><Relationship Id="rId1" Type="http://schemas.openxmlformats.org/officeDocument/2006/relationships/slideLayout" Target="../slideLayouts/slideLayout8.xml"/><Relationship Id="rId4" Type="http://schemas.openxmlformats.org/officeDocument/2006/relationships/slide" Target="slide79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slide" Target="slide120.xml"/><Relationship Id="rId2" Type="http://schemas.openxmlformats.org/officeDocument/2006/relationships/slide" Target="slide82.xml"/><Relationship Id="rId1" Type="http://schemas.openxmlformats.org/officeDocument/2006/relationships/slideLayout" Target="../slideLayouts/slideLayout8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slide" Target="slide120.xml"/><Relationship Id="rId2" Type="http://schemas.openxmlformats.org/officeDocument/2006/relationships/slide" Target="slide82.xml"/><Relationship Id="rId1" Type="http://schemas.openxmlformats.org/officeDocument/2006/relationships/slideLayout" Target="../slideLayouts/slideLayout8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slide" Target="slide120.xml"/><Relationship Id="rId2" Type="http://schemas.openxmlformats.org/officeDocument/2006/relationships/slide" Target="slide82.xml"/><Relationship Id="rId1" Type="http://schemas.openxmlformats.org/officeDocument/2006/relationships/slideLayout" Target="../slideLayouts/slideLayout8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slide" Target="slide120.xml"/><Relationship Id="rId2" Type="http://schemas.openxmlformats.org/officeDocument/2006/relationships/slide" Target="slide82.xml"/><Relationship Id="rId1" Type="http://schemas.openxmlformats.org/officeDocument/2006/relationships/slideLayout" Target="../slideLayouts/slideLayout8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slide" Target="slide120.xml"/><Relationship Id="rId2" Type="http://schemas.openxmlformats.org/officeDocument/2006/relationships/slide" Target="slide82.xml"/><Relationship Id="rId1" Type="http://schemas.openxmlformats.org/officeDocument/2006/relationships/slideLayout" Target="../slideLayouts/slideLayout8.xml"/><Relationship Id="rId4" Type="http://schemas.openxmlformats.org/officeDocument/2006/relationships/slide" Target="slide7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79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47.xml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8.xml"/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slide" Target="slide53.xml"/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" Target="slide55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" Target="slide57.xml"/><Relationship Id="rId1" Type="http://schemas.openxmlformats.org/officeDocument/2006/relationships/slideLayout" Target="../slideLayouts/slideLayout8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" Target="slide58.xml"/><Relationship Id="rId1" Type="http://schemas.openxmlformats.org/officeDocument/2006/relationships/slideLayout" Target="../slideLayouts/slideLayout8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58.xml"/><Relationship Id="rId1" Type="http://schemas.openxmlformats.org/officeDocument/2006/relationships/slideLayout" Target="../slideLayouts/slideLayout8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60.xml"/><Relationship Id="rId1" Type="http://schemas.openxmlformats.org/officeDocument/2006/relationships/slideLayout" Target="../slideLayouts/slideLayout8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slide" Target="slide61.xml"/><Relationship Id="rId1" Type="http://schemas.openxmlformats.org/officeDocument/2006/relationships/slideLayout" Target="../slideLayouts/slideLayout8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63.xml"/><Relationship Id="rId1" Type="http://schemas.openxmlformats.org/officeDocument/2006/relationships/slideLayout" Target="../slideLayouts/slideLayout8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63.xml"/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slide" Target="slide6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slide" Target="slide66.xml"/><Relationship Id="rId1" Type="http://schemas.openxmlformats.org/officeDocument/2006/relationships/slideLayout" Target="../slideLayouts/slideLayout8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slide" Target="slide67.xml"/><Relationship Id="rId1" Type="http://schemas.openxmlformats.org/officeDocument/2006/relationships/slideLayout" Target="../slideLayouts/slideLayout8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slide" Target="slide68.xml"/><Relationship Id="rId1" Type="http://schemas.openxmlformats.org/officeDocument/2006/relationships/slideLayout" Target="../slideLayouts/slideLayout8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68.xml"/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slide" Target="slide70.xml"/><Relationship Id="rId1" Type="http://schemas.openxmlformats.org/officeDocument/2006/relationships/slideLayout" Target="../slideLayouts/slideLayout8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slide" Target="slide71.xml"/><Relationship Id="rId1" Type="http://schemas.openxmlformats.org/officeDocument/2006/relationships/slideLayout" Target="../slideLayouts/slideLayout8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slide" Target="slide73.xml"/><Relationship Id="rId1" Type="http://schemas.openxmlformats.org/officeDocument/2006/relationships/slideLayout" Target="../slideLayouts/slideLayout8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73.xml"/><Relationship Id="rId1" Type="http://schemas.openxmlformats.org/officeDocument/2006/relationships/slideLayout" Target="../slideLayouts/slideLayout8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slide" Target="slide76.xml"/><Relationship Id="rId1" Type="http://schemas.openxmlformats.org/officeDocument/2006/relationships/slideLayout" Target="../slideLayouts/slideLayout8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slide" Target="slide77.xml"/><Relationship Id="rId1" Type="http://schemas.openxmlformats.org/officeDocument/2006/relationships/slideLayout" Target="../slideLayouts/slideLayout8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slide" Target="slide78.xml"/><Relationship Id="rId1" Type="http://schemas.openxmlformats.org/officeDocument/2006/relationships/slideLayout" Target="../slideLayouts/slideLayout8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78.xml"/><Relationship Id="rId1" Type="http://schemas.openxmlformats.org/officeDocument/2006/relationships/slideLayout" Target="../slideLayouts/slideLayout8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79.xml"/><Relationship Id="rId1" Type="http://schemas.openxmlformats.org/officeDocument/2006/relationships/slideLayout" Target="../slideLayouts/slideLayout8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79.xml"/><Relationship Id="rId1" Type="http://schemas.openxmlformats.org/officeDocument/2006/relationships/slideLayout" Target="../slideLayouts/slideLayout8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" Target="slide79.xml"/><Relationship Id="rId1" Type="http://schemas.openxmlformats.org/officeDocument/2006/relationships/slideLayout" Target="../slideLayouts/slideLayout8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" Target="slide79.xml"/><Relationship Id="rId1" Type="http://schemas.openxmlformats.org/officeDocument/2006/relationships/slideLayout" Target="../slideLayouts/slideLayout8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9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slide" Target="slide81.xml"/><Relationship Id="rId1" Type="http://schemas.openxmlformats.org/officeDocument/2006/relationships/slideLayout" Target="../slideLayouts/slideLayout8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4.xml"/><Relationship Id="rId2" Type="http://schemas.openxmlformats.org/officeDocument/2006/relationships/slide" Target="slide83.xml"/><Relationship Id="rId1" Type="http://schemas.openxmlformats.org/officeDocument/2006/relationships/slideLayout" Target="../slideLayouts/slideLayout8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84.xml"/><Relationship Id="rId2" Type="http://schemas.openxmlformats.org/officeDocument/2006/relationships/slide" Target="slide85.xml"/><Relationship Id="rId1" Type="http://schemas.openxmlformats.org/officeDocument/2006/relationships/slideLayout" Target="../slideLayouts/slideLayout8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86.xml"/><Relationship Id="rId2" Type="http://schemas.openxmlformats.org/officeDocument/2006/relationships/slide" Target="slide87.xml"/><Relationship Id="rId1" Type="http://schemas.openxmlformats.org/officeDocument/2006/relationships/slideLayout" Target="../slideLayouts/slideLayout8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88.xml"/><Relationship Id="rId2" Type="http://schemas.openxmlformats.org/officeDocument/2006/relationships/slide" Target="slide87.xml"/><Relationship Id="rId1" Type="http://schemas.openxmlformats.org/officeDocument/2006/relationships/slideLayout" Target="../slideLayouts/slideLayout8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88.xml"/><Relationship Id="rId2" Type="http://schemas.openxmlformats.org/officeDocument/2006/relationships/slide" Target="slide89.xml"/><Relationship Id="rId1" Type="http://schemas.openxmlformats.org/officeDocument/2006/relationships/slideLayout" Target="../slideLayouts/slideLayout8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91.xml"/><Relationship Id="rId2" Type="http://schemas.openxmlformats.org/officeDocument/2006/relationships/slide" Target="slide90.xml"/><Relationship Id="rId1" Type="http://schemas.openxmlformats.org/officeDocument/2006/relationships/slideLayout" Target="../slideLayouts/slideLayout8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" Target="slide92.xml"/><Relationship Id="rId2" Type="http://schemas.openxmlformats.org/officeDocument/2006/relationships/slide" Target="slide91.xml"/><Relationship Id="rId1" Type="http://schemas.openxmlformats.org/officeDocument/2006/relationships/slideLayout" Target="../slideLayouts/slideLayout8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" Target="slide93.xml"/><Relationship Id="rId2" Type="http://schemas.openxmlformats.org/officeDocument/2006/relationships/slide" Target="slide92.xml"/><Relationship Id="rId1" Type="http://schemas.openxmlformats.org/officeDocument/2006/relationships/slideLayout" Target="../slideLayouts/slideLayout8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94.xml"/><Relationship Id="rId2" Type="http://schemas.openxmlformats.org/officeDocument/2006/relationships/slide" Target="slide9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slide" Target="slide96.xml"/><Relationship Id="rId1" Type="http://schemas.openxmlformats.org/officeDocument/2006/relationships/slideLayout" Target="../slideLayouts/slideLayout8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slide" Target="slide97.xml"/><Relationship Id="rId1" Type="http://schemas.openxmlformats.org/officeDocument/2006/relationships/slideLayout" Target="../slideLayouts/slideLayout8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" Target="slide97.xml"/><Relationship Id="rId2" Type="http://schemas.openxmlformats.org/officeDocument/2006/relationships/slide" Target="slide98.xml"/><Relationship Id="rId1" Type="http://schemas.openxmlformats.org/officeDocument/2006/relationships/slideLayout" Target="../slideLayouts/slideLayout8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98.xml"/><Relationship Id="rId2" Type="http://schemas.openxmlformats.org/officeDocument/2006/relationships/slide" Target="slide99.xml"/><Relationship Id="rId1" Type="http://schemas.openxmlformats.org/officeDocument/2006/relationships/slideLayout" Target="../slideLayouts/slideLayout8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slide" Target="slide99.xml"/><Relationship Id="rId2" Type="http://schemas.openxmlformats.org/officeDocument/2006/relationships/slide" Target="slide82.xml"/><Relationship Id="rId1" Type="http://schemas.openxmlformats.org/officeDocument/2006/relationships/slideLayout" Target="../slideLayouts/slideLayout8.xml"/><Relationship Id="rId4" Type="http://schemas.openxmlformats.org/officeDocument/2006/relationships/slide" Target="slide79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slide" Target="slide100.xml"/><Relationship Id="rId2" Type="http://schemas.openxmlformats.org/officeDocument/2006/relationships/slide" Target="slide101.xml"/><Relationship Id="rId1" Type="http://schemas.openxmlformats.org/officeDocument/2006/relationships/slideLayout" Target="../slideLayouts/slideLayout8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101.xml"/><Relationship Id="rId2" Type="http://schemas.openxmlformats.org/officeDocument/2006/relationships/slide" Target="slide102.xml"/><Relationship Id="rId1" Type="http://schemas.openxmlformats.org/officeDocument/2006/relationships/slideLayout" Target="../slideLayouts/slideLayout8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slide" Target="slide102.xml"/><Relationship Id="rId2" Type="http://schemas.openxmlformats.org/officeDocument/2006/relationships/slide" Target="slide103.xml"/><Relationship Id="rId1" Type="http://schemas.openxmlformats.org/officeDocument/2006/relationships/slideLayout" Target="../slideLayouts/slideLayout8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slide" Target="slide103.xml"/><Relationship Id="rId2" Type="http://schemas.openxmlformats.org/officeDocument/2006/relationships/slide" Target="slide104.xml"/><Relationship Id="rId1" Type="http://schemas.openxmlformats.org/officeDocument/2006/relationships/slideLayout" Target="../slideLayouts/slideLayout8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" Target="slide82.xml"/><Relationship Id="rId2" Type="http://schemas.openxmlformats.org/officeDocument/2006/relationships/slide" Target="slide104.xml"/><Relationship Id="rId1" Type="http://schemas.openxmlformats.org/officeDocument/2006/relationships/slideLayout" Target="../slideLayouts/slideLayout8.xml"/><Relationship Id="rId4" Type="http://schemas.openxmlformats.org/officeDocument/2006/relationships/slide" Target="slide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39552" y="2819400"/>
            <a:ext cx="8280920" cy="1752600"/>
          </a:xfrm>
        </p:spPr>
        <p:txBody>
          <a:bodyPr/>
          <a:lstStyle/>
          <a:p>
            <a:r>
              <a:rPr lang="ru-RU" dirty="0" smtClean="0"/>
              <a:t>Разработано</a:t>
            </a:r>
          </a:p>
          <a:p>
            <a:r>
              <a:rPr lang="ru-RU" dirty="0" err="1" smtClean="0"/>
              <a:t>Мереленко</a:t>
            </a:r>
            <a:r>
              <a:rPr lang="ru-RU" dirty="0" smtClean="0"/>
              <a:t> </a:t>
            </a:r>
            <a:r>
              <a:rPr lang="ru-RU" dirty="0" err="1" smtClean="0"/>
              <a:t>снежаной</a:t>
            </a:r>
            <a:r>
              <a:rPr lang="ru-RU" dirty="0" smtClean="0"/>
              <a:t> </a:t>
            </a:r>
            <a:r>
              <a:rPr lang="ru-RU" dirty="0" err="1" smtClean="0"/>
              <a:t>юрьевной</a:t>
            </a:r>
            <a:r>
              <a:rPr lang="ru-RU" dirty="0" smtClean="0"/>
              <a:t>,</a:t>
            </a:r>
          </a:p>
          <a:p>
            <a:r>
              <a:rPr lang="ru-RU" dirty="0" smtClean="0"/>
              <a:t>Преподавателем русского языка и литературы </a:t>
            </a:r>
          </a:p>
          <a:p>
            <a:r>
              <a:rPr lang="ru-RU" dirty="0" smtClean="0"/>
              <a:t>Нижнетагильского колледжа искусств</a:t>
            </a:r>
          </a:p>
          <a:p>
            <a:r>
              <a:rPr lang="ru-RU" dirty="0" smtClean="0"/>
              <a:t>Г. Нижний Тагил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Интерактивное пособие</a:t>
            </a: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71670" y="142852"/>
            <a:ext cx="50702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Всероссийская научно-методическая конференция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</a:p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"Педагогическая технология и мастерство учителя"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5929330"/>
            <a:ext cx="72152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Электронное периодическое издание НАУКОГРАД</a:t>
            </a:r>
            <a:endParaRPr lang="ru-RU" sz="1600" dirty="0" smtClean="0"/>
          </a:p>
        </p:txBody>
      </p:sp>
    </p:spTree>
  </p:cSld>
  <p:clrMapOvr>
    <a:masterClrMapping/>
  </p:clrMapOvr>
  <p:transition>
    <p:split orient="vert"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Упражнения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2852936"/>
            <a:ext cx="84249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Если возникнут затруднения в решении заданий, обращайтесь  к </a:t>
            </a:r>
          </a:p>
          <a:p>
            <a:pPr algn="ctr"/>
            <a:r>
              <a:rPr lang="ru-RU" sz="3200" b="1" dirty="0" smtClean="0"/>
              <a:t>«Словарю грамматической сочетаемости слов русского языка»       </a:t>
            </a:r>
            <a:r>
              <a:rPr lang="ru-RU" sz="3200" dirty="0" smtClean="0"/>
              <a:t>Е. М. Лазуткиной  </a:t>
            </a:r>
          </a:p>
          <a:p>
            <a:pPr algn="ctr"/>
            <a:r>
              <a:rPr lang="ru-RU" sz="3200" dirty="0" smtClean="0"/>
              <a:t>(М., 2012)</a:t>
            </a:r>
          </a:p>
          <a:p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168352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7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 smtClean="0"/>
              <a:t>Найди 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над хоккеем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перед хоккеем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за футболом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в популярности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177281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249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Приоритет</a:t>
            </a:r>
          </a:p>
          <a:p>
            <a:endParaRPr lang="ru-RU" sz="2400" dirty="0" smtClean="0"/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 в чем;</a:t>
            </a:r>
          </a:p>
          <a:p>
            <a:r>
              <a:rPr lang="ru-RU" sz="2400" b="1" dirty="0" smtClean="0"/>
              <a:t>Чего;</a:t>
            </a:r>
          </a:p>
          <a:p>
            <a:r>
              <a:rPr lang="ru-RU" sz="2400" b="1" dirty="0" smtClean="0"/>
              <a:t>Какие, чьи;</a:t>
            </a:r>
          </a:p>
          <a:p>
            <a:r>
              <a:rPr lang="ru-RU" sz="2400" b="1" dirty="0" smtClean="0"/>
              <a:t>Без зависимого слова.</a:t>
            </a:r>
            <a:endParaRPr lang="ru-RU" sz="2400" b="1" dirty="0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5796136" y="980728"/>
            <a:ext cx="3168352" cy="105273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3168352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4" grpId="0" animBg="1"/>
      <p:bldP spid="14" grpId="1" animBg="1"/>
      <p:bldP spid="14" grpId="2" animBg="1"/>
      <p:bldP spid="15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168352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7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 smtClean="0"/>
              <a:t>Найди 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над хоккеем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перед хоккеем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за футболом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в популярности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177281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249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Приоритет</a:t>
            </a:r>
          </a:p>
          <a:p>
            <a:endParaRPr lang="ru-RU" sz="2400" dirty="0" smtClean="0"/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 в чем;</a:t>
            </a:r>
          </a:p>
          <a:p>
            <a:r>
              <a:rPr lang="ru-RU" sz="2400" b="1" dirty="0" smtClean="0"/>
              <a:t>Чего;</a:t>
            </a:r>
          </a:p>
          <a:p>
            <a:r>
              <a:rPr lang="ru-RU" sz="2400" b="1" dirty="0" smtClean="0"/>
              <a:t>Какие, чьи;</a:t>
            </a:r>
          </a:p>
          <a:p>
            <a:r>
              <a:rPr lang="ru-RU" sz="2400" b="1" dirty="0" smtClean="0"/>
              <a:t>Без зависимого слова.</a:t>
            </a:r>
            <a:endParaRPr lang="ru-RU" sz="2400" b="1" dirty="0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5796136" y="980728"/>
            <a:ext cx="3168352" cy="100811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3168352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4" grpId="0" animBg="1"/>
      <p:bldP spid="14" grpId="1" animBg="1"/>
      <p:bldP spid="14" grpId="2" animBg="1"/>
      <p:bldP spid="15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168352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7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 smtClean="0"/>
              <a:t>Найди 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над хоккеем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перед хоккеем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за футболом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в популярности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177281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249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Приоритет</a:t>
            </a:r>
          </a:p>
          <a:p>
            <a:endParaRPr lang="ru-RU" sz="2400" dirty="0" smtClean="0"/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 в чем;</a:t>
            </a:r>
          </a:p>
          <a:p>
            <a:r>
              <a:rPr lang="ru-RU" sz="2400" b="1" dirty="0" smtClean="0"/>
              <a:t>Чего;</a:t>
            </a:r>
          </a:p>
          <a:p>
            <a:r>
              <a:rPr lang="ru-RU" sz="2400" b="1" dirty="0" smtClean="0"/>
              <a:t>Какие, чьи;</a:t>
            </a:r>
          </a:p>
          <a:p>
            <a:r>
              <a:rPr lang="ru-RU" sz="2400" b="1" dirty="0" smtClean="0"/>
              <a:t>Без зависимого слова.</a:t>
            </a:r>
            <a:endParaRPr lang="ru-RU" sz="2400" b="1" dirty="0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5796136" y="1052736"/>
            <a:ext cx="3168352" cy="936104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3168352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4" grpId="0" animBg="1"/>
      <p:bldP spid="14" grpId="1" animBg="1"/>
      <p:bldP spid="14" grpId="2" animBg="1"/>
      <p:bldP spid="15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7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 smtClean="0"/>
              <a:t>Найди 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над хоккеем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перед хоккеем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за футболом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в популярности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177281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249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Приоритет</a:t>
            </a:r>
          </a:p>
          <a:p>
            <a:endParaRPr lang="ru-RU" sz="2400" dirty="0" smtClean="0"/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 в чем;</a:t>
            </a:r>
          </a:p>
          <a:p>
            <a:r>
              <a:rPr lang="ru-RU" sz="2400" b="1" dirty="0" smtClean="0"/>
              <a:t>Чего;</a:t>
            </a:r>
          </a:p>
          <a:p>
            <a:r>
              <a:rPr lang="ru-RU" sz="2400" b="1" dirty="0" smtClean="0"/>
              <a:t>Какие, чьи;</a:t>
            </a:r>
          </a:p>
          <a:p>
            <a:r>
              <a:rPr lang="ru-RU" sz="2400" b="1" dirty="0" smtClean="0"/>
              <a:t>Без зависимого слова.</a:t>
            </a:r>
            <a:endParaRPr lang="ru-RU" sz="2400" b="1" dirty="0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156176" y="1052736"/>
            <a:ext cx="2808312" cy="936104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4" grpId="0" animBg="1"/>
      <p:bldP spid="14" grpId="1" animBg="1"/>
      <p:bldP spid="14" grpId="2" animBg="1"/>
      <p:bldP spid="15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808312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7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 smtClean="0"/>
              <a:t>Найди 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над хоккеем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перед хоккеем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за футболом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Приоритет футбола в популярности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177281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249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Приоритет</a:t>
            </a:r>
          </a:p>
          <a:p>
            <a:endParaRPr lang="ru-RU" sz="2400" dirty="0" smtClean="0"/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 в чем;</a:t>
            </a:r>
          </a:p>
          <a:p>
            <a:r>
              <a:rPr lang="ru-RU" sz="2400" b="1" dirty="0" smtClean="0"/>
              <a:t>Чего;</a:t>
            </a:r>
          </a:p>
          <a:p>
            <a:r>
              <a:rPr lang="ru-RU" sz="2400" b="1" dirty="0" smtClean="0"/>
              <a:t>Какие, чьи;</a:t>
            </a:r>
          </a:p>
          <a:p>
            <a:r>
              <a:rPr lang="ru-RU" sz="2400" b="1" dirty="0" smtClean="0"/>
              <a:t>Без зависимого слова.</a:t>
            </a:r>
            <a:endParaRPr lang="ru-RU" sz="2400" b="1" dirty="0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3" action="ppaction://hlinksldjump"/>
          </p:cNvPr>
          <p:cNvSpPr/>
          <p:nvPr/>
        </p:nvSpPr>
        <p:spPr>
          <a:xfrm>
            <a:off x="2915816" y="1484784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Тобой было сделано пять ошибок.</a:t>
            </a:r>
          </a:p>
          <a:p>
            <a:pPr algn="ctr"/>
            <a:r>
              <a:rPr lang="ru-RU" sz="2800" b="1" dirty="0" smtClean="0"/>
              <a:t>Обратись за помощью к словарю.</a:t>
            </a:r>
          </a:p>
          <a:p>
            <a:pPr algn="ctr"/>
            <a:r>
              <a:rPr lang="ru-RU" sz="2800" b="1" dirty="0" smtClean="0"/>
              <a:t>Переделай задания этого уровня.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7" name="Управляющая кнопка: назад 16">
            <a:hlinkClick r:id="rId4" action="ppaction://hlinksldjump" highlightClick="1"/>
          </p:cNvPr>
          <p:cNvSpPr/>
          <p:nvPr/>
        </p:nvSpPr>
        <p:spPr>
          <a:xfrm>
            <a:off x="6588224" y="5157192"/>
            <a:ext cx="720080" cy="648072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500"/>
                            </p:stCondLst>
                            <p:childTnLst>
                              <p:par>
                                <p:cTn id="51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500"/>
                            </p:stCondLst>
                            <p:childTnLst>
                              <p:par>
                                <p:cTn id="73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5" grpId="0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8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551512"/>
          </a:xfrm>
        </p:spPr>
        <p:txBody>
          <a:bodyPr>
            <a:noAutofit/>
          </a:bodyPr>
          <a:lstStyle/>
          <a:p>
            <a:pPr>
              <a:lnSpc>
                <a:spcPts val="29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на участие в конкурсе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на предоставление кредита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о предоставлении кредита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Заявление о предоставлении кредита 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177281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249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Заявка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На что;</a:t>
            </a:r>
          </a:p>
          <a:p>
            <a:r>
              <a:rPr lang="ru-RU" sz="2400" b="1" dirty="0" smtClean="0"/>
              <a:t>Какая.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5940152" y="980728"/>
            <a:ext cx="3024336" cy="10801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3" grpId="1" animBg="1"/>
      <p:bldP spid="13" grpId="2" animBg="1"/>
      <p:bldP spid="14" grpId="0" animBg="1"/>
      <p:bldP spid="15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8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551512"/>
          </a:xfrm>
        </p:spPr>
        <p:txBody>
          <a:bodyPr>
            <a:noAutofit/>
          </a:bodyPr>
          <a:lstStyle/>
          <a:p>
            <a:pPr>
              <a:lnSpc>
                <a:spcPts val="29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на участие в конкурсе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на предоставление кредита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о предоставлении кредита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Заявление о предоставлении кредита 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177281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249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Заявка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На что;</a:t>
            </a:r>
          </a:p>
          <a:p>
            <a:r>
              <a:rPr lang="ru-RU" sz="2400" b="1" dirty="0" smtClean="0"/>
              <a:t>Какая.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5940152" y="908720"/>
            <a:ext cx="3024336" cy="1152128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3" grpId="1" animBg="1"/>
      <p:bldP spid="13" grpId="2" animBg="1"/>
      <p:bldP spid="14" grpId="0" animBg="1"/>
      <p:bldP spid="15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8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551512"/>
          </a:xfrm>
        </p:spPr>
        <p:txBody>
          <a:bodyPr>
            <a:noAutofit/>
          </a:bodyPr>
          <a:lstStyle/>
          <a:p>
            <a:pPr>
              <a:lnSpc>
                <a:spcPts val="29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на участие в конкурсе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на предоставление кредита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о предоставлении кредита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Заявление о предоставлении кредита 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177281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249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Заявка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На что;</a:t>
            </a:r>
          </a:p>
          <a:p>
            <a:r>
              <a:rPr lang="ru-RU" sz="2400" b="1" dirty="0" smtClean="0"/>
              <a:t>Какая.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5940152" y="908720"/>
            <a:ext cx="3024336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3" grpId="1" animBg="1"/>
      <p:bldP spid="13" grpId="2" animBg="1"/>
      <p:bldP spid="14" grpId="0" animBg="1"/>
      <p:bldP spid="15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8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551512"/>
          </a:xfrm>
        </p:spPr>
        <p:txBody>
          <a:bodyPr>
            <a:noAutofit/>
          </a:bodyPr>
          <a:lstStyle/>
          <a:p>
            <a:pPr>
              <a:lnSpc>
                <a:spcPts val="29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на участие в конкурсе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на предоставление кредита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о предоставлении кредита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Заявление о предоставлении кредита 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177281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249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Заявка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На что;</a:t>
            </a:r>
          </a:p>
          <a:p>
            <a:r>
              <a:rPr lang="ru-RU" sz="2400" b="1" dirty="0" smtClean="0"/>
              <a:t>Какая.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5940152" y="908720"/>
            <a:ext cx="3024336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3" grpId="1" animBg="1"/>
      <p:bldP spid="13" grpId="2" animBg="1"/>
      <p:bldP spid="14" grpId="0" animBg="1"/>
      <p:bldP spid="15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8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551512"/>
          </a:xfrm>
        </p:spPr>
        <p:txBody>
          <a:bodyPr>
            <a:noAutofit/>
          </a:bodyPr>
          <a:lstStyle/>
          <a:p>
            <a:pPr>
              <a:lnSpc>
                <a:spcPts val="29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на участие в конкурсе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на предоставление кредита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Заявка о предоставлении кредита</a:t>
            </a:r>
          </a:p>
          <a:p>
            <a:pPr>
              <a:lnSpc>
                <a:spcPts val="2900"/>
              </a:lnSpc>
              <a:buNone/>
            </a:pPr>
            <a:endParaRPr lang="ru-RU" sz="3200" dirty="0" smtClean="0"/>
          </a:p>
          <a:p>
            <a:pPr>
              <a:lnSpc>
                <a:spcPts val="2900"/>
              </a:lnSpc>
              <a:buNone/>
            </a:pPr>
            <a:r>
              <a:rPr lang="ru-RU" sz="3200" dirty="0" smtClean="0"/>
              <a:t>Заявление о предоставлении кредита 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177281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249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Заявка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На что;</a:t>
            </a:r>
          </a:p>
          <a:p>
            <a:r>
              <a:rPr lang="ru-RU" sz="2400" b="1" dirty="0" smtClean="0"/>
              <a:t>Какая.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3" action="ppaction://hlinksldjump"/>
          </p:cNvPr>
          <p:cNvSpPr/>
          <p:nvPr/>
        </p:nvSpPr>
        <p:spPr>
          <a:xfrm>
            <a:off x="2915816" y="1484784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Тобой было сделано пять ошибок.</a:t>
            </a:r>
          </a:p>
          <a:p>
            <a:pPr algn="ctr"/>
            <a:r>
              <a:rPr lang="ru-RU" sz="2800" b="1" dirty="0" smtClean="0"/>
              <a:t>Обратись за помощью к словарю.</a:t>
            </a:r>
          </a:p>
          <a:p>
            <a:pPr algn="ctr"/>
            <a:r>
              <a:rPr lang="ru-RU" sz="2800" b="1" dirty="0" smtClean="0"/>
              <a:t>Переделай задания этого уровня.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7" name="Управляющая кнопка: назад 16">
            <a:hlinkClick r:id="rId4" action="ppaction://hlinksldjump" highlightClick="1"/>
          </p:cNvPr>
          <p:cNvSpPr/>
          <p:nvPr/>
        </p:nvSpPr>
        <p:spPr>
          <a:xfrm>
            <a:off x="6588224" y="5157192"/>
            <a:ext cx="720080" cy="648072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500"/>
                            </p:stCondLst>
                            <p:childTnLst>
                              <p:par>
                                <p:cTn id="51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500"/>
                            </p:stCondLst>
                            <p:childTnLst>
                              <p:par>
                                <p:cTn id="73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4" grpId="0" animBg="1"/>
      <p:bldP spid="15" grpId="0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79512" y="980728"/>
            <a:ext cx="2664296" cy="5145435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Инструкция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 smtClean="0"/>
              <a:t>Внимательно прочитай задание.</a:t>
            </a:r>
          </a:p>
          <a:p>
            <a:r>
              <a:rPr lang="ru-RU" sz="3200" dirty="0" smtClean="0"/>
              <a:t>Выбирая ответ, «кликни» на прямоугольник с вариантом или кнопку рядом.</a:t>
            </a:r>
          </a:p>
          <a:p>
            <a:r>
              <a:rPr lang="ru-RU" sz="3200" dirty="0" smtClean="0"/>
              <a:t>Правильный грамматический вариант высветится зеленым цветом.</a:t>
            </a:r>
          </a:p>
          <a:p>
            <a:r>
              <a:rPr lang="ru-RU" sz="3200" dirty="0" smtClean="0"/>
              <a:t>Если затрудняешься выбрать ответ, вызови подсказку.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9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6172200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Проявлять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Испытывать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Выказывать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Интерес историков к древним рукописям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191683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36510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44522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7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Интерес </a:t>
            </a:r>
          </a:p>
          <a:p>
            <a:r>
              <a:rPr lang="ru-RU" sz="2400" b="1" dirty="0" smtClean="0"/>
              <a:t>Проявлять, выказывать</a:t>
            </a:r>
          </a:p>
          <a:p>
            <a:r>
              <a:rPr lang="ru-RU" sz="2400" dirty="0" smtClean="0"/>
              <a:t>Кого к </a:t>
            </a:r>
            <a:r>
              <a:rPr lang="ru-RU" sz="2400" dirty="0" err="1" smtClean="0"/>
              <a:t>кому-чему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Какой;</a:t>
            </a:r>
          </a:p>
          <a:p>
            <a:r>
              <a:rPr lang="ru-RU" sz="2400" dirty="0" smtClean="0"/>
              <a:t>Чего;</a:t>
            </a:r>
          </a:p>
          <a:p>
            <a:r>
              <a:rPr lang="ru-RU" sz="2400" dirty="0" smtClean="0"/>
              <a:t>Без зависимого слова.</a:t>
            </a:r>
          </a:p>
          <a:p>
            <a:endParaRPr lang="ru-RU" sz="2400" dirty="0" smtClean="0"/>
          </a:p>
        </p:txBody>
      </p:sp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5940152" y="908720"/>
            <a:ext cx="3024336" cy="10801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3" grpId="1" animBg="1"/>
      <p:bldP spid="13" grpId="2" animBg="1"/>
      <p:bldP spid="14" grpId="0" animBg="1"/>
      <p:bldP spid="15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9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6172200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Проявлять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Испытывать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Выказывать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Интерес историков к древним рукописям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191683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36510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44522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7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Интерес </a:t>
            </a:r>
          </a:p>
          <a:p>
            <a:r>
              <a:rPr lang="ru-RU" sz="2400" b="1" dirty="0" smtClean="0"/>
              <a:t>Проявлять, выказывать</a:t>
            </a:r>
          </a:p>
          <a:p>
            <a:r>
              <a:rPr lang="ru-RU" sz="2400" dirty="0" smtClean="0"/>
              <a:t>Кого к </a:t>
            </a:r>
            <a:r>
              <a:rPr lang="ru-RU" sz="2400" dirty="0" err="1" smtClean="0"/>
              <a:t>кому-чему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Какой;</a:t>
            </a:r>
          </a:p>
          <a:p>
            <a:r>
              <a:rPr lang="ru-RU" sz="2400" dirty="0" smtClean="0"/>
              <a:t>Чего;</a:t>
            </a:r>
          </a:p>
          <a:p>
            <a:r>
              <a:rPr lang="ru-RU" sz="2400" dirty="0" smtClean="0"/>
              <a:t>Без зависимого слова.</a:t>
            </a:r>
          </a:p>
          <a:p>
            <a:endParaRPr lang="ru-RU" sz="2400" dirty="0" smtClean="0"/>
          </a:p>
        </p:txBody>
      </p:sp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5940152" y="908720"/>
            <a:ext cx="3024336" cy="10801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2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3" grpId="1" animBg="1"/>
      <p:bldP spid="13" grpId="2" animBg="1"/>
      <p:bldP spid="14" grpId="0" animBg="1"/>
      <p:bldP spid="15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9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6172200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Проявлять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Испытывать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Выказывать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Интерес историков к древним рукописям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191683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36510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44522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7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Интерес </a:t>
            </a:r>
          </a:p>
          <a:p>
            <a:r>
              <a:rPr lang="ru-RU" sz="2400" b="1" dirty="0" smtClean="0"/>
              <a:t>Проявлять, выказывать</a:t>
            </a:r>
          </a:p>
          <a:p>
            <a:r>
              <a:rPr lang="ru-RU" sz="2400" dirty="0" smtClean="0"/>
              <a:t>Кого к </a:t>
            </a:r>
            <a:r>
              <a:rPr lang="ru-RU" sz="2400" dirty="0" err="1" smtClean="0"/>
              <a:t>кому-чему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Какой;</a:t>
            </a:r>
          </a:p>
          <a:p>
            <a:r>
              <a:rPr lang="ru-RU" sz="2400" dirty="0" smtClean="0"/>
              <a:t>Чего;</a:t>
            </a:r>
          </a:p>
          <a:p>
            <a:r>
              <a:rPr lang="ru-RU" sz="2400" dirty="0" smtClean="0"/>
              <a:t>Без зависимого слова.</a:t>
            </a:r>
          </a:p>
          <a:p>
            <a:endParaRPr lang="ru-RU" sz="2400" dirty="0" smtClean="0"/>
          </a:p>
        </p:txBody>
      </p:sp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5940152" y="908720"/>
            <a:ext cx="3024336" cy="100811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3" grpId="1" animBg="1"/>
      <p:bldP spid="13" grpId="2" animBg="1"/>
      <p:bldP spid="14" grpId="0" animBg="1"/>
      <p:bldP spid="15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9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6172200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Проявлять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Испытывать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Выказывать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Интерес историков к древним рукописям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191683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36510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44522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7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Интерес </a:t>
            </a:r>
          </a:p>
          <a:p>
            <a:r>
              <a:rPr lang="ru-RU" sz="2400" b="1" dirty="0" smtClean="0"/>
              <a:t>Проявлять, выказывать</a:t>
            </a:r>
          </a:p>
          <a:p>
            <a:r>
              <a:rPr lang="ru-RU" sz="2400" dirty="0" smtClean="0"/>
              <a:t>Кого к </a:t>
            </a:r>
            <a:r>
              <a:rPr lang="ru-RU" sz="2400" dirty="0" err="1" smtClean="0"/>
              <a:t>кому-чему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Какой;</a:t>
            </a:r>
          </a:p>
          <a:p>
            <a:r>
              <a:rPr lang="ru-RU" sz="2400" dirty="0" smtClean="0"/>
              <a:t>Чего;</a:t>
            </a:r>
          </a:p>
          <a:p>
            <a:r>
              <a:rPr lang="ru-RU" sz="2400" dirty="0" smtClean="0"/>
              <a:t>Без зависимого слова.</a:t>
            </a:r>
          </a:p>
          <a:p>
            <a:endParaRPr lang="ru-RU" sz="2400" dirty="0" smtClean="0"/>
          </a:p>
        </p:txBody>
      </p:sp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5940152" y="908720"/>
            <a:ext cx="3024336" cy="10801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3" grpId="1" animBg="1"/>
      <p:bldP spid="13" grpId="2" animBg="1"/>
      <p:bldP spid="14" grpId="0" animBg="1"/>
      <p:bldP spid="15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9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6172200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Проявлять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Испытывать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Выказывать интерес к древним рукописям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Интерес историков к древним рукописям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191683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36510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44522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7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Интерес </a:t>
            </a:r>
          </a:p>
          <a:p>
            <a:r>
              <a:rPr lang="ru-RU" sz="2400" b="1" dirty="0" smtClean="0"/>
              <a:t>Проявлять, выказывать</a:t>
            </a:r>
          </a:p>
          <a:p>
            <a:r>
              <a:rPr lang="ru-RU" sz="2400" dirty="0" smtClean="0"/>
              <a:t>Кого к </a:t>
            </a:r>
            <a:r>
              <a:rPr lang="ru-RU" sz="2400" dirty="0" err="1" smtClean="0"/>
              <a:t>кому-чему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Какой;</a:t>
            </a:r>
          </a:p>
          <a:p>
            <a:r>
              <a:rPr lang="ru-RU" sz="2400" dirty="0" smtClean="0"/>
              <a:t>Чего;</a:t>
            </a:r>
          </a:p>
          <a:p>
            <a:r>
              <a:rPr lang="ru-RU" sz="2400" dirty="0" smtClean="0"/>
              <a:t>Без зависимого слова.</a:t>
            </a:r>
          </a:p>
          <a:p>
            <a:endParaRPr lang="ru-RU" sz="2400" dirty="0" smtClean="0"/>
          </a:p>
        </p:txBody>
      </p:sp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Стрелка вправо 15">
            <a:hlinkClick r:id="rId3" action="ppaction://hlinksldjump"/>
          </p:cNvPr>
          <p:cNvSpPr/>
          <p:nvPr/>
        </p:nvSpPr>
        <p:spPr>
          <a:xfrm>
            <a:off x="2915816" y="1268760"/>
            <a:ext cx="6228184" cy="540060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Тобой было сделано пять ошибок.</a:t>
            </a:r>
          </a:p>
          <a:p>
            <a:pPr algn="ctr"/>
            <a:r>
              <a:rPr lang="ru-RU" sz="2800" b="1" dirty="0" smtClean="0"/>
              <a:t>Обратись за помощью к словарю.</a:t>
            </a:r>
          </a:p>
          <a:p>
            <a:pPr algn="ctr"/>
            <a:r>
              <a:rPr lang="ru-RU" sz="2800" b="1" dirty="0" smtClean="0"/>
              <a:t>Переделай задания этого уровня.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7" name="Управляющая кнопка: назад 16">
            <a:hlinkClick r:id="rId4" action="ppaction://hlinksldjump" highlightClick="1"/>
          </p:cNvPr>
          <p:cNvSpPr/>
          <p:nvPr/>
        </p:nvSpPr>
        <p:spPr>
          <a:xfrm>
            <a:off x="6516216" y="5013176"/>
            <a:ext cx="720080" cy="648072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xit" presetSubtype="4" fill="hold" grpId="5" nodeType="click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3" nodeType="click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xit" presetSubtype="4" fill="hold" grpId="4" nodeType="click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500"/>
                            </p:stCondLst>
                            <p:childTnLst>
                              <p:par>
                                <p:cTn id="7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000"/>
                            </p:stCondLst>
                            <p:childTnLst>
                              <p:par>
                                <p:cTn id="76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4" grpId="0" animBg="1"/>
      <p:bldP spid="15" grpId="0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664296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10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6172200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коллектива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в работе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работой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Профессиональная заинтересованность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191683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9695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39330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49411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00808"/>
            <a:ext cx="2736304" cy="4176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err="1" smtClean="0"/>
              <a:t>Заинтересован-ность</a:t>
            </a:r>
            <a:endParaRPr lang="ru-RU" sz="2400" dirty="0" smtClean="0"/>
          </a:p>
          <a:p>
            <a:r>
              <a:rPr lang="ru-RU" sz="2400" dirty="0" smtClean="0"/>
              <a:t> 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Чья в чем;</a:t>
            </a:r>
          </a:p>
          <a:p>
            <a:r>
              <a:rPr lang="ru-RU" sz="2400" b="1" dirty="0" smtClean="0"/>
              <a:t>Какая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>
            <a:off x="2915816" y="980728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Прими искренние поздравления!</a:t>
            </a:r>
          </a:p>
          <a:p>
            <a:pPr algn="ctr"/>
            <a:r>
              <a:rPr lang="ru-RU" sz="2800" b="1" dirty="0" smtClean="0"/>
              <a:t>Спасибо за бережное отношение к русскому языку!</a:t>
            </a:r>
          </a:p>
        </p:txBody>
      </p:sp>
      <p:sp>
        <p:nvSpPr>
          <p:cNvPr id="17" name="TextBox 16">
            <a:hlinkClick r:id="rId3" action="ppaction://hlinksldjump"/>
          </p:cNvPr>
          <p:cNvSpPr txBox="1"/>
          <p:nvPr/>
        </p:nvSpPr>
        <p:spPr>
          <a:xfrm>
            <a:off x="7380312" y="6093297"/>
            <a:ext cx="158417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Выход</a:t>
            </a:r>
            <a:endParaRPr lang="ru-RU" sz="3200" dirty="0"/>
          </a:p>
        </p:txBody>
      </p:sp>
      <p:sp>
        <p:nvSpPr>
          <p:cNvPr id="18" name="Стрелка вправо 17">
            <a:hlinkClick r:id="rId2" action="ppaction://hlinksldjump"/>
          </p:cNvPr>
          <p:cNvSpPr/>
          <p:nvPr/>
        </p:nvSpPr>
        <p:spPr>
          <a:xfrm>
            <a:off x="2915816" y="980728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Поздравляю!            Ты сделал только одну ошибку!</a:t>
            </a:r>
          </a:p>
          <a:p>
            <a:pPr algn="ctr"/>
            <a:r>
              <a:rPr lang="ru-RU" sz="2800" b="1" dirty="0" smtClean="0"/>
              <a:t>Ты </a:t>
            </a:r>
            <a:r>
              <a:rPr lang="ru-RU" sz="2800" b="1" dirty="0" smtClean="0">
                <a:solidFill>
                  <a:srgbClr val="0070C0"/>
                </a:solidFill>
              </a:rPr>
              <a:t>хорошо  </a:t>
            </a:r>
            <a:r>
              <a:rPr lang="ru-RU" sz="2800" b="1" dirty="0" smtClean="0"/>
              <a:t>понимаешь законы грамматической сочетаемости русского языка. </a:t>
            </a:r>
          </a:p>
        </p:txBody>
      </p:sp>
      <p:sp>
        <p:nvSpPr>
          <p:cNvPr id="20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Текст 5"/>
          <p:cNvSpPr txBox="1">
            <a:spLocks/>
          </p:cNvSpPr>
          <p:nvPr/>
        </p:nvSpPr>
        <p:spPr>
          <a:xfrm>
            <a:off x="179512" y="5949280"/>
            <a:ext cx="3528392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500"/>
                            </p:stCondLst>
                            <p:childTnLst>
                              <p:par>
                                <p:cTn id="59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0"/>
                            </p:stCondLst>
                            <p:childTnLst>
                              <p:par>
                                <p:cTn id="78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500"/>
                            </p:stCondLst>
                            <p:childTnLst>
                              <p:par>
                                <p:cTn id="82" presetID="37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6" grpId="0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8" grpId="2" animBg="1"/>
      <p:bldP spid="14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664296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10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6172200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коллектива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в работе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работой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Профессиональная заинтересованность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191683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9695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39330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49411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76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err="1" smtClean="0"/>
              <a:t>Заинтересован-ность</a:t>
            </a:r>
            <a:endParaRPr lang="ru-RU" sz="2400" dirty="0" smtClean="0"/>
          </a:p>
          <a:p>
            <a:r>
              <a:rPr lang="ru-RU" sz="2400" dirty="0" smtClean="0"/>
              <a:t> 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Чья в чем;</a:t>
            </a:r>
          </a:p>
          <a:p>
            <a:r>
              <a:rPr lang="ru-RU" sz="2400" b="1" dirty="0" smtClean="0"/>
              <a:t>Какая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4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>
            <a:off x="2915816" y="1052736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Поздравляю!            Ты сделал только одну ошибку!</a:t>
            </a:r>
          </a:p>
          <a:p>
            <a:pPr algn="ctr"/>
            <a:r>
              <a:rPr lang="ru-RU" sz="2800" b="1" dirty="0" smtClean="0"/>
              <a:t>Ты </a:t>
            </a:r>
            <a:r>
              <a:rPr lang="ru-RU" sz="2800" b="1" dirty="0" smtClean="0">
                <a:solidFill>
                  <a:srgbClr val="0070C0"/>
                </a:solidFill>
              </a:rPr>
              <a:t>хорошо  </a:t>
            </a:r>
            <a:r>
              <a:rPr lang="ru-RU" sz="2800" b="1" dirty="0" smtClean="0"/>
              <a:t>понимаешь законы грамматической сочетаемости русского языка. </a:t>
            </a:r>
          </a:p>
        </p:txBody>
      </p:sp>
      <p:sp>
        <p:nvSpPr>
          <p:cNvPr id="13" name="TextBox 12">
            <a:hlinkClick r:id="rId3" action="ppaction://hlinksldjump"/>
          </p:cNvPr>
          <p:cNvSpPr txBox="1"/>
          <p:nvPr/>
        </p:nvSpPr>
        <p:spPr>
          <a:xfrm>
            <a:off x="7380312" y="6093297"/>
            <a:ext cx="158417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Выход</a:t>
            </a:r>
            <a:endParaRPr lang="ru-RU" sz="3200" dirty="0"/>
          </a:p>
        </p:txBody>
      </p:sp>
      <p:sp>
        <p:nvSpPr>
          <p:cNvPr id="17" name="Стрелка вправо 16">
            <a:hlinkClick r:id="rId2" action="ppaction://hlinksldjump"/>
          </p:cNvPr>
          <p:cNvSpPr/>
          <p:nvPr/>
        </p:nvSpPr>
        <p:spPr>
          <a:xfrm>
            <a:off x="2915816" y="1052736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Ты сделал две ошибки.</a:t>
            </a:r>
          </a:p>
          <a:p>
            <a:pPr algn="ctr"/>
            <a:r>
              <a:rPr lang="ru-RU" sz="2800" b="1" dirty="0" smtClean="0"/>
              <a:t>Ты </a:t>
            </a:r>
            <a:r>
              <a:rPr lang="ru-RU" sz="2800" b="1" dirty="0" smtClean="0">
                <a:solidFill>
                  <a:srgbClr val="0070C0"/>
                </a:solidFill>
              </a:rPr>
              <a:t>хорошо  </a:t>
            </a:r>
            <a:r>
              <a:rPr lang="ru-RU" sz="2800" b="1" dirty="0" smtClean="0"/>
              <a:t>понимаешь законы грамматической сочетаемости русского языка.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500"/>
                            </p:stCondLst>
                            <p:childTnLst>
                              <p:par>
                                <p:cTn id="59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0"/>
                            </p:stCondLst>
                            <p:childTnLst>
                              <p:par>
                                <p:cTn id="78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500"/>
                            </p:stCondLst>
                            <p:childTnLst>
                              <p:par>
                                <p:cTn id="82" presetID="37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4" grpId="0" animBg="1"/>
      <p:bldP spid="16" grpId="0" animBg="1"/>
      <p:bldP spid="13" grpId="0" animBg="1"/>
      <p:bldP spid="13" grpId="1" animBg="1"/>
      <p:bldP spid="13" grpId="2" animBg="1"/>
      <p:bldP spid="13" grpId="3" animBg="1"/>
      <p:bldP spid="17" grpId="0" animBg="1"/>
      <p:bldP spid="17" grpId="1" animBg="1"/>
      <p:bldP spid="17" grpId="2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664296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10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6172200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коллектива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в работе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работой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Профессиональная заинтересованность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191683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9695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39330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49411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76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err="1" smtClean="0"/>
              <a:t>Заинтересован-ность</a:t>
            </a:r>
            <a:endParaRPr lang="ru-RU" sz="2400" dirty="0" smtClean="0"/>
          </a:p>
          <a:p>
            <a:r>
              <a:rPr lang="ru-RU" sz="2400" dirty="0" smtClean="0"/>
              <a:t> 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Чья в чем;</a:t>
            </a:r>
          </a:p>
          <a:p>
            <a:r>
              <a:rPr lang="ru-RU" sz="2400" b="1" dirty="0" smtClean="0"/>
              <a:t>Какая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4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>
            <a:off x="2915816" y="1052736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Ты сделал две ошибки.</a:t>
            </a:r>
          </a:p>
          <a:p>
            <a:pPr algn="ctr"/>
            <a:r>
              <a:rPr lang="ru-RU" sz="2800" b="1" dirty="0" smtClean="0"/>
              <a:t>Ты </a:t>
            </a:r>
            <a:r>
              <a:rPr lang="ru-RU" sz="2800" b="1" dirty="0" smtClean="0">
                <a:solidFill>
                  <a:srgbClr val="0070C0"/>
                </a:solidFill>
              </a:rPr>
              <a:t>хорошо  </a:t>
            </a:r>
            <a:r>
              <a:rPr lang="ru-RU" sz="2800" b="1" dirty="0" smtClean="0"/>
              <a:t>понимаешь законы грамматической сочетаемости русского языка. </a:t>
            </a:r>
          </a:p>
        </p:txBody>
      </p:sp>
      <p:sp>
        <p:nvSpPr>
          <p:cNvPr id="13" name="TextBox 12">
            <a:hlinkClick r:id="rId3" action="ppaction://hlinksldjump"/>
          </p:cNvPr>
          <p:cNvSpPr txBox="1"/>
          <p:nvPr/>
        </p:nvSpPr>
        <p:spPr>
          <a:xfrm>
            <a:off x="7380312" y="6093297"/>
            <a:ext cx="158417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Выход</a:t>
            </a:r>
            <a:endParaRPr lang="ru-RU" sz="3200" dirty="0"/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2915816" y="1052736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Ты сделал три ошибки.</a:t>
            </a:r>
          </a:p>
          <a:p>
            <a:pPr algn="ctr"/>
            <a:r>
              <a:rPr lang="ru-RU" sz="2800" b="1" dirty="0" smtClean="0"/>
              <a:t>Твое понимание законов грамматической сочетаемости русского языка  </a:t>
            </a:r>
            <a:r>
              <a:rPr lang="ru-RU" sz="2800" b="1" dirty="0" smtClean="0">
                <a:solidFill>
                  <a:srgbClr val="0070C0"/>
                </a:solidFill>
              </a:rPr>
              <a:t>удовлетворительное</a:t>
            </a:r>
            <a:r>
              <a:rPr lang="ru-RU" sz="2800" b="1" dirty="0" smtClean="0"/>
              <a:t>.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500"/>
                            </p:stCondLst>
                            <p:childTnLst>
                              <p:par>
                                <p:cTn id="59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0"/>
                            </p:stCondLst>
                            <p:childTnLst>
                              <p:par>
                                <p:cTn id="78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500"/>
                            </p:stCondLst>
                            <p:childTnLst>
                              <p:par>
                                <p:cTn id="82" presetID="37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4" grpId="0" animBg="1"/>
      <p:bldP spid="16" grpId="0" animBg="1"/>
      <p:bldP spid="13" grpId="0" animBg="1"/>
      <p:bldP spid="13" grpId="1" animBg="1"/>
      <p:bldP spid="13" grpId="2" animBg="1"/>
      <p:bldP spid="13" grpId="3" animBg="1"/>
      <p:bldP spid="15" grpId="0" animBg="1"/>
      <p:bldP spid="15" grpId="1" animBg="1"/>
      <p:bldP spid="15" grpId="2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664296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10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6172200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коллектива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в работе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работой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Профессиональная заинтересованность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191683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9695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39330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49411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76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err="1" smtClean="0"/>
              <a:t>Заинтересован-ность</a:t>
            </a:r>
            <a:endParaRPr lang="ru-RU" sz="2400" dirty="0" smtClean="0"/>
          </a:p>
          <a:p>
            <a:r>
              <a:rPr lang="ru-RU" sz="2400" dirty="0" smtClean="0"/>
              <a:t> 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Чья в чем;</a:t>
            </a:r>
          </a:p>
          <a:p>
            <a:r>
              <a:rPr lang="ru-RU" sz="2400" b="1" dirty="0" smtClean="0"/>
              <a:t>Какая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4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>
            <a:off x="2915816" y="1052736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Ты сделал три ошибки.</a:t>
            </a:r>
          </a:p>
          <a:p>
            <a:pPr algn="ctr"/>
            <a:r>
              <a:rPr lang="ru-RU" sz="2800" b="1" dirty="0" smtClean="0"/>
              <a:t>Твое понимание законов грамматической сочетаемости русского языка  </a:t>
            </a:r>
            <a:r>
              <a:rPr lang="ru-RU" sz="2800" b="1" dirty="0" smtClean="0">
                <a:solidFill>
                  <a:srgbClr val="0070C0"/>
                </a:solidFill>
              </a:rPr>
              <a:t>удовлетворительно</a:t>
            </a:r>
            <a:r>
              <a:rPr lang="ru-RU" sz="2800" b="1" dirty="0" smtClean="0"/>
              <a:t>. </a:t>
            </a:r>
          </a:p>
        </p:txBody>
      </p:sp>
      <p:sp>
        <p:nvSpPr>
          <p:cNvPr id="13" name="TextBox 12">
            <a:hlinkClick r:id="rId3" action="ppaction://hlinksldjump"/>
          </p:cNvPr>
          <p:cNvSpPr txBox="1"/>
          <p:nvPr/>
        </p:nvSpPr>
        <p:spPr>
          <a:xfrm>
            <a:off x="7380312" y="6093297"/>
            <a:ext cx="158417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Выход</a:t>
            </a:r>
            <a:endParaRPr lang="ru-RU" sz="3200" dirty="0"/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2915816" y="1052736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Ты сделал четыре ошибки.</a:t>
            </a:r>
          </a:p>
          <a:p>
            <a:pPr algn="ctr"/>
            <a:r>
              <a:rPr lang="ru-RU" sz="2800" b="1" dirty="0" smtClean="0"/>
              <a:t>Твое понимание законов грамматической сочетаемости русского языка  </a:t>
            </a:r>
            <a:r>
              <a:rPr lang="ru-RU" sz="2800" b="1" dirty="0" smtClean="0">
                <a:solidFill>
                  <a:srgbClr val="0070C0"/>
                </a:solidFill>
              </a:rPr>
              <a:t>удовлетворительное</a:t>
            </a:r>
            <a:r>
              <a:rPr lang="ru-RU" sz="2800" b="1" dirty="0" smtClean="0"/>
              <a:t>.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500"/>
                            </p:stCondLst>
                            <p:childTnLst>
                              <p:par>
                                <p:cTn id="59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0"/>
                            </p:stCondLst>
                            <p:childTnLst>
                              <p:par>
                                <p:cTn id="78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500"/>
                            </p:stCondLst>
                            <p:childTnLst>
                              <p:par>
                                <p:cTn id="82" presetID="37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4" grpId="0" animBg="1"/>
      <p:bldP spid="16" grpId="0" animBg="1"/>
      <p:bldP spid="13" grpId="0" animBg="1"/>
      <p:bldP spid="13" grpId="1" animBg="1"/>
      <p:bldP spid="13" grpId="2" animBg="1"/>
      <p:bldP spid="13" grpId="3" animBg="1"/>
      <p:bldP spid="15" grpId="0" animBg="1"/>
      <p:bldP spid="15" grpId="1" animBg="1"/>
      <p:bldP spid="15" grpId="2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664296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10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6172200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коллектива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в работе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Заинтересованность работой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  <a:p>
            <a:pPr>
              <a:lnSpc>
                <a:spcPts val="2700"/>
              </a:lnSpc>
              <a:buNone/>
            </a:pPr>
            <a:r>
              <a:rPr lang="ru-RU" sz="3200" dirty="0" smtClean="0"/>
              <a:t>Профессиональная заинтересованность</a:t>
            </a:r>
          </a:p>
          <a:p>
            <a:pPr>
              <a:lnSpc>
                <a:spcPts val="27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191683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299695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39330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49411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772816"/>
            <a:ext cx="2736304" cy="4176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err="1" smtClean="0"/>
              <a:t>Заинтересован-ность</a:t>
            </a:r>
            <a:endParaRPr lang="ru-RU" sz="2400" dirty="0" smtClean="0"/>
          </a:p>
          <a:p>
            <a:r>
              <a:rPr lang="ru-RU" sz="2400" dirty="0" smtClean="0"/>
              <a:t> 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Чья в чем;</a:t>
            </a:r>
          </a:p>
          <a:p>
            <a:r>
              <a:rPr lang="ru-RU" sz="2400" b="1" dirty="0" smtClean="0"/>
              <a:t>Какая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14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2" action="ppaction://hlinksldjump"/>
          </p:cNvPr>
          <p:cNvSpPr/>
          <p:nvPr/>
        </p:nvSpPr>
        <p:spPr>
          <a:xfrm>
            <a:off x="2915816" y="1052736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Ты сделал четыре ошибки.</a:t>
            </a:r>
          </a:p>
          <a:p>
            <a:pPr algn="ctr"/>
            <a:r>
              <a:rPr lang="ru-RU" sz="2800" b="1" dirty="0" smtClean="0"/>
              <a:t>Твое понимание законов грамматической сочетаемости русского языка  </a:t>
            </a:r>
            <a:r>
              <a:rPr lang="ru-RU" sz="2800" b="1" dirty="0" smtClean="0">
                <a:solidFill>
                  <a:srgbClr val="0070C0"/>
                </a:solidFill>
              </a:rPr>
              <a:t>удовлетворительно</a:t>
            </a:r>
            <a:r>
              <a:rPr lang="ru-RU" sz="2800" b="1" dirty="0" smtClean="0"/>
              <a:t>. </a:t>
            </a:r>
          </a:p>
        </p:txBody>
      </p:sp>
      <p:sp>
        <p:nvSpPr>
          <p:cNvPr id="13" name="TextBox 12">
            <a:hlinkClick r:id="rId3" action="ppaction://hlinksldjump"/>
          </p:cNvPr>
          <p:cNvSpPr txBox="1"/>
          <p:nvPr/>
        </p:nvSpPr>
        <p:spPr>
          <a:xfrm>
            <a:off x="7380312" y="6093297"/>
            <a:ext cx="158417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Выход</a:t>
            </a:r>
            <a:endParaRPr lang="ru-RU" sz="3200" dirty="0"/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2915816" y="1052736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Тобой было сделано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пять ошибок. Обидно!</a:t>
            </a:r>
          </a:p>
          <a:p>
            <a:pPr algn="ctr"/>
            <a:r>
              <a:rPr lang="ru-RU" sz="2800" b="1" dirty="0" smtClean="0"/>
              <a:t>Обратись за помощью к словарю.</a:t>
            </a:r>
          </a:p>
          <a:p>
            <a:pPr algn="ctr"/>
            <a:r>
              <a:rPr lang="ru-RU" sz="2800" b="1" dirty="0" smtClean="0"/>
              <a:t>Переделай задания этого уровня.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7" name="Управляющая кнопка: далее 16">
            <a:hlinkClick r:id="rId4" action="ppaction://hlinksldjump" highlightClick="1"/>
          </p:cNvPr>
          <p:cNvSpPr/>
          <p:nvPr/>
        </p:nvSpPr>
        <p:spPr>
          <a:xfrm>
            <a:off x="7740352" y="3356992"/>
            <a:ext cx="792088" cy="720080"/>
          </a:xfrm>
          <a:prstGeom prst="actionButtonForwardNex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500"/>
                            </p:stCondLst>
                            <p:childTnLst>
                              <p:par>
                                <p:cTn id="5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500"/>
                            </p:stCondLst>
                            <p:childTnLst>
                              <p:par>
                                <p:cTn id="76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4" grpId="0" animBg="1"/>
      <p:bldP spid="16" grpId="0" animBg="1"/>
      <p:bldP spid="13" grpId="0" animBg="1"/>
      <p:bldP spid="15" grpId="0" animBg="1"/>
      <p:bldP spid="15" grpId="1" animBg="1"/>
      <p:bldP spid="15" grpId="2" animBg="1"/>
      <p:bldP spid="17" grpId="0" animBg="1"/>
      <p:bldP spid="17" grpId="1" animBg="1"/>
      <p:bldP spid="17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420888"/>
            <a:ext cx="2664296" cy="64807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Подсказка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79512" y="908721"/>
            <a:ext cx="2664296" cy="18002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Найди правильный вариант</a:t>
            </a:r>
          </a:p>
          <a:p>
            <a:endParaRPr lang="ru-RU" sz="2800" b="1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Сергей был нам авторитет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Сергей пользовался заслуженным авторитетом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3068960"/>
            <a:ext cx="27363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Авторитет  </a:t>
            </a:r>
            <a:r>
              <a:rPr lang="ru-RU" sz="2400" b="1" dirty="0" smtClean="0"/>
              <a:t>у кого, среди кого, в чем, для кого;</a:t>
            </a:r>
          </a:p>
          <a:p>
            <a:r>
              <a:rPr lang="ru-RU" sz="2400" dirty="0" smtClean="0"/>
              <a:t>Иметь, пользоваться, завоевать, потерять… авторитет.</a:t>
            </a:r>
            <a:endParaRPr lang="ru-RU" sz="24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/>
      <p:bldP spid="10" grpId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124200" y="1772816"/>
            <a:ext cx="5638800" cy="432318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400" b="1" dirty="0" smtClean="0"/>
          </a:p>
          <a:p>
            <a:pPr algn="ctr">
              <a:buNone/>
            </a:pPr>
            <a:r>
              <a:rPr lang="ru-RU" sz="4400" b="1" dirty="0" smtClean="0"/>
              <a:t>Желаю успехов!</a:t>
            </a:r>
            <a:endParaRPr lang="ru-RU" sz="4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79512" y="908720"/>
            <a:ext cx="2664296" cy="1512167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Найди правильный вариант</a:t>
            </a:r>
          </a:p>
          <a:p>
            <a:endParaRPr lang="ru-RU" sz="2800" b="1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3645024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solidFill>
                  <a:schemeClr val="tx1"/>
                </a:solidFill>
              </a:rPr>
              <a:t>Лексус</a:t>
            </a:r>
            <a:r>
              <a:rPr lang="ru-RU" sz="3200" dirty="0" smtClean="0">
                <a:solidFill>
                  <a:schemeClr val="tx1"/>
                </a:solidFill>
              </a:rPr>
              <a:t> полностью адаптируется под вас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90872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solidFill>
                  <a:schemeClr val="tx1"/>
                </a:solidFill>
              </a:rPr>
              <a:t>Лексус</a:t>
            </a:r>
            <a:r>
              <a:rPr lang="ru-RU" sz="3200" dirty="0" smtClean="0">
                <a:solidFill>
                  <a:schemeClr val="tx1"/>
                </a:solidFill>
              </a:rPr>
              <a:t> полностью адаптируется к вам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79512" y="2420888"/>
            <a:ext cx="2664296" cy="64807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Подсказка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3068960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Адаптация </a:t>
            </a:r>
            <a:r>
              <a:rPr lang="ru-RU" sz="2400" b="1" dirty="0" smtClean="0"/>
              <a:t>кого к чему, кого где.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3" grpId="0"/>
      <p:bldP spid="1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3717032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Аннотация на книгу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90872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Аннотация книги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179512" y="2420888"/>
            <a:ext cx="2664296" cy="64807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Подсказка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6" name="Текст 6"/>
          <p:cNvSpPr>
            <a:spLocks noGrp="1"/>
          </p:cNvSpPr>
          <p:nvPr>
            <p:ph type="body" idx="2"/>
          </p:nvPr>
        </p:nvSpPr>
        <p:spPr>
          <a:xfrm>
            <a:off x="179512" y="908721"/>
            <a:ext cx="2664296" cy="18002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Найди правильный вариант</a:t>
            </a:r>
          </a:p>
          <a:p>
            <a:endParaRPr lang="ru-RU" sz="28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79512" y="3068960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Аннотация </a:t>
            </a:r>
            <a:r>
              <a:rPr lang="ru-RU" sz="2400" b="1" dirty="0" smtClean="0"/>
              <a:t>чего; без зависимого слова.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7" grpId="0"/>
      <p:bldP spid="1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Беседа про поездку была короткой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Беседа о поездке была короткой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068960"/>
            <a:ext cx="27363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Беседа</a:t>
            </a:r>
            <a:r>
              <a:rPr lang="ru-RU" sz="2400" b="1" dirty="0" smtClean="0"/>
              <a:t> кого с кем о чем, </a:t>
            </a:r>
          </a:p>
          <a:p>
            <a:r>
              <a:rPr lang="ru-RU" sz="2400" b="1" dirty="0" smtClean="0"/>
              <a:t>кого о чем, кого с кем, </a:t>
            </a:r>
          </a:p>
          <a:p>
            <a:r>
              <a:rPr lang="ru-RU" sz="2400" b="1" dirty="0" smtClean="0"/>
              <a:t>без зависимого слова; </a:t>
            </a:r>
          </a:p>
          <a:p>
            <a:r>
              <a:rPr lang="ru-RU" sz="2400" b="1" dirty="0" smtClean="0"/>
              <a:t>о чем.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Аллергия на яблоки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Аллергия к яблокам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не-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284984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Аллергия</a:t>
            </a:r>
            <a:r>
              <a:rPr lang="ru-RU" sz="2400" b="1" dirty="0" smtClean="0"/>
              <a:t> на что.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Надо вдуматься об этом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Надо вдуматься в это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21297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Вдуматься</a:t>
            </a:r>
            <a:r>
              <a:rPr lang="ru-RU" sz="2400" b="1" dirty="0" smtClean="0"/>
              <a:t> во что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Были возражения о сохранении прежнего состава правления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Были возражения против сохранения  состава правления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212976"/>
            <a:ext cx="27363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Возражения</a:t>
            </a:r>
            <a:r>
              <a:rPr lang="ru-RU" sz="2400" b="1" dirty="0" smtClean="0"/>
              <a:t> кого (чего) на что, </a:t>
            </a:r>
          </a:p>
          <a:p>
            <a:r>
              <a:rPr lang="ru-RU" sz="2400" b="1" dirty="0" smtClean="0"/>
              <a:t>кого (чего) против чего, без зависимого слова.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Война азиатских стран за рынки сбыта товаров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Война азиатских стран из-за рынков сбыта за экспорт товаров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не-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068960"/>
            <a:ext cx="2736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Война</a:t>
            </a:r>
            <a:r>
              <a:rPr lang="ru-RU" sz="2400" b="1" dirty="0" smtClean="0"/>
              <a:t> кого (чего), кого с кем, кого против кого, </a:t>
            </a:r>
          </a:p>
          <a:p>
            <a:r>
              <a:rPr lang="ru-RU" sz="2400" b="1" dirty="0" smtClean="0"/>
              <a:t>между кем и кем, </a:t>
            </a:r>
          </a:p>
          <a:p>
            <a:r>
              <a:rPr lang="ru-RU" sz="2400" b="1" dirty="0" smtClean="0"/>
              <a:t>между кем; кого (чего).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Грамматическая сочетаемость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Синтаксические нормы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Правила по приему в ВУЗ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Правила приема в ВУЗ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284984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Правила</a:t>
            </a:r>
            <a:r>
              <a:rPr lang="ru-RU" sz="2400" b="1" dirty="0" smtClean="0"/>
              <a:t> чего;</a:t>
            </a:r>
          </a:p>
          <a:p>
            <a:r>
              <a:rPr lang="ru-RU" sz="2400" b="1" dirty="0" smtClean="0"/>
              <a:t>без зависимого слова.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Разъяснение о допущенных ошибках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Разъяснение допущенных ошибок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284984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Разъяснение</a:t>
            </a:r>
            <a:r>
              <a:rPr lang="ru-RU" sz="2400" b="1" dirty="0" smtClean="0"/>
              <a:t> чего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Автор подчеркнул то, что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Автор подчеркнул о том, что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не-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212976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Подчеркнуть</a:t>
            </a:r>
            <a:r>
              <a:rPr lang="ru-RU" sz="2400" b="1" dirty="0" smtClean="0"/>
              <a:t> что;</a:t>
            </a:r>
          </a:p>
          <a:p>
            <a:r>
              <a:rPr lang="ru-RU" sz="2400" b="1" dirty="0" smtClean="0"/>
              <a:t>Что чем.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3645024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За поправку закона проголосовали 10 депутатов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90872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За поправку к закону проголосовали 10 депутатов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212976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Поправка</a:t>
            </a:r>
            <a:r>
              <a:rPr lang="ru-RU" sz="2400" b="1" dirty="0" smtClean="0"/>
              <a:t> чего;</a:t>
            </a:r>
          </a:p>
          <a:p>
            <a:r>
              <a:rPr lang="ru-RU" sz="2400" b="1" dirty="0" smtClean="0"/>
              <a:t>Кого;</a:t>
            </a:r>
          </a:p>
          <a:p>
            <a:r>
              <a:rPr lang="ru-RU" sz="2400" b="1" dirty="0" smtClean="0"/>
              <a:t>К чему.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3645024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Подтверждение о таланте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908720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Подтверждение таланта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284984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Подтверждение</a:t>
            </a:r>
            <a:r>
              <a:rPr lang="ru-RU" sz="2400" b="1" dirty="0" smtClean="0"/>
              <a:t> чего;</a:t>
            </a:r>
          </a:p>
          <a:p>
            <a:r>
              <a:rPr lang="ru-RU" sz="2400" b="1" dirty="0" smtClean="0"/>
              <a:t>Чему.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Толерантность между народами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Народам нужна толерантность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284984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Толерантность</a:t>
            </a:r>
            <a:r>
              <a:rPr lang="ru-RU" sz="2400" b="1" dirty="0" smtClean="0"/>
              <a:t> без зависимого слова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98072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Проблема по ликвидации отставания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3501008"/>
            <a:ext cx="5616624" cy="21602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Проблема ликвидации отставания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3284984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Проблема</a:t>
            </a:r>
            <a:r>
              <a:rPr lang="ru-RU" sz="2400" b="1" dirty="0" smtClean="0"/>
              <a:t> чего;</a:t>
            </a:r>
          </a:p>
          <a:p>
            <a:r>
              <a:rPr lang="ru-RU" sz="2400" b="1" dirty="0" smtClean="0"/>
              <a:t>У кого с чем</a:t>
            </a:r>
          </a:p>
          <a:p>
            <a:r>
              <a:rPr lang="ru-RU" sz="2400" b="1" dirty="0" smtClean="0"/>
              <a:t>В чем;</a:t>
            </a:r>
          </a:p>
          <a:p>
            <a:r>
              <a:rPr lang="ru-RU" sz="2400" b="1" dirty="0" smtClean="0"/>
              <a:t>Без зависимого слова.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4" grpId="0"/>
      <p:bldP spid="14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923928" y="9807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На юг мы ехали на поезде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2708920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На юг мы ехали поездом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23928" y="45811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На юг мы ехали в поезде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87824" y="12687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987824" y="3140968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987824" y="5013176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915816" y="4797152"/>
            <a:ext cx="864096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+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не-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429000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Находиться</a:t>
            </a:r>
            <a:r>
              <a:rPr lang="ru-RU" sz="2400" b="1" dirty="0" smtClean="0"/>
              <a:t> в чем;</a:t>
            </a:r>
          </a:p>
          <a:p>
            <a:r>
              <a:rPr lang="ru-RU" sz="2400" dirty="0" smtClean="0"/>
              <a:t>Двигаться</a:t>
            </a:r>
            <a:r>
              <a:rPr lang="ru-RU" sz="2400" b="1" dirty="0" smtClean="0"/>
              <a:t> </a:t>
            </a:r>
            <a:r>
              <a:rPr lang="ru-RU" sz="2400" dirty="0" smtClean="0"/>
              <a:t>куда- то</a:t>
            </a:r>
            <a:r>
              <a:rPr lang="ru-RU" sz="2400" b="1" dirty="0" smtClean="0"/>
              <a:t> на чем, чем.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2DE3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2DE36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923928" y="9807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Махинации с оргтехникой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51920" y="45811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Мошенничал с оргтехникой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27809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Махинации оргтехникой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87824" y="12687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15816" y="48691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15816" y="30689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43808" y="2852936"/>
            <a:ext cx="864096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+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не-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429000"/>
            <a:ext cx="27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Махинации</a:t>
            </a:r>
            <a:r>
              <a:rPr lang="ru-RU" sz="2400" b="1" dirty="0" smtClean="0"/>
              <a:t>          с чем;</a:t>
            </a:r>
          </a:p>
          <a:p>
            <a:r>
              <a:rPr lang="ru-RU" sz="2400" b="1" dirty="0" smtClean="0"/>
              <a:t>Без зависимого слова.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DE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DE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923928" y="9807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Дежурный несет ответственность за беспорядок в зале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2708920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Ответственность за невыполнение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23928" y="45811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Ответственность за выполнение приказа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87824" y="12687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87824" y="2996952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87824" y="48691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915816" y="4653136"/>
            <a:ext cx="864096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+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429000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Ответственность</a:t>
            </a:r>
            <a:r>
              <a:rPr lang="ru-RU" sz="2400" b="1" dirty="0" smtClean="0"/>
              <a:t> за что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Понятия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Лексическая сочетаемость</a:t>
            </a:r>
            <a:r>
              <a:rPr lang="ru-RU" sz="3600" dirty="0" smtClean="0"/>
              <a:t> – это способность слова сочетаться с определённым кругом других слов.</a:t>
            </a:r>
          </a:p>
          <a:p>
            <a:r>
              <a:rPr lang="ru-RU" sz="3600" b="1" dirty="0" smtClean="0"/>
              <a:t>Грамматическая сочетаемость </a:t>
            </a:r>
            <a:r>
              <a:rPr lang="ru-RU" sz="3600" dirty="0" smtClean="0"/>
              <a:t>– это способность слова определять постановку зависимого слова в определённом падеже.</a:t>
            </a:r>
            <a:endParaRPr lang="ru-RU" sz="36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923928" y="9807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Отчет о научной работе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51920" y="45811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Отчет в его поступках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27809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Отчет в профилактической работе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87824" y="12687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87824" y="4797152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15816" y="30689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43808" y="2852936"/>
            <a:ext cx="864096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+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не-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57301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Отчет</a:t>
            </a:r>
            <a:r>
              <a:rPr lang="ru-RU" sz="2400" b="1" dirty="0" smtClean="0"/>
              <a:t> о чем;</a:t>
            </a:r>
          </a:p>
          <a:p>
            <a:r>
              <a:rPr lang="ru-RU" sz="2400" b="1" dirty="0" smtClean="0"/>
              <a:t>В чем.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DE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DE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851920" y="45811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Предпосылка успешной защите диплома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2708920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Предпосылка для выхода в полуфинал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836712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Предпосылка успешной защиты диплома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15816" y="4797152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87824" y="2996952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15816" y="1124744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43808" y="908720"/>
            <a:ext cx="864096" cy="1015663"/>
          </a:xfrm>
          <a:prstGeom prst="rect">
            <a:avLst/>
          </a:prstGeom>
          <a:noFill/>
          <a:ln w="57150"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+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501008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Предпосылка</a:t>
            </a:r>
            <a:r>
              <a:rPr lang="ru-RU" sz="2400" b="1" dirty="0" smtClean="0"/>
              <a:t> чего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DE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851920" y="2708920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Солидарность правительства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51920" y="45811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Солидарность с правительством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908720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Солидарность правительству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15816" y="2996952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15816" y="48691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15816" y="1196752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43808" y="980728"/>
            <a:ext cx="864096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+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не-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356992"/>
            <a:ext cx="27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Солидарность</a:t>
            </a:r>
            <a:r>
              <a:rPr lang="ru-RU" sz="2400" b="1" dirty="0" smtClean="0"/>
              <a:t> кого (чего) с кем (чем);</a:t>
            </a:r>
          </a:p>
          <a:p>
            <a:r>
              <a:rPr lang="ru-RU" sz="2400" b="1" dirty="0" smtClean="0"/>
              <a:t>Кого и кого;</a:t>
            </a:r>
          </a:p>
          <a:p>
            <a:r>
              <a:rPr lang="ru-RU" sz="2400" b="1" dirty="0" smtClean="0"/>
              <a:t>Какая.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DE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DE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923928" y="9807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Соотношение длины и ширины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51920" y="45811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Соотношение потоков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27809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Соотношение между длиной и шириной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87824" y="12687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15816" y="48691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15816" y="30689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43808" y="2852936"/>
            <a:ext cx="864096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+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не-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284984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Соотношение</a:t>
            </a:r>
            <a:r>
              <a:rPr lang="ru-RU" sz="2400" b="1" dirty="0" smtClean="0"/>
              <a:t> чего и чего;</a:t>
            </a:r>
          </a:p>
          <a:p>
            <a:r>
              <a:rPr lang="ru-RU" sz="2400" b="1" dirty="0" smtClean="0"/>
              <a:t>Какое  чего.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DE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DE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923928" y="9807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Сочувствие детей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27809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Сочувствие детям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45811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Сочувствие к детям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87824" y="12687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87824" y="30689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15816" y="48691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43808" y="4653136"/>
            <a:ext cx="864096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+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не-правильный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284984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Сочувствие</a:t>
            </a:r>
            <a:r>
              <a:rPr lang="ru-RU" sz="2400" b="1" dirty="0" smtClean="0"/>
              <a:t> кого (чего) кому (чему);</a:t>
            </a:r>
          </a:p>
          <a:p>
            <a:r>
              <a:rPr lang="ru-RU" sz="2400" b="1" dirty="0" smtClean="0"/>
              <a:t>Без зависимого слова.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923928" y="9807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Упрек в нерешительности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27809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Упрек сына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45811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Упрек сыну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87824" y="12687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87824" y="30689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15816" y="48691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43808" y="4653136"/>
            <a:ext cx="864096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+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не-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57301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Упрек</a:t>
            </a:r>
            <a:r>
              <a:rPr lang="ru-RU" sz="2400" b="1" dirty="0" smtClean="0"/>
              <a:t> кого в чем.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923928" y="9807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На рыбаков наложили штраф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27809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Штраф за незаконный улов рыбы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4581128"/>
            <a:ext cx="4968552" cy="15121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Штраф на незаконный улов рыбы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87824" y="12687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87824" y="30689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15816" y="4869160"/>
            <a:ext cx="720080" cy="72008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43808" y="4653136"/>
            <a:ext cx="864096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+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2420888"/>
            <a:ext cx="2664296" cy="6480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Подсказка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Текст 6"/>
          <p:cNvSpPr txBox="1">
            <a:spLocks/>
          </p:cNvSpPr>
          <p:nvPr/>
        </p:nvSpPr>
        <p:spPr>
          <a:xfrm>
            <a:off x="179512" y="908721"/>
            <a:ext cx="2664296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Найди не- правильный вариант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284984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Штраф</a:t>
            </a:r>
            <a:r>
              <a:rPr lang="ru-RU" sz="2400" b="1" dirty="0" smtClean="0"/>
              <a:t> за что;</a:t>
            </a:r>
          </a:p>
          <a:p>
            <a:r>
              <a:rPr lang="ru-RU" sz="2400" b="1" dirty="0" smtClean="0"/>
              <a:t>Без зависимого слова.</a:t>
            </a:r>
            <a:endParaRPr lang="ru-RU" sz="24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DE59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0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95536" y="4183360"/>
            <a:ext cx="4176464" cy="1673225"/>
          </a:xfrm>
        </p:spPr>
        <p:txBody>
          <a:bodyPr>
            <a:normAutofit/>
          </a:bodyPr>
          <a:lstStyle/>
          <a:p>
            <a:r>
              <a:rPr lang="ru-RU" sz="3600" dirty="0" smtClean="0">
                <a:hlinkClick r:id="" action="ppaction://hlinkshowjump?jump=nextslide"/>
              </a:rPr>
              <a:t>Уровень 1</a:t>
            </a:r>
            <a:endParaRPr lang="ru-RU" sz="3600" dirty="0">
              <a:hlinkClick r:id="" action="ppaction://hlinkshowjump?jump=nextslide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себя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Текст 5"/>
          <p:cNvSpPr txBox="1">
            <a:spLocks/>
          </p:cNvSpPr>
          <p:nvPr/>
        </p:nvSpPr>
        <p:spPr>
          <a:xfrm>
            <a:off x="4572000" y="4221088"/>
            <a:ext cx="4391942" cy="1601217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3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 action="ppaction://hlinksldjump"/>
              </a:rPr>
              <a:t>Уровень 2</a:t>
            </a:r>
            <a:endParaRPr kumimoji="0" lang="ru-RU" sz="3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2996952"/>
            <a:ext cx="691276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Выберите уровень заданий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1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708920"/>
            <a:ext cx="83529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Инструкция:</a:t>
            </a:r>
          </a:p>
          <a:p>
            <a:pPr marL="342900" indent="-342900">
              <a:lnSpc>
                <a:spcPts val="3000"/>
              </a:lnSpc>
              <a:buAutoNum type="arabicPeriod"/>
            </a:pPr>
            <a:r>
              <a:rPr lang="ru-RU" sz="2800" dirty="0" smtClean="0"/>
              <a:t>Выбирая ответ, </a:t>
            </a:r>
            <a:r>
              <a:rPr lang="ru-RU" sz="2800" b="1" dirty="0" smtClean="0"/>
              <a:t>внимательно читайте задания, </a:t>
            </a:r>
            <a:r>
              <a:rPr lang="ru-RU" sz="2800" dirty="0" smtClean="0"/>
              <a:t>«</a:t>
            </a:r>
            <a:r>
              <a:rPr lang="ru-RU" sz="2800" dirty="0" err="1" smtClean="0"/>
              <a:t>кликайте</a:t>
            </a:r>
            <a:r>
              <a:rPr lang="ru-RU" sz="2800" dirty="0" smtClean="0"/>
              <a:t>» на кнопку рядом с правильным ответом.</a:t>
            </a:r>
          </a:p>
          <a:p>
            <a:pPr marL="342900" indent="-342900">
              <a:lnSpc>
                <a:spcPts val="3000"/>
              </a:lnSpc>
              <a:buAutoNum type="arabicPeriod"/>
            </a:pPr>
            <a:r>
              <a:rPr lang="ru-RU" sz="2800" dirty="0" smtClean="0"/>
              <a:t>Если ответ правильный, появится мигающий смайлик. Щелкните его, и вы перейдете к следующему заданию.</a:t>
            </a:r>
          </a:p>
          <a:p>
            <a:pPr marL="342900" indent="-342900">
              <a:lnSpc>
                <a:spcPts val="3000"/>
              </a:lnSpc>
              <a:buAutoNum type="arabicPeriod"/>
            </a:pPr>
            <a:r>
              <a:rPr lang="ru-RU" sz="2800" dirty="0" smtClean="0"/>
              <a:t>Если ответ неправильный, вы автоматически перейдете к следующему заданию.</a:t>
            </a:r>
            <a:endParaRPr lang="ru-RU" sz="28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1.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dirty="0" smtClean="0"/>
              <a:t>Я в жизни сделал некоторые вещи, за которые я горжусь.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Я в жизни сделал некоторые вещи, которыми я горжусь.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85293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50912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>
            <a:hlinkClick r:id="" action="ppaction://hlinkshowjump?jump=nextslide"/>
          </p:cNvPr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Понятия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Правила грамматической сочетаемости – это правила </a:t>
            </a:r>
            <a:r>
              <a:rPr lang="ru-RU" sz="3600" b="1" dirty="0" smtClean="0"/>
              <a:t>управления</a:t>
            </a:r>
            <a:r>
              <a:rPr lang="ru-RU" sz="3600" dirty="0" smtClean="0"/>
              <a:t> (тип синтаксической связи).</a:t>
            </a:r>
            <a:endParaRPr lang="ru-RU" sz="36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2.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Сын часто грубил матери.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Сын часто грубил с матерью.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85293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>
            <a:hlinkClick r:id="rId3" action="ppaction://hlinksldjump"/>
          </p:cNvPr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2.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Сын часто грубил матери.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Сын часто грубил с матерью.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85293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>
            <a:hlinkClick r:id="rId3" action="ppaction://hlinksldjump"/>
          </p:cNvPr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3.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Поступила жалоба о том, что…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Поступила жалоба на то, что…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85293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50912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>
            <a:hlinkClick r:id="rId3" action="ppaction://hlinksldjump"/>
          </p:cNvPr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3.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Поступила жалоба о том, что…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Поступила жалоба на то, что…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85293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50912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>
            <a:hlinkClick r:id="rId3" action="ppaction://hlinksldjump"/>
          </p:cNvPr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3.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Поступила жалоба о том, что…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Поступила жалоба на то, что…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85293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50912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>
            <a:hlinkClick r:id="rId3" action="ppaction://hlinksldjump"/>
          </p:cNvPr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4.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Желание покоя.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Желание к покою.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4.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Желание покоя.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Желание к покою.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>
            <a:hlinkClick r:id="rId3" action="ppaction://hlinksldjump"/>
          </p:cNvPr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4.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Желание покоя.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Желание к покою.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>
            <a:hlinkClick r:id="rId3" action="ppaction://hlinksldjump"/>
          </p:cNvPr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4.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Желание покоя.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Желание к покою.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>
            <a:hlinkClick r:id="rId3" action="ppaction://hlinksldjump"/>
          </p:cNvPr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5.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Нам объясняли о правилах сдачи ЕГЭ.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Нам объясняли правила сдачи ЕГЭ.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50912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Понятия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Законы синтаксического поведения слов  строятся на традициях употребления,  коммуникативных стереотипах, которые хранятся в памяти каждого человека как коллективный и индивидуальный языковой опыт. </a:t>
            </a:r>
            <a:endParaRPr lang="ru-RU" sz="36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5.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Нам объясняли о правилах сдачи ЕГЭ.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Нам объясняли правила сдачи ЕГЭ.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50912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5.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Нам объясняли о правилах сдачи ЕГЭ.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Нам объясняли правила сдачи ЕГЭ.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50912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>
            <a:hlinkClick r:id="rId3" action="ppaction://hlinksldjump"/>
          </p:cNvPr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5.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Нам объясняли о правилах сдачи ЕГЭ.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Нам объясняли правила сдачи ЕГЭ.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50912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>
            <a:hlinkClick r:id="rId3" action="ppaction://hlinksldjump"/>
          </p:cNvPr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5.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Нам объясняли о правилах сдачи ЕГЭ.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Нам объясняли правила сдачи ЕГЭ.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50912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>
            <a:hlinkClick r:id="rId2" action="ppaction://hlinksldjump"/>
          </p:cNvPr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-облако 7"/>
          <p:cNvSpPr/>
          <p:nvPr/>
        </p:nvSpPr>
        <p:spPr>
          <a:xfrm>
            <a:off x="1115616" y="2348880"/>
            <a:ext cx="7560840" cy="3744416"/>
          </a:xfrm>
          <a:prstGeom prst="cloudCallout">
            <a:avLst>
              <a:gd name="adj1" fmla="val -49470"/>
              <a:gd name="adj2" fmla="val 5939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Тобой было сделано пять ошибок.</a:t>
            </a:r>
          </a:p>
          <a:p>
            <a:pPr algn="ctr"/>
            <a:r>
              <a:rPr lang="ru-RU" sz="2400" b="1" dirty="0" smtClean="0"/>
              <a:t>Вернись к упражнениям.</a:t>
            </a:r>
          </a:p>
          <a:p>
            <a:pPr algn="ctr"/>
            <a:r>
              <a:rPr lang="ru-RU" sz="2400" b="1" dirty="0" smtClean="0"/>
              <a:t>Обратись за помощью к словарю.</a:t>
            </a:r>
          </a:p>
          <a:p>
            <a:pPr algn="ctr"/>
            <a:r>
              <a:rPr lang="ru-RU" sz="2400" b="1" dirty="0" smtClean="0"/>
              <a:t>Переделай задания этого уровня.</a:t>
            </a:r>
            <a:endParaRPr lang="ru-RU" b="1" dirty="0"/>
          </a:p>
        </p:txBody>
      </p:sp>
      <p:sp>
        <p:nvSpPr>
          <p:cNvPr id="10" name="Управляющая кнопка: назад 9">
            <a:hlinkClick r:id="rId3" action="ppaction://hlinksldjump" highlightClick="1"/>
          </p:cNvPr>
          <p:cNvSpPr/>
          <p:nvPr/>
        </p:nvSpPr>
        <p:spPr>
          <a:xfrm>
            <a:off x="5364088" y="5157192"/>
            <a:ext cx="504056" cy="432048"/>
          </a:xfrm>
          <a:prstGeom prst="actionButtonBackPreviou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1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6.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Преимущество перед соперниками.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Преимущество в соревнованиях.</a:t>
            </a:r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5811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>
            <a:hlinkClick r:id="rId3" action="ppaction://hlinksldjump"/>
          </p:cNvPr>
          <p:cNvSpPr/>
          <p:nvPr/>
        </p:nvSpPr>
        <p:spPr>
          <a:xfrm>
            <a:off x="349188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лыбающееся лицо 1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6.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Преимущество перед соперниками.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Преимущество в соревнованиях.</a:t>
            </a:r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5811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>
            <a:hlinkClick r:id="rId3" action="ppaction://hlinksldjump"/>
          </p:cNvPr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6.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Преимущество перед соперниками.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Преимущество в соревнованиях.</a:t>
            </a:r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5811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>
            <a:hlinkClick r:id="rId3" action="ppaction://hlinksldjump"/>
          </p:cNvPr>
          <p:cNvSpPr/>
          <p:nvPr/>
        </p:nvSpPr>
        <p:spPr>
          <a:xfrm>
            <a:off x="212372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6.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Преимущество перед соперниками.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Преимущество в соревнованиях.</a:t>
            </a:r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5811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>
            <a:hlinkClick r:id="rId3" action="ppaction://hlinksldjump"/>
          </p:cNvPr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6.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Преимущество перед соперниками.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Преимущество в соревнованиях.</a:t>
            </a:r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5811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>
            <a:hlinkClick r:id="rId2" action="ppaction://hlinksldjump"/>
          </p:cNvPr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Выноска-облако 16"/>
          <p:cNvSpPr/>
          <p:nvPr/>
        </p:nvSpPr>
        <p:spPr>
          <a:xfrm>
            <a:off x="1115616" y="2348880"/>
            <a:ext cx="7560840" cy="3744416"/>
          </a:xfrm>
          <a:prstGeom prst="cloudCallout">
            <a:avLst>
              <a:gd name="adj1" fmla="val -49470"/>
              <a:gd name="adj2" fmla="val 5939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Тобой было сделано пять ошибок.</a:t>
            </a:r>
          </a:p>
          <a:p>
            <a:pPr algn="ctr"/>
            <a:r>
              <a:rPr lang="ru-RU" sz="2400" b="1" dirty="0" smtClean="0"/>
              <a:t>Вернись к упражнениям.</a:t>
            </a:r>
          </a:p>
          <a:p>
            <a:pPr algn="ctr"/>
            <a:r>
              <a:rPr lang="ru-RU" sz="2400" b="1" dirty="0" smtClean="0"/>
              <a:t>Обратись за помощью к словарю.</a:t>
            </a:r>
          </a:p>
          <a:p>
            <a:pPr algn="ctr"/>
            <a:r>
              <a:rPr lang="ru-RU" sz="2400" b="1" dirty="0" smtClean="0"/>
              <a:t>Переделай задания этого уровня.</a:t>
            </a:r>
            <a:endParaRPr lang="ru-RU" b="1" dirty="0"/>
          </a:p>
        </p:txBody>
      </p:sp>
      <p:sp>
        <p:nvSpPr>
          <p:cNvPr id="18" name="Управляющая кнопка: назад 17">
            <a:hlinkClick r:id="rId3" action="ppaction://hlinksldjump" highlightClick="1"/>
          </p:cNvPr>
          <p:cNvSpPr/>
          <p:nvPr/>
        </p:nvSpPr>
        <p:spPr>
          <a:xfrm>
            <a:off x="5364088" y="5157192"/>
            <a:ext cx="504056" cy="432048"/>
          </a:xfrm>
          <a:prstGeom prst="actionButtonBackPreviou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7" grpId="0" animBg="1"/>
      <p:bldP spid="1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7.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Преобладать над чем-то.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Преобладать в чем-то.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413995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349188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Приобретайте опыт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772816"/>
            <a:ext cx="4644008" cy="4280512"/>
          </a:xfrm>
        </p:spPr>
        <p:txBody>
          <a:bodyPr>
            <a:normAutofit/>
          </a:bodyPr>
          <a:lstStyle/>
          <a:p>
            <a:pPr algn="r">
              <a:lnSpc>
                <a:spcPts val="3500"/>
              </a:lnSpc>
              <a:buNone/>
            </a:pPr>
            <a:r>
              <a:rPr lang="ru-RU" dirty="0" smtClean="0"/>
              <a:t>быть </a:t>
            </a:r>
            <a:r>
              <a:rPr lang="ru-RU" b="1" dirty="0" smtClean="0"/>
              <a:t>участником</a:t>
            </a:r>
            <a:r>
              <a:rPr lang="ru-RU" dirty="0" smtClean="0"/>
              <a:t> чего-либо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беспокоиться о</a:t>
            </a:r>
            <a:r>
              <a:rPr lang="ru-RU" dirty="0" smtClean="0"/>
              <a:t> чем-либо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вера во </a:t>
            </a:r>
            <a:r>
              <a:rPr lang="ru-RU" dirty="0" smtClean="0"/>
              <a:t>что-либо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доволен</a:t>
            </a:r>
            <a:r>
              <a:rPr lang="ru-RU" dirty="0" smtClean="0"/>
              <a:t> чем-либо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дорожить</a:t>
            </a:r>
            <a:r>
              <a:rPr lang="ru-RU" dirty="0" smtClean="0"/>
              <a:t> чем-либо 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думать о</a:t>
            </a:r>
            <a:r>
              <a:rPr lang="ru-RU" dirty="0" smtClean="0"/>
              <a:t> чем-либо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наградить</a:t>
            </a:r>
            <a:r>
              <a:rPr lang="ru-RU" dirty="0" smtClean="0"/>
              <a:t> чем-либо 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0" y="1772816"/>
            <a:ext cx="4392488" cy="4280512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  <a:buNone/>
            </a:pPr>
            <a:r>
              <a:rPr lang="ru-RU" b="1" dirty="0" smtClean="0"/>
              <a:t>участвовать в</a:t>
            </a:r>
            <a:r>
              <a:rPr lang="ru-RU" dirty="0" smtClean="0"/>
              <a:t> чем-либо;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тревожиться за </a:t>
            </a:r>
            <a:r>
              <a:rPr lang="ru-RU" dirty="0" smtClean="0"/>
              <a:t>что-либо;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уверенность в</a:t>
            </a:r>
            <a:r>
              <a:rPr lang="ru-RU" dirty="0" smtClean="0"/>
              <a:t> чем-либо;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рад </a:t>
            </a:r>
            <a:r>
              <a:rPr lang="ru-RU" dirty="0" smtClean="0"/>
              <a:t>чему-либо;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ценить</a:t>
            </a:r>
            <a:r>
              <a:rPr lang="ru-RU" dirty="0" smtClean="0"/>
              <a:t> что-либо;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задумат</a:t>
            </a:r>
            <a:r>
              <a:rPr lang="ru-RU" dirty="0" smtClean="0"/>
              <a:t>ь что-либо;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удостоить</a:t>
            </a:r>
            <a:r>
              <a:rPr lang="ru-RU" dirty="0" smtClean="0"/>
              <a:t> чего-либо;</a:t>
            </a:r>
          </a:p>
          <a:p>
            <a:pPr>
              <a:lnSpc>
                <a:spcPts val="3500"/>
              </a:lnSpc>
            </a:pPr>
            <a:endParaRPr lang="ru-RU" dirty="0" smtClean="0"/>
          </a:p>
          <a:p>
            <a:pPr>
              <a:lnSpc>
                <a:spcPts val="3500"/>
              </a:lnSpc>
            </a:pPr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7.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Преобладать над чем-то.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Преобладать в чем-то.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349188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7.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Преобладать над чем-то.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Преобладать в чем-то.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277180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212372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7.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Преобладать над чем-то.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Преобладать в чем-то.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179512" y="5733256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827584" y="5733256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2123728" y="5661248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1475656" y="5733256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3059832" y="685800"/>
            <a:ext cx="5904656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7.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Преобладать над чем-то.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Преобладать в чем-то.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2" action="ppaction://hlinksldjump"/>
          </p:cNvPr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Выноска-облако 12"/>
          <p:cNvSpPr/>
          <p:nvPr/>
        </p:nvSpPr>
        <p:spPr>
          <a:xfrm>
            <a:off x="1115616" y="2348880"/>
            <a:ext cx="7560840" cy="3744416"/>
          </a:xfrm>
          <a:prstGeom prst="cloudCallout">
            <a:avLst>
              <a:gd name="adj1" fmla="val -49470"/>
              <a:gd name="adj2" fmla="val 5939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Тобой было сделано пять ошибок.</a:t>
            </a:r>
          </a:p>
          <a:p>
            <a:pPr algn="ctr"/>
            <a:r>
              <a:rPr lang="ru-RU" sz="2400" b="1" dirty="0" smtClean="0"/>
              <a:t>Вернись к упражнениям.</a:t>
            </a:r>
          </a:p>
          <a:p>
            <a:pPr algn="ctr"/>
            <a:r>
              <a:rPr lang="ru-RU" sz="2400" b="1" dirty="0" smtClean="0"/>
              <a:t>Обратись за помощью к словарю.</a:t>
            </a:r>
          </a:p>
          <a:p>
            <a:pPr algn="ctr"/>
            <a:r>
              <a:rPr lang="ru-RU" sz="2400" b="1" dirty="0" smtClean="0"/>
              <a:t>Переделай задания этого уровня.</a:t>
            </a:r>
            <a:endParaRPr lang="ru-RU" b="1" dirty="0"/>
          </a:p>
        </p:txBody>
      </p:sp>
      <p:sp>
        <p:nvSpPr>
          <p:cNvPr id="14" name="Управляющая кнопка: назад 13">
            <a:hlinkClick r:id="rId3" action="ppaction://hlinksldjump" highlightClick="1"/>
          </p:cNvPr>
          <p:cNvSpPr/>
          <p:nvPr/>
        </p:nvSpPr>
        <p:spPr>
          <a:xfrm>
            <a:off x="5364088" y="5157192"/>
            <a:ext cx="504056" cy="432048"/>
          </a:xfrm>
          <a:prstGeom prst="actionButtonBackPreviou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3" grpId="0" animBg="1"/>
      <p:bldP spid="14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62352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8. Найди правильный пример грамматической сочетаемости</a:t>
            </a:r>
          </a:p>
          <a:p>
            <a:pPr>
              <a:buNone/>
            </a:pPr>
            <a:r>
              <a:rPr lang="ru-RU" sz="3200" dirty="0" smtClean="0"/>
              <a:t>Воспитание на истории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Воспитание хорошим манерам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Воспитание хороших манер</a:t>
            </a:r>
          </a:p>
          <a:p>
            <a:endParaRPr lang="ru-RU" dirty="0"/>
          </a:p>
        </p:txBody>
      </p:sp>
      <p:sp>
        <p:nvSpPr>
          <p:cNvPr id="18" name="Овал 17">
            <a:hlinkClick r:id="rId2" action="ppaction://hlinksldjump"/>
          </p:cNvPr>
          <p:cNvSpPr/>
          <p:nvPr/>
        </p:nvSpPr>
        <p:spPr>
          <a:xfrm>
            <a:off x="2339752" y="227687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339752" y="342900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hlinkClick r:id="rId2" action="ppaction://hlinksldjump"/>
          </p:cNvPr>
          <p:cNvSpPr/>
          <p:nvPr/>
        </p:nvSpPr>
        <p:spPr>
          <a:xfrm>
            <a:off x="2339752" y="45811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349188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478802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413995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62352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8. Найди правильный пример грамматической сочетаемости</a:t>
            </a:r>
          </a:p>
          <a:p>
            <a:pPr>
              <a:buNone/>
            </a:pPr>
            <a:r>
              <a:rPr lang="ru-RU" sz="3200" dirty="0" smtClean="0"/>
              <a:t>Воспитание на истории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Воспитание хорошим манерам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Воспитание хороших манер</a:t>
            </a:r>
          </a:p>
          <a:p>
            <a:endParaRPr lang="ru-RU" dirty="0"/>
          </a:p>
        </p:txBody>
      </p:sp>
      <p:sp>
        <p:nvSpPr>
          <p:cNvPr id="18" name="Овал 17">
            <a:hlinkClick r:id="rId2" action="ppaction://hlinksldjump"/>
          </p:cNvPr>
          <p:cNvSpPr/>
          <p:nvPr/>
        </p:nvSpPr>
        <p:spPr>
          <a:xfrm>
            <a:off x="2339752" y="227687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339752" y="342900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hlinkClick r:id="rId2" action="ppaction://hlinksldjump"/>
          </p:cNvPr>
          <p:cNvSpPr/>
          <p:nvPr/>
        </p:nvSpPr>
        <p:spPr>
          <a:xfrm>
            <a:off x="2339752" y="45811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413995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349188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62352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8. Найди правильный пример грамматической сочетаемости</a:t>
            </a:r>
          </a:p>
          <a:p>
            <a:pPr>
              <a:buNone/>
            </a:pPr>
            <a:r>
              <a:rPr lang="ru-RU" sz="3200" dirty="0" smtClean="0"/>
              <a:t>Воспитание на истории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Воспитание хорошим манерам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Воспитание хороших манер</a:t>
            </a:r>
          </a:p>
          <a:p>
            <a:endParaRPr lang="ru-RU" dirty="0"/>
          </a:p>
        </p:txBody>
      </p:sp>
      <p:sp>
        <p:nvSpPr>
          <p:cNvPr id="18" name="Овал 17">
            <a:hlinkClick r:id="rId2" action="ppaction://hlinksldjump"/>
          </p:cNvPr>
          <p:cNvSpPr/>
          <p:nvPr/>
        </p:nvSpPr>
        <p:spPr>
          <a:xfrm>
            <a:off x="2339752" y="227687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339752" y="342900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hlinkClick r:id="rId3" action="ppaction://hlinksldjump"/>
          </p:cNvPr>
          <p:cNvSpPr/>
          <p:nvPr/>
        </p:nvSpPr>
        <p:spPr>
          <a:xfrm>
            <a:off x="2339752" y="450912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12372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341987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277180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62352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8. Найди правильный пример грамматической сочетаемости</a:t>
            </a:r>
          </a:p>
          <a:p>
            <a:pPr>
              <a:buNone/>
            </a:pPr>
            <a:r>
              <a:rPr lang="ru-RU" sz="3200" dirty="0" smtClean="0"/>
              <a:t>Воспитание на истории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Воспитание хорошим манерам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Воспитание хороших манер</a:t>
            </a:r>
          </a:p>
          <a:p>
            <a:endParaRPr lang="ru-RU" dirty="0"/>
          </a:p>
        </p:txBody>
      </p:sp>
      <p:sp>
        <p:nvSpPr>
          <p:cNvPr id="18" name="Овал 17">
            <a:hlinkClick r:id="rId2" action="ppaction://hlinksldjump"/>
          </p:cNvPr>
          <p:cNvSpPr/>
          <p:nvPr/>
        </p:nvSpPr>
        <p:spPr>
          <a:xfrm>
            <a:off x="2339752" y="227687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339752" y="342900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hlinkClick r:id="rId2" action="ppaction://hlinksldjump"/>
          </p:cNvPr>
          <p:cNvSpPr/>
          <p:nvPr/>
        </p:nvSpPr>
        <p:spPr>
          <a:xfrm>
            <a:off x="2339752" y="45811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179512" y="5733256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827584" y="5733256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1475656" y="5733256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3" action="ppaction://hlinksldjump"/>
          </p:cNvPr>
          <p:cNvSpPr/>
          <p:nvPr/>
        </p:nvSpPr>
        <p:spPr>
          <a:xfrm>
            <a:off x="2771800" y="5733256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2123728" y="5733256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62352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8. Найди правильный пример грамматической сочетаемости</a:t>
            </a:r>
          </a:p>
          <a:p>
            <a:pPr>
              <a:buNone/>
            </a:pPr>
            <a:r>
              <a:rPr lang="ru-RU" sz="3200" dirty="0" smtClean="0"/>
              <a:t>Воспитание на истории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Воспитание хорошим манерам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Воспитание хороших манер</a:t>
            </a:r>
          </a:p>
          <a:p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2339752" y="227687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339752" y="342900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339752" y="45811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>
            <a:hlinkClick r:id="rId2" action="ppaction://hlinksldjump"/>
          </p:cNvPr>
          <p:cNvSpPr/>
          <p:nvPr/>
        </p:nvSpPr>
        <p:spPr>
          <a:xfrm>
            <a:off x="212372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ыноска-облако 13"/>
          <p:cNvSpPr/>
          <p:nvPr/>
        </p:nvSpPr>
        <p:spPr>
          <a:xfrm>
            <a:off x="1115616" y="2132856"/>
            <a:ext cx="7776864" cy="3744416"/>
          </a:xfrm>
          <a:prstGeom prst="cloudCallout">
            <a:avLst>
              <a:gd name="adj1" fmla="val -28940"/>
              <a:gd name="adj2" fmla="val 55523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Тобой было сделано пять ошибок.</a:t>
            </a:r>
          </a:p>
          <a:p>
            <a:pPr algn="ctr"/>
            <a:r>
              <a:rPr lang="ru-RU" sz="2400" b="1" dirty="0" smtClean="0"/>
              <a:t>Вернись к упражнениям.</a:t>
            </a:r>
          </a:p>
          <a:p>
            <a:pPr algn="ctr"/>
            <a:r>
              <a:rPr lang="ru-RU" sz="2400" b="1" dirty="0" smtClean="0"/>
              <a:t>Обратись за помощью к словарю.</a:t>
            </a:r>
          </a:p>
          <a:p>
            <a:pPr algn="ctr"/>
            <a:r>
              <a:rPr lang="ru-RU" sz="2400" b="1" dirty="0" smtClean="0"/>
              <a:t>Переделай задания этого уровня.</a:t>
            </a:r>
            <a:endParaRPr lang="ru-RU" b="1" dirty="0"/>
          </a:p>
        </p:txBody>
      </p:sp>
      <p:sp>
        <p:nvSpPr>
          <p:cNvPr id="16" name="Управляющая кнопка: назад 15">
            <a:hlinkClick r:id="rId3" action="ppaction://hlinksldjump" highlightClick="1"/>
          </p:cNvPr>
          <p:cNvSpPr/>
          <p:nvPr/>
        </p:nvSpPr>
        <p:spPr>
          <a:xfrm>
            <a:off x="5364088" y="5157192"/>
            <a:ext cx="504056" cy="432048"/>
          </a:xfrm>
          <a:prstGeom prst="actionButtonBackPreviou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  <p:bldP spid="14" grpId="1" animBg="1"/>
      <p:bldP spid="16" grpId="0" animBg="1"/>
      <p:bldP spid="16" grpId="1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9.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Задача по сохранению урожая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Задача сохранить урожай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Задача о сохранении урожая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hlinkClick r:id="rId2" action="ppaction://hlinksldjump"/>
          </p:cNvPr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349188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413995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>
            <a:hlinkClick r:id="rId3" action="ppaction://hlinksldjump"/>
          </p:cNvPr>
          <p:cNvSpPr/>
          <p:nvPr/>
        </p:nvSpPr>
        <p:spPr>
          <a:xfrm>
            <a:off x="543609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478802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лыбающееся лицо 16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Приобретайте опыт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00808"/>
            <a:ext cx="4572000" cy="4136496"/>
          </a:xfrm>
        </p:spPr>
        <p:txBody>
          <a:bodyPr>
            <a:normAutofit/>
          </a:bodyPr>
          <a:lstStyle/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наполнить</a:t>
            </a:r>
            <a:r>
              <a:rPr lang="ru-RU" dirty="0" smtClean="0"/>
              <a:t> чем-либо 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начать</a:t>
            </a:r>
            <a:r>
              <a:rPr lang="ru-RU" dirty="0" smtClean="0"/>
              <a:t> что-либо 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отличать </a:t>
            </a:r>
            <a:r>
              <a:rPr lang="ru-RU" dirty="0" smtClean="0"/>
              <a:t>что-то </a:t>
            </a:r>
            <a:r>
              <a:rPr lang="ru-RU" b="1" dirty="0" smtClean="0"/>
              <a:t>от</a:t>
            </a:r>
            <a:r>
              <a:rPr lang="ru-RU" dirty="0" smtClean="0"/>
              <a:t> чего-то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отчитываться в </a:t>
            </a:r>
            <a:r>
              <a:rPr lang="ru-RU" dirty="0" smtClean="0"/>
              <a:t>чем-либо 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опираться на </a:t>
            </a:r>
            <a:r>
              <a:rPr lang="ru-RU" dirty="0" smtClean="0"/>
              <a:t>что-либо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 писать о </a:t>
            </a:r>
            <a:r>
              <a:rPr lang="ru-RU" dirty="0" smtClean="0"/>
              <a:t>чем-либо 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платить за </a:t>
            </a:r>
            <a:r>
              <a:rPr lang="ru-RU" dirty="0" smtClean="0"/>
              <a:t>что-либо 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700808"/>
            <a:ext cx="4267200" cy="4136496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  <a:buNone/>
            </a:pPr>
            <a:r>
              <a:rPr lang="ru-RU" b="1" dirty="0" smtClean="0"/>
              <a:t>полон </a:t>
            </a:r>
            <a:r>
              <a:rPr lang="ru-RU" dirty="0" smtClean="0"/>
              <a:t>чего-либо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приступить к</a:t>
            </a:r>
            <a:r>
              <a:rPr lang="ru-RU" dirty="0" smtClean="0"/>
              <a:t> чему-либо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различать</a:t>
            </a:r>
            <a:r>
              <a:rPr lang="ru-RU" dirty="0" smtClean="0"/>
              <a:t> что и что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сделать</a:t>
            </a:r>
            <a:r>
              <a:rPr lang="ru-RU" dirty="0" smtClean="0"/>
              <a:t> отчет </a:t>
            </a:r>
            <a:r>
              <a:rPr lang="ru-RU" b="1" dirty="0" smtClean="0"/>
              <a:t>о </a:t>
            </a:r>
            <a:r>
              <a:rPr lang="ru-RU" dirty="0" smtClean="0"/>
              <a:t>чем-либо 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упираться во </a:t>
            </a:r>
            <a:r>
              <a:rPr lang="ru-RU" dirty="0" smtClean="0"/>
              <a:t>что-либо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описывать</a:t>
            </a:r>
            <a:r>
              <a:rPr lang="ru-RU" dirty="0" smtClean="0"/>
              <a:t> что-либо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оплачивать </a:t>
            </a:r>
            <a:r>
              <a:rPr lang="ru-RU" dirty="0" smtClean="0"/>
              <a:t>что-либо</a:t>
            </a:r>
          </a:p>
          <a:p>
            <a:pPr>
              <a:lnSpc>
                <a:spcPts val="3500"/>
              </a:lnSpc>
            </a:pPr>
            <a:endParaRPr lang="ru-RU" dirty="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9.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Задача по сохранению урожая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Задача сохранить урожай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Задача о сохранении урожая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hlinkClick r:id="rId2" action="ppaction://hlinksldjump"/>
          </p:cNvPr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349188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>
            <a:hlinkClick r:id="rId3" action="ppaction://hlinksldjump"/>
          </p:cNvPr>
          <p:cNvSpPr/>
          <p:nvPr/>
        </p:nvSpPr>
        <p:spPr>
          <a:xfrm>
            <a:off x="478802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413995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9.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Задача по сохранению урожая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Задача сохранить урожай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Задача о сохранении урожая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hlinkClick r:id="rId2" action="ppaction://hlinksldjump"/>
          </p:cNvPr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12372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277180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>
            <a:hlinkClick r:id="rId3" action="ppaction://hlinksldjump"/>
          </p:cNvPr>
          <p:cNvSpPr/>
          <p:nvPr/>
        </p:nvSpPr>
        <p:spPr>
          <a:xfrm>
            <a:off x="406794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341987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9.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Задача по сохранению урожая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Задача сохранить урожай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Задача о сохранении урожая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hlinkClick r:id="rId2" action="ppaction://hlinksldjump"/>
          </p:cNvPr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212372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>
            <a:hlinkClick r:id="rId3" action="ppaction://hlinksldjump"/>
          </p:cNvPr>
          <p:cNvSpPr/>
          <p:nvPr/>
        </p:nvSpPr>
        <p:spPr>
          <a:xfrm>
            <a:off x="341987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277180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410200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/>
              <a:t>9. Найди правильный пример грамматической сочетаемости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dirty="0" smtClean="0"/>
              <a:t>Задача по сохранению урожая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Задача сохранить урожай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Задача о сохранении урожая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78092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00506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>
            <a:hlinkClick r:id="rId2" action="ppaction://hlinksldjump"/>
          </p:cNvPr>
          <p:cNvSpPr/>
          <p:nvPr/>
        </p:nvSpPr>
        <p:spPr>
          <a:xfrm>
            <a:off x="277180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212372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Выноска-облако 16"/>
          <p:cNvSpPr/>
          <p:nvPr/>
        </p:nvSpPr>
        <p:spPr>
          <a:xfrm>
            <a:off x="1115616" y="2348880"/>
            <a:ext cx="7560840" cy="3744416"/>
          </a:xfrm>
          <a:prstGeom prst="cloudCallout">
            <a:avLst>
              <a:gd name="adj1" fmla="val -20867"/>
              <a:gd name="adj2" fmla="val 5164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Тобой было сделано пять ошибок.</a:t>
            </a:r>
          </a:p>
          <a:p>
            <a:pPr algn="ctr"/>
            <a:r>
              <a:rPr lang="ru-RU" sz="2400" b="1" dirty="0" smtClean="0"/>
              <a:t>Вернись к упражнениям.</a:t>
            </a:r>
          </a:p>
          <a:p>
            <a:pPr algn="ctr"/>
            <a:r>
              <a:rPr lang="ru-RU" sz="2400" b="1" dirty="0" smtClean="0"/>
              <a:t>Обратись за помощью к словарю.</a:t>
            </a:r>
          </a:p>
          <a:p>
            <a:pPr algn="ctr"/>
            <a:r>
              <a:rPr lang="ru-RU" sz="2400" b="1" dirty="0" smtClean="0"/>
              <a:t>Переделай задания этого уровня.</a:t>
            </a:r>
            <a:endParaRPr lang="ru-RU" b="1" dirty="0"/>
          </a:p>
        </p:txBody>
      </p:sp>
      <p:sp>
        <p:nvSpPr>
          <p:cNvPr id="18" name="Управляющая кнопка: назад 17">
            <a:hlinkClick r:id="rId3" action="ppaction://hlinksldjump" highlightClick="1"/>
          </p:cNvPr>
          <p:cNvSpPr/>
          <p:nvPr/>
        </p:nvSpPr>
        <p:spPr>
          <a:xfrm>
            <a:off x="5364088" y="5157192"/>
            <a:ext cx="504056" cy="432048"/>
          </a:xfrm>
          <a:prstGeom prst="actionButtonBackPreviou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767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10. Найди  неправильный пример грамматической сочетаемости</a:t>
            </a:r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о поставке.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на поставку.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по поставке.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купли-продажи.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299695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339752" y="386104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47251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349188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413995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478802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608416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543609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лыбающееся лицо 16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лыбающееся лицо 17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лыбающееся лицо 18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2348880"/>
            <a:ext cx="2016224" cy="31683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– отличник!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Переходи ко второму уровню заданий.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1520" y="2204864"/>
            <a:ext cx="21602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почти молодец!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сделал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одну ошибку.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Переходи ко второму уровню заданий.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Прямоугольник 22">
            <a:hlinkClick r:id="rId2" action="ppaction://hlinksldjump"/>
          </p:cNvPr>
          <p:cNvSpPr/>
          <p:nvPr/>
        </p:nvSpPr>
        <p:spPr>
          <a:xfrm>
            <a:off x="6948264" y="5517232"/>
            <a:ext cx="2016224" cy="11521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2 </a:t>
            </a:r>
            <a:r>
              <a:rPr lang="ru-RU" sz="2800" b="1" dirty="0" smtClean="0">
                <a:solidFill>
                  <a:schemeClr val="tx1"/>
                </a:solidFill>
              </a:rPr>
              <a:t>уровень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7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2" grpId="0" animBg="1"/>
      <p:bldP spid="21" grpId="0" animBg="1"/>
      <p:bldP spid="22" grpId="0"/>
      <p:bldP spid="22" grpId="1"/>
      <p:bldP spid="22" grpId="2"/>
      <p:bldP spid="23" grpId="0" animBg="1"/>
      <p:bldP spid="23" grpId="1" animBg="1"/>
      <p:bldP spid="23" grpId="2" animBg="1"/>
      <p:bldP spid="23" grpId="3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767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10. Найди  неправильный пример грамматической сочетаемости</a:t>
            </a:r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о поставке.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на поставку.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по поставке.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купли-продажи.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299695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339752" y="386104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47251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349188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413995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543609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478802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лыбающееся лицо 16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лыбающееся лицо 17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51520" y="2204864"/>
            <a:ext cx="21602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почти молодец!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сделал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одну ошибку.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Переходи ко второму уровню заданий.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2060848"/>
            <a:ext cx="21602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показал хороший результат.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сделал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две ошибки.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Переходи ко второму уровню заданий.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Прямоугольник 20">
            <a:hlinkClick r:id="rId2" action="ppaction://hlinksldjump"/>
          </p:cNvPr>
          <p:cNvSpPr/>
          <p:nvPr/>
        </p:nvSpPr>
        <p:spPr>
          <a:xfrm>
            <a:off x="6948264" y="5445224"/>
            <a:ext cx="2016224" cy="11521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2 </a:t>
            </a:r>
            <a:r>
              <a:rPr lang="ru-RU" sz="2800" b="1" dirty="0" smtClean="0">
                <a:solidFill>
                  <a:schemeClr val="tx1"/>
                </a:solidFill>
              </a:rPr>
              <a:t>уровень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2" grpId="0" animBg="1"/>
      <p:bldP spid="19" grpId="2"/>
      <p:bldP spid="20" grpId="0"/>
      <p:bldP spid="20" grpId="1"/>
      <p:bldP spid="20" grpId="2"/>
      <p:bldP spid="21" grpId="0" animBg="1"/>
      <p:bldP spid="21" grpId="1" animBg="1"/>
      <p:bldP spid="21" grpId="2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2362200" cy="9906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767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10. Найди  неправильный пример грамматической сочетаемости</a:t>
            </a:r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о поставке.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на поставку.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по поставке.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купли-продажи.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299695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339752" y="386104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47251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212372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277180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341987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471601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406794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лыбающееся лицо 16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79512" y="1988840"/>
            <a:ext cx="21602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показал хороший результат.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сделал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две ошибки.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Переходи ко второму уровню заданий.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1700808"/>
            <a:ext cx="230425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показал удовлетворительный результат.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сделал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ошибки.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Желаю успеха во втором уровне заданий.</a:t>
            </a:r>
          </a:p>
          <a:p>
            <a:endParaRPr lang="ru-RU" dirty="0"/>
          </a:p>
        </p:txBody>
      </p:sp>
      <p:sp>
        <p:nvSpPr>
          <p:cNvPr id="18" name="Прямоугольник 17">
            <a:hlinkClick r:id="rId2" action="ppaction://hlinksldjump"/>
          </p:cNvPr>
          <p:cNvSpPr/>
          <p:nvPr/>
        </p:nvSpPr>
        <p:spPr>
          <a:xfrm>
            <a:off x="6948264" y="5517232"/>
            <a:ext cx="2016224" cy="11521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2 </a:t>
            </a:r>
            <a:r>
              <a:rPr lang="ru-RU" sz="2800" b="1" dirty="0" smtClean="0">
                <a:solidFill>
                  <a:schemeClr val="tx1"/>
                </a:solidFill>
              </a:rPr>
              <a:t>уровень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7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2" grpId="0" animBg="1"/>
      <p:bldP spid="19" grpId="2"/>
      <p:bldP spid="20" grpId="0"/>
      <p:bldP spid="20" grpId="1"/>
      <p:bldP spid="20" grpId="2"/>
      <p:bldP spid="18" grpId="0" animBg="1"/>
      <p:bldP spid="18" grpId="1" animBg="1"/>
      <p:bldP spid="18" grpId="2" animBg="1"/>
      <p:bldP spid="18" grpId="3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767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10. Найди  неправильный пример грамматической сочетаемости</a:t>
            </a:r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о поставке.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на поставку.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по поставке.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купли-продажи.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299695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339752" y="386104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47251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147565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212372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277180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406794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341987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82758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17951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79512" y="1700808"/>
            <a:ext cx="230425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показал удовлетворительный результат.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сделал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ошибки.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Желаю успеха на втором уровне заданий.</a:t>
            </a: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79512" y="1772816"/>
            <a:ext cx="23762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Это удовлетворительный результат.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сделал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четыре ошибки.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Переходи ко второму уровню заданий.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>
            <a:hlinkClick r:id="rId2" action="ppaction://hlinksldjump"/>
          </p:cNvPr>
          <p:cNvSpPr/>
          <p:nvPr/>
        </p:nvSpPr>
        <p:spPr>
          <a:xfrm>
            <a:off x="6948264" y="5517232"/>
            <a:ext cx="2016224" cy="11521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2 </a:t>
            </a:r>
            <a:r>
              <a:rPr lang="ru-RU" sz="2800" b="1" dirty="0" smtClean="0">
                <a:solidFill>
                  <a:schemeClr val="tx1"/>
                </a:solidFill>
              </a:rPr>
              <a:t>уровень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7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2" grpId="0" animBg="1"/>
      <p:bldP spid="19" grpId="2"/>
      <p:bldP spid="20" grpId="0"/>
      <p:bldP spid="20" grpId="1"/>
      <p:bldP spid="20" grpId="2"/>
      <p:bldP spid="17" grpId="0" animBg="1"/>
      <p:bldP spid="17" grpId="1" animBg="1"/>
      <p:bldP spid="17" grpId="2" animBg="1"/>
      <p:bldP spid="17" grpId="3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Проверь себя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767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10. Найди  неправильный пример грамматической сочетаемости</a:t>
            </a:r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о поставке.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на поставку.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по поставке.</a:t>
            </a:r>
          </a:p>
          <a:p>
            <a:pPr>
              <a:lnSpc>
                <a:spcPts val="2600"/>
              </a:lnSpc>
              <a:buNone/>
            </a:pPr>
            <a:endParaRPr lang="ru-RU" sz="3200" dirty="0" smtClean="0"/>
          </a:p>
          <a:p>
            <a:pPr>
              <a:lnSpc>
                <a:spcPts val="2600"/>
              </a:lnSpc>
              <a:buNone/>
            </a:pPr>
            <a:r>
              <a:rPr lang="ru-RU" sz="3200" dirty="0" smtClean="0"/>
              <a:t>Подписан договор купли-продажи.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299695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339752" y="386104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4725144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899592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1547664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2195736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349188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2843808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251520" y="5805264"/>
            <a:ext cx="576064" cy="576064"/>
          </a:xfrm>
          <a:prstGeom prst="smileyFace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79512" y="1772816"/>
            <a:ext cx="23762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Это удовлетворительный результат.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Ты сделал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четыре ошибки.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Переходи ко второму уровню заданий.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Выноска-облако 19"/>
          <p:cNvSpPr/>
          <p:nvPr/>
        </p:nvSpPr>
        <p:spPr>
          <a:xfrm>
            <a:off x="1115616" y="1916832"/>
            <a:ext cx="7560840" cy="4176464"/>
          </a:xfrm>
          <a:prstGeom prst="cloudCallout">
            <a:avLst>
              <a:gd name="adj1" fmla="val -15684"/>
              <a:gd name="adj2" fmla="val 50872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Тобой было сделано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пять ошибок. </a:t>
            </a:r>
            <a:r>
              <a:rPr lang="ru-RU" sz="2400" b="1" dirty="0" smtClean="0"/>
              <a:t>Обидно! На последнем шаге!</a:t>
            </a:r>
          </a:p>
          <a:p>
            <a:pPr algn="ctr"/>
            <a:r>
              <a:rPr lang="ru-RU" sz="2400" b="1" dirty="0" smtClean="0"/>
              <a:t>Вернись к упражнениям.</a:t>
            </a:r>
          </a:p>
          <a:p>
            <a:pPr algn="ctr"/>
            <a:r>
              <a:rPr lang="ru-RU" sz="2400" b="1" dirty="0" smtClean="0"/>
              <a:t>Обратись за помощью к словарю.</a:t>
            </a:r>
          </a:p>
          <a:p>
            <a:pPr algn="ctr"/>
            <a:r>
              <a:rPr lang="ru-RU" sz="2400" b="1" dirty="0" smtClean="0"/>
              <a:t>Переделай задания этого уровня.</a:t>
            </a:r>
            <a:endParaRPr lang="ru-RU" b="1" dirty="0"/>
          </a:p>
        </p:txBody>
      </p:sp>
      <p:sp>
        <p:nvSpPr>
          <p:cNvPr id="21" name="Управляющая кнопка: назад 20">
            <a:hlinkClick r:id="rId2" action="ppaction://hlinksldjump" highlightClick="1"/>
          </p:cNvPr>
          <p:cNvSpPr/>
          <p:nvPr/>
        </p:nvSpPr>
        <p:spPr>
          <a:xfrm>
            <a:off x="5436096" y="5013176"/>
            <a:ext cx="504056" cy="432048"/>
          </a:xfrm>
          <a:prstGeom prst="actionButtonBackPreviou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3" action="ppaction://hlinksldjump"/>
          </p:cNvPr>
          <p:cNvSpPr/>
          <p:nvPr/>
        </p:nvSpPr>
        <p:spPr>
          <a:xfrm>
            <a:off x="6948264" y="5517232"/>
            <a:ext cx="2016224" cy="11521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2 </a:t>
            </a:r>
            <a:r>
              <a:rPr lang="ru-RU" sz="2800" b="1" dirty="0" smtClean="0">
                <a:solidFill>
                  <a:schemeClr val="tx1"/>
                </a:solidFill>
              </a:rPr>
              <a:t>уровень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7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2" grpId="0" animBg="1"/>
      <p:bldP spid="19" grpId="2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1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2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564904"/>
            <a:ext cx="8784976" cy="394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ru-RU" sz="2800" b="1" dirty="0" smtClean="0"/>
              <a:t>Инструкция:</a:t>
            </a:r>
          </a:p>
          <a:p>
            <a:pPr marL="342900" indent="-342900">
              <a:lnSpc>
                <a:spcPts val="2500"/>
              </a:lnSpc>
              <a:buAutoNum type="arabicPeriod"/>
            </a:pPr>
            <a:r>
              <a:rPr lang="ru-RU" sz="2800" dirty="0" smtClean="0"/>
              <a:t>Выбирая ответ, </a:t>
            </a:r>
            <a:r>
              <a:rPr lang="ru-RU" sz="2800" b="1" dirty="0" smtClean="0"/>
              <a:t>внимательно читайте задания, </a:t>
            </a:r>
            <a:r>
              <a:rPr lang="ru-RU" sz="2800" dirty="0" smtClean="0"/>
              <a:t>«</a:t>
            </a:r>
            <a:r>
              <a:rPr lang="ru-RU" sz="2800" dirty="0" err="1" smtClean="0"/>
              <a:t>кликайте</a:t>
            </a:r>
            <a:r>
              <a:rPr lang="ru-RU" sz="2800" dirty="0" smtClean="0"/>
              <a:t>» на кнопку рядом с правильным ответом.</a:t>
            </a:r>
          </a:p>
          <a:p>
            <a:pPr marL="342900" indent="-342900">
              <a:lnSpc>
                <a:spcPts val="2500"/>
              </a:lnSpc>
              <a:buAutoNum type="arabicPeriod"/>
            </a:pPr>
            <a:r>
              <a:rPr lang="ru-RU" sz="2800" dirty="0" smtClean="0"/>
              <a:t>Если ответ правильный, появится табличка с количеством баллов, которые вы набрали. </a:t>
            </a:r>
          </a:p>
          <a:p>
            <a:pPr marL="342900" indent="-342900">
              <a:lnSpc>
                <a:spcPts val="2500"/>
              </a:lnSpc>
              <a:buAutoNum type="arabicPeriod"/>
            </a:pPr>
            <a:r>
              <a:rPr lang="ru-RU" sz="2800" dirty="0" smtClean="0"/>
              <a:t>Чтобы перейти к следующему заданию нажмите на стрелку.</a:t>
            </a:r>
          </a:p>
          <a:p>
            <a:pPr marL="342900" indent="-342900">
              <a:lnSpc>
                <a:spcPts val="2500"/>
              </a:lnSpc>
              <a:buAutoNum type="arabicPeriod"/>
            </a:pPr>
            <a:r>
              <a:rPr lang="ru-RU" sz="2800" dirty="0" smtClean="0"/>
              <a:t>Если ответ неправильный, появится табличка с комментарием (на 10 сек.). Проанализируйте ошибку и нажмите на стрелку, чтобы перейти к следующему заданию.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Приобретайте опыт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00808"/>
            <a:ext cx="4572000" cy="4681728"/>
          </a:xfrm>
        </p:spPr>
        <p:txBody>
          <a:bodyPr>
            <a:normAutofit/>
          </a:bodyPr>
          <a:lstStyle/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полон</a:t>
            </a:r>
            <a:r>
              <a:rPr lang="ru-RU" dirty="0" smtClean="0"/>
              <a:t> чего-либо 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поделиться</a:t>
            </a:r>
            <a:r>
              <a:rPr lang="ru-RU" dirty="0" smtClean="0"/>
              <a:t> чем-либо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предостеречь от </a:t>
            </a:r>
            <a:r>
              <a:rPr lang="ru-RU" dirty="0" smtClean="0"/>
              <a:t>чего-либо 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препятствовать</a:t>
            </a:r>
            <a:r>
              <a:rPr lang="ru-RU" dirty="0" smtClean="0"/>
              <a:t> чему-либо  </a:t>
            </a:r>
          </a:p>
          <a:p>
            <a:pPr algn="r">
              <a:lnSpc>
                <a:spcPts val="3500"/>
              </a:lnSpc>
              <a:buNone/>
            </a:pPr>
            <a:r>
              <a:rPr lang="ru-RU" b="1" dirty="0" smtClean="0"/>
              <a:t>разочароваться в </a:t>
            </a:r>
            <a:r>
              <a:rPr lang="ru-RU" dirty="0" smtClean="0"/>
              <a:t>чем-либо  </a:t>
            </a:r>
          </a:p>
          <a:p>
            <a:pPr algn="r">
              <a:lnSpc>
                <a:spcPts val="3200"/>
              </a:lnSpc>
              <a:buNone/>
            </a:pPr>
            <a:r>
              <a:rPr lang="ru-RU" b="1" dirty="0" smtClean="0"/>
              <a:t>удивляться</a:t>
            </a:r>
            <a:r>
              <a:rPr lang="ru-RU" dirty="0" smtClean="0"/>
              <a:t> чему-либо  </a:t>
            </a:r>
          </a:p>
          <a:p>
            <a:pPr algn="r">
              <a:lnSpc>
                <a:spcPts val="3200"/>
              </a:lnSpc>
              <a:buNone/>
            </a:pPr>
            <a:endParaRPr lang="ru-RU" b="1" dirty="0" smtClean="0"/>
          </a:p>
          <a:p>
            <a:pPr algn="r">
              <a:lnSpc>
                <a:spcPts val="3200"/>
              </a:lnSpc>
              <a:buNone/>
            </a:pPr>
            <a:r>
              <a:rPr lang="ru-RU" b="1" dirty="0" smtClean="0"/>
              <a:t>упрекать в </a:t>
            </a:r>
            <a:r>
              <a:rPr lang="ru-RU" dirty="0" smtClean="0"/>
              <a:t>чем-либо </a:t>
            </a:r>
          </a:p>
          <a:p>
            <a:pPr algn="r">
              <a:lnSpc>
                <a:spcPts val="3500"/>
              </a:lnSpc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700808"/>
            <a:ext cx="4572000" cy="4681728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  <a:buNone/>
            </a:pPr>
            <a:r>
              <a:rPr lang="ru-RU" b="1" dirty="0" smtClean="0"/>
              <a:t>переполнен</a:t>
            </a:r>
            <a:r>
              <a:rPr lang="ru-RU" dirty="0" smtClean="0"/>
              <a:t> чем-либо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рассказать о </a:t>
            </a:r>
            <a:r>
              <a:rPr lang="ru-RU" dirty="0" smtClean="0"/>
              <a:t>чем-либо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предупредить о </a:t>
            </a:r>
            <a:r>
              <a:rPr lang="ru-RU" dirty="0" smtClean="0"/>
              <a:t>чем-либо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тормозить</a:t>
            </a:r>
            <a:r>
              <a:rPr lang="ru-RU" dirty="0" smtClean="0"/>
              <a:t> что-либо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быть недовольным </a:t>
            </a:r>
            <a:r>
              <a:rPr lang="ru-RU" dirty="0" smtClean="0"/>
              <a:t>чем-либо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быть удивленным </a:t>
            </a:r>
            <a:r>
              <a:rPr lang="ru-RU" dirty="0" smtClean="0"/>
              <a:t>чем-либо</a:t>
            </a:r>
          </a:p>
          <a:p>
            <a:pPr>
              <a:lnSpc>
                <a:spcPts val="3500"/>
              </a:lnSpc>
              <a:buNone/>
            </a:pPr>
            <a:r>
              <a:rPr lang="ru-RU" b="1" dirty="0" smtClean="0"/>
              <a:t>попрекать</a:t>
            </a:r>
            <a:r>
              <a:rPr lang="ru-RU" dirty="0" smtClean="0"/>
              <a:t> чем-либо</a:t>
            </a:r>
          </a:p>
          <a:p>
            <a:pPr>
              <a:lnSpc>
                <a:spcPts val="3500"/>
              </a:lnSpc>
            </a:pPr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570384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179512" y="5949280"/>
            <a:ext cx="2736304" cy="752947"/>
          </a:xfr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балл</a:t>
            </a:r>
            <a:endParaRPr lang="ru-RU" sz="5400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87824" y="685800"/>
            <a:ext cx="5775176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Уверенность сына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Уверенность за сына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Мамина уверенность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Уверенность в своих силах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06084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1409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79512" y="1484784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2400" b="1" dirty="0" smtClean="0"/>
          </a:p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Уверенность</a:t>
            </a:r>
          </a:p>
          <a:p>
            <a:r>
              <a:rPr lang="ru-RU" sz="2400" b="1" dirty="0" smtClean="0"/>
              <a:t>Кого;</a:t>
            </a:r>
          </a:p>
          <a:p>
            <a:r>
              <a:rPr lang="ru-RU" sz="2400" b="1" dirty="0" smtClean="0"/>
              <a:t>Чья;</a:t>
            </a:r>
          </a:p>
          <a:p>
            <a:r>
              <a:rPr lang="ru-RU" sz="2400" b="1" dirty="0" smtClean="0"/>
              <a:t>Кого в </a:t>
            </a:r>
            <a:r>
              <a:rPr lang="ru-RU" sz="2400" b="1" dirty="0" err="1" smtClean="0"/>
              <a:t>ком-чем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Чья в </a:t>
            </a:r>
            <a:r>
              <a:rPr lang="ru-RU" sz="2400" b="1" dirty="0" err="1" smtClean="0"/>
              <a:t>ком-чем</a:t>
            </a:r>
            <a:r>
              <a:rPr lang="ru-RU" sz="2400" b="1" dirty="0" smtClean="0"/>
              <a:t>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2" name="Стрелка вправо 11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1124744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000"/>
                            </p:stCondLst>
                            <p:childTnLst>
                              <p:par>
                                <p:cTn id="5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000"/>
                            </p:stCondLst>
                            <p:childTnLst>
                              <p:par>
                                <p:cTn id="66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14" grpId="0" animBg="1"/>
      <p:bldP spid="14" grpId="1" animBg="1"/>
      <p:bldP spid="14" grpId="2" animBg="1"/>
      <p:bldP spid="14" grpId="3" animBg="1"/>
      <p:bldP spid="14" grpId="4" animBg="1"/>
      <p:bldP spid="14" grpId="5" animBg="1"/>
      <p:bldP spid="12" grpId="0" animBg="1"/>
      <p:bldP spid="15" grpId="0" animBg="1"/>
      <p:bldP spid="15" grpId="1" animBg="1"/>
      <p:bldP spid="15" grpId="2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5"/>
          <p:cNvSpPr>
            <a:spLocks noGrp="1"/>
          </p:cNvSpPr>
          <p:nvPr>
            <p:ph type="body" idx="2"/>
          </p:nvPr>
        </p:nvSpPr>
        <p:spPr>
          <a:xfrm>
            <a:off x="179512" y="5949280"/>
            <a:ext cx="2736304" cy="752947"/>
          </a:xfr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балл</a:t>
            </a:r>
            <a:endParaRPr lang="ru-RU" sz="5400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5847184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Цена воды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Цена на воду повышается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Цена на воду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Цена за аренду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1628800"/>
            <a:ext cx="2808312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Цена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На </a:t>
            </a:r>
            <a:r>
              <a:rPr lang="ru-RU" sz="2400" b="1" dirty="0" err="1" smtClean="0"/>
              <a:t>кого-что</a:t>
            </a:r>
            <a:r>
              <a:rPr lang="ru-RU" sz="2400" b="1" dirty="0" smtClean="0"/>
              <a:t> (с глаголами «повышается», «понижается»);</a:t>
            </a:r>
          </a:p>
          <a:p>
            <a:r>
              <a:rPr lang="ru-RU" sz="2400" b="1" dirty="0" smtClean="0"/>
              <a:t>За что (с отвлеченным сущ.)</a:t>
            </a:r>
          </a:p>
          <a:p>
            <a:endParaRPr lang="ru-RU" sz="2400" b="1" dirty="0"/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>
            <a:off x="6156176" y="1196752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5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3" grpId="1" animBg="1"/>
      <p:bldP spid="13" grpId="2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5847184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Цена воды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Цена на воду повышается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Цена на воду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Цена за аренду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1628801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Цена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На </a:t>
            </a:r>
            <a:r>
              <a:rPr lang="ru-RU" sz="2400" b="1" dirty="0" err="1" smtClean="0"/>
              <a:t>кого-что</a:t>
            </a:r>
            <a:r>
              <a:rPr lang="ru-RU" sz="2400" b="1" dirty="0" smtClean="0"/>
              <a:t> (с глаголами «повышается», «понижается»;</a:t>
            </a:r>
          </a:p>
          <a:p>
            <a:r>
              <a:rPr lang="ru-RU" sz="2400" b="1" dirty="0" smtClean="0"/>
              <a:t>За что (с отвлеченным сущ.</a:t>
            </a:r>
          </a:p>
          <a:p>
            <a:endParaRPr lang="ru-RU" sz="2400" b="1" dirty="0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>
            <a:off x="6228184" y="1124744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3" grpId="0" animBg="1"/>
      <p:bldP spid="13" grpId="1" animBg="1"/>
      <p:bldP spid="13" grpId="2" animBg="1"/>
      <p:bldP spid="13" grpId="3" animBg="1"/>
      <p:bldP spid="14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за квартиру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коммунальных услуг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наличными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задержалась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00809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2400" b="1" dirty="0" smtClean="0"/>
          </a:p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Оплата</a:t>
            </a:r>
          </a:p>
          <a:p>
            <a:r>
              <a:rPr lang="ru-RU" sz="2400" b="1" dirty="0" smtClean="0"/>
              <a:t>Чего;</a:t>
            </a:r>
          </a:p>
          <a:p>
            <a:r>
              <a:rPr lang="ru-RU" sz="2400" b="1" dirty="0" smtClean="0"/>
              <a:t>Чего чем;</a:t>
            </a:r>
          </a:p>
          <a:p>
            <a:r>
              <a:rPr lang="ru-RU" sz="2400" b="1" dirty="0" smtClean="0"/>
              <a:t>Без зависимого слова;</a:t>
            </a:r>
          </a:p>
          <a:p>
            <a:r>
              <a:rPr lang="ru-RU" sz="2400" b="1" dirty="0" smtClean="0"/>
              <a:t>Плата «за»…</a:t>
            </a:r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6228184" y="1124744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Текст 5"/>
          <p:cNvSpPr txBox="1">
            <a:spLocks/>
          </p:cNvSpPr>
          <p:nvPr/>
        </p:nvSpPr>
        <p:spPr>
          <a:xfrm>
            <a:off x="179512" y="5877272"/>
            <a:ext cx="2736304" cy="7920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за квартиру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коммунальных услуг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наличными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задержалась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844824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Оплата</a:t>
            </a:r>
          </a:p>
          <a:p>
            <a:r>
              <a:rPr lang="ru-RU" sz="2400" b="1" dirty="0" smtClean="0"/>
              <a:t>Чего;</a:t>
            </a:r>
          </a:p>
          <a:p>
            <a:r>
              <a:rPr lang="ru-RU" sz="2400" b="1" dirty="0" smtClean="0"/>
              <a:t>Чего чем;</a:t>
            </a:r>
          </a:p>
          <a:p>
            <a:r>
              <a:rPr lang="ru-RU" sz="2400" b="1" dirty="0" smtClean="0"/>
              <a:t>Без зависимого слова;</a:t>
            </a:r>
          </a:p>
          <a:p>
            <a:r>
              <a:rPr lang="ru-RU" sz="2400" b="1" dirty="0" smtClean="0"/>
              <a:t>Плата «за»…</a:t>
            </a:r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228184" y="1124744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  <p:bldP spid="14" grpId="0" animBg="1"/>
      <p:bldP spid="14" grpId="1" animBg="1"/>
      <p:bldP spid="14" grpId="2" animBg="1"/>
      <p:bldP spid="1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за квартиру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коммунальных услуг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наличными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Оплата задержалась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Оплата</a:t>
            </a:r>
          </a:p>
          <a:p>
            <a:r>
              <a:rPr lang="ru-RU" sz="2400" b="1" dirty="0" smtClean="0"/>
              <a:t>Чего;</a:t>
            </a:r>
          </a:p>
          <a:p>
            <a:r>
              <a:rPr lang="ru-RU" sz="2400" b="1" dirty="0" smtClean="0"/>
              <a:t>Чего чем;</a:t>
            </a:r>
          </a:p>
          <a:p>
            <a:r>
              <a:rPr lang="ru-RU" sz="2400" b="1" dirty="0" smtClean="0"/>
              <a:t>Без зависимого слова;</a:t>
            </a:r>
          </a:p>
          <a:p>
            <a:r>
              <a:rPr lang="ru-RU" sz="2400" b="1" dirty="0" smtClean="0"/>
              <a:t>Плата «за»…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6228184" y="1052736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551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по вождению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среди водителей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водителей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на звание «Лучший водитель»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9512" y="1772816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Конкурс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Среди кого;</a:t>
            </a:r>
          </a:p>
          <a:p>
            <a:r>
              <a:rPr lang="ru-RU" sz="2400" b="1" dirty="0" smtClean="0"/>
              <a:t>На что;</a:t>
            </a:r>
          </a:p>
          <a:p>
            <a:r>
              <a:rPr lang="ru-RU" sz="2400" b="1" dirty="0" smtClean="0"/>
              <a:t>В/на что;</a:t>
            </a:r>
          </a:p>
          <a:p>
            <a:r>
              <a:rPr lang="ru-RU" sz="2400" b="1" dirty="0" smtClean="0"/>
              <a:t>Какой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228184" y="1124744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4" grpId="0" animBg="1"/>
      <p:bldP spid="14" grpId="1" animBg="1"/>
      <p:bldP spid="14" grpId="2" animBg="1"/>
      <p:bldP spid="16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551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по вождению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среди водителей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водителей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на звание «Лучший водитель»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9512" y="1772816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Конкурс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Среди кого;</a:t>
            </a:r>
          </a:p>
          <a:p>
            <a:r>
              <a:rPr lang="ru-RU" sz="2400" b="1" dirty="0" smtClean="0"/>
              <a:t>На что;</a:t>
            </a:r>
          </a:p>
          <a:p>
            <a:r>
              <a:rPr lang="ru-RU" sz="2400" b="1" dirty="0" smtClean="0"/>
              <a:t>В/на что;</a:t>
            </a:r>
          </a:p>
          <a:p>
            <a:r>
              <a:rPr lang="ru-RU" sz="2400" b="1" dirty="0" smtClean="0"/>
              <a:t>Какой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228184" y="1124744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4" grpId="0" animBg="1"/>
      <p:bldP spid="14" grpId="1" animBg="1"/>
      <p:bldP spid="14" grpId="2" animBg="1"/>
      <p:bldP spid="16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551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по вождению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среди водителей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водителей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на звание «Лучший водитель»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9512" y="1772816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Конкурс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Среди кого;</a:t>
            </a:r>
          </a:p>
          <a:p>
            <a:r>
              <a:rPr lang="ru-RU" sz="2400" b="1" dirty="0" smtClean="0"/>
              <a:t>На что;</a:t>
            </a:r>
          </a:p>
          <a:p>
            <a:r>
              <a:rPr lang="ru-RU" sz="2400" b="1" dirty="0" smtClean="0"/>
              <a:t>В/на что;</a:t>
            </a:r>
          </a:p>
          <a:p>
            <a:r>
              <a:rPr lang="ru-RU" sz="2400" b="1" dirty="0" smtClean="0"/>
              <a:t>Какой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228184" y="1124744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4" grpId="0" animBg="1"/>
      <p:bldP spid="14" grpId="1" animBg="1"/>
      <p:bldP spid="14" grpId="2" animBg="1"/>
      <p:bldP spid="16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048672" cy="5551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по вождению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среди водителей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водителей</a:t>
            </a:r>
          </a:p>
          <a:p>
            <a:pPr>
              <a:lnSpc>
                <a:spcPts val="3100"/>
              </a:lnSpc>
              <a:buNone/>
            </a:pPr>
            <a:endParaRPr lang="ru-RU" sz="3200" dirty="0" smtClean="0"/>
          </a:p>
          <a:p>
            <a:pPr>
              <a:lnSpc>
                <a:spcPts val="3100"/>
              </a:lnSpc>
              <a:buNone/>
            </a:pPr>
            <a:r>
              <a:rPr lang="ru-RU" sz="3200" dirty="0" smtClean="0"/>
              <a:t>Конкурс на звание «Лучший водитель»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9512" y="1772816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Конкурс</a:t>
            </a:r>
          </a:p>
          <a:p>
            <a:r>
              <a:rPr lang="ru-RU" sz="2400" b="1" dirty="0" err="1" smtClean="0"/>
              <a:t>Кого-чего</a:t>
            </a:r>
            <a:r>
              <a:rPr lang="ru-RU" sz="2400" b="1" dirty="0" smtClean="0"/>
              <a:t>;</a:t>
            </a:r>
          </a:p>
          <a:p>
            <a:r>
              <a:rPr lang="ru-RU" sz="2400" b="1" dirty="0" smtClean="0"/>
              <a:t>Среди кого;</a:t>
            </a:r>
          </a:p>
          <a:p>
            <a:r>
              <a:rPr lang="ru-RU" sz="2400" b="1" dirty="0" smtClean="0"/>
              <a:t>На что;</a:t>
            </a:r>
          </a:p>
          <a:p>
            <a:r>
              <a:rPr lang="ru-RU" sz="2400" b="1" dirty="0" smtClean="0"/>
              <a:t>В/на что;</a:t>
            </a:r>
          </a:p>
          <a:p>
            <a:r>
              <a:rPr lang="ru-RU" sz="2400" b="1" dirty="0" smtClean="0"/>
              <a:t>Какой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6228184" y="1196752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4" grpId="0" animBg="1"/>
      <p:bldP spid="14" grpId="1" animBg="1"/>
      <p:bldP spid="14" grpId="2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Трудные случаи управления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6632" cy="3556992"/>
          </a:xfrm>
        </p:spPr>
        <p:txBody>
          <a:bodyPr/>
          <a:lstStyle/>
          <a:p>
            <a:pPr algn="r">
              <a:buNone/>
            </a:pPr>
            <a:r>
              <a:rPr lang="ru-RU" b="1" dirty="0" smtClean="0"/>
              <a:t>заплатить </a:t>
            </a:r>
            <a:r>
              <a:rPr lang="ru-RU" b="1" dirty="0" smtClean="0">
                <a:solidFill>
                  <a:srgbClr val="FF0000"/>
                </a:solidFill>
              </a:rPr>
              <a:t>за </a:t>
            </a:r>
            <a:r>
              <a:rPr lang="ru-RU" b="1" dirty="0" smtClean="0"/>
              <a:t>что?</a:t>
            </a:r>
          </a:p>
          <a:p>
            <a:pPr algn="r">
              <a:buNone/>
            </a:pPr>
            <a:endParaRPr lang="ru-RU" b="1" dirty="0" smtClean="0"/>
          </a:p>
          <a:p>
            <a:pPr algn="r">
              <a:buNone/>
            </a:pPr>
            <a:r>
              <a:rPr lang="ru-RU" b="1" dirty="0" smtClean="0"/>
              <a:t>преимущество</a:t>
            </a:r>
            <a:r>
              <a:rPr lang="ru-RU" b="1" dirty="0" smtClean="0">
                <a:solidFill>
                  <a:srgbClr val="FF0000"/>
                </a:solidFill>
              </a:rPr>
              <a:t> перед </a:t>
            </a:r>
            <a:r>
              <a:rPr lang="ru-RU" b="1" dirty="0" smtClean="0"/>
              <a:t>чем?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0" y="2060848"/>
            <a:ext cx="4572000" cy="370100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оплатить что?</a:t>
            </a:r>
          </a:p>
          <a:p>
            <a:pPr>
              <a:buNone/>
            </a:pP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b="1" dirty="0" smtClean="0"/>
              <a:t>превосходство</a:t>
            </a:r>
            <a:r>
              <a:rPr lang="ru-RU" b="1" dirty="0" smtClean="0">
                <a:solidFill>
                  <a:srgbClr val="FF0000"/>
                </a:solidFill>
              </a:rPr>
              <a:t> над</a:t>
            </a:r>
            <a:r>
              <a:rPr lang="ru-RU" b="1" dirty="0" smtClean="0"/>
              <a:t> кем?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5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к его поступку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его поступка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об этом поступке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Нет комментариев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Комментарий</a:t>
            </a:r>
          </a:p>
          <a:p>
            <a:r>
              <a:rPr lang="ru-RU" sz="2400" b="1" dirty="0" smtClean="0"/>
              <a:t>Кого к чему;</a:t>
            </a:r>
          </a:p>
          <a:p>
            <a:r>
              <a:rPr lang="ru-RU" sz="2400" b="1" dirty="0" smtClean="0"/>
              <a:t>Чей к чему;</a:t>
            </a:r>
          </a:p>
          <a:p>
            <a:r>
              <a:rPr lang="ru-RU" sz="2400" b="1" dirty="0" smtClean="0"/>
              <a:t>К чему;</a:t>
            </a:r>
          </a:p>
          <a:p>
            <a:r>
              <a:rPr lang="ru-RU" sz="2400" b="1" dirty="0" smtClean="0"/>
              <a:t>Чего, кого;</a:t>
            </a:r>
          </a:p>
          <a:p>
            <a:r>
              <a:rPr lang="ru-RU" sz="2400" b="1" dirty="0" smtClean="0"/>
              <a:t>Чьи;</a:t>
            </a:r>
          </a:p>
          <a:p>
            <a:r>
              <a:rPr lang="ru-RU" sz="2400" b="1" dirty="0" smtClean="0"/>
              <a:t>Без зависимого слова</a:t>
            </a:r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6228184" y="1124744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3024336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6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5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к его поступку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его поступка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об этом поступке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Нет комментариев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Комментарий</a:t>
            </a:r>
          </a:p>
          <a:p>
            <a:r>
              <a:rPr lang="ru-RU" sz="2400" b="1" dirty="0" smtClean="0"/>
              <a:t>Кого к чему;</a:t>
            </a:r>
          </a:p>
          <a:p>
            <a:r>
              <a:rPr lang="ru-RU" sz="2400" b="1" dirty="0" smtClean="0"/>
              <a:t>Чей к чему;</a:t>
            </a:r>
          </a:p>
          <a:p>
            <a:r>
              <a:rPr lang="ru-RU" sz="2400" b="1" dirty="0" smtClean="0"/>
              <a:t>К чему;</a:t>
            </a:r>
          </a:p>
          <a:p>
            <a:r>
              <a:rPr lang="ru-RU" sz="2400" b="1" dirty="0" smtClean="0"/>
              <a:t>Чего, кого;</a:t>
            </a:r>
          </a:p>
          <a:p>
            <a:r>
              <a:rPr lang="ru-RU" sz="2400" b="1" dirty="0" smtClean="0"/>
              <a:t>Чьи;</a:t>
            </a:r>
          </a:p>
          <a:p>
            <a:r>
              <a:rPr lang="ru-RU" sz="2400" b="1" dirty="0" smtClean="0"/>
              <a:t>Без зависимого слова</a:t>
            </a:r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179512" y="5661248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6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5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к его поступку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его поступка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об этом поступке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Нет комментариев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Комментарий</a:t>
            </a:r>
          </a:p>
          <a:p>
            <a:r>
              <a:rPr lang="ru-RU" sz="2400" b="1" dirty="0" smtClean="0"/>
              <a:t>Кого к чему;</a:t>
            </a:r>
          </a:p>
          <a:p>
            <a:r>
              <a:rPr lang="ru-RU" sz="2400" b="1" dirty="0" smtClean="0"/>
              <a:t>Чей к чему;</a:t>
            </a:r>
          </a:p>
          <a:p>
            <a:r>
              <a:rPr lang="ru-RU" sz="2400" b="1" dirty="0" smtClean="0"/>
              <a:t>К чему;</a:t>
            </a:r>
          </a:p>
          <a:p>
            <a:r>
              <a:rPr lang="ru-RU" sz="2400" b="1" dirty="0" smtClean="0"/>
              <a:t>Чего, кого;</a:t>
            </a:r>
          </a:p>
          <a:p>
            <a:r>
              <a:rPr lang="ru-RU" sz="2400" b="1" dirty="0" smtClean="0"/>
              <a:t>Чьи;</a:t>
            </a:r>
          </a:p>
          <a:p>
            <a:r>
              <a:rPr lang="ru-RU" sz="2400" b="1" dirty="0" smtClean="0"/>
              <a:t>Без зависимого слова</a:t>
            </a:r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6228184" y="1124744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6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5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к его поступку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его поступка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об этом поступке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Нет комментариев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5243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Комментарий</a:t>
            </a:r>
          </a:p>
          <a:p>
            <a:r>
              <a:rPr lang="ru-RU" sz="2400" b="1" dirty="0" smtClean="0"/>
              <a:t>Кого к чему;</a:t>
            </a:r>
          </a:p>
          <a:p>
            <a:r>
              <a:rPr lang="ru-RU" sz="2400" b="1" dirty="0" smtClean="0"/>
              <a:t>Чей к чему;</a:t>
            </a:r>
          </a:p>
          <a:p>
            <a:r>
              <a:rPr lang="ru-RU" sz="2400" b="1" dirty="0" smtClean="0"/>
              <a:t>К чему;</a:t>
            </a:r>
          </a:p>
          <a:p>
            <a:r>
              <a:rPr lang="ru-RU" sz="2400" b="1" dirty="0" smtClean="0"/>
              <a:t>Чего, кого;</a:t>
            </a:r>
          </a:p>
          <a:p>
            <a:r>
              <a:rPr lang="ru-RU" sz="2400" b="1" dirty="0" smtClean="0"/>
              <a:t>Чьи;</a:t>
            </a:r>
          </a:p>
          <a:p>
            <a:r>
              <a:rPr lang="ru-RU" sz="2400" b="1" dirty="0" smtClean="0"/>
              <a:t>Без зависимого слова</a:t>
            </a:r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6228184" y="1124744"/>
            <a:ext cx="273630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6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5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к его поступку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его поступка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Комментарии об этом поступке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Нет комментариев</a:t>
            </a:r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21297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29309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30120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6085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Комментарий</a:t>
            </a:r>
          </a:p>
          <a:p>
            <a:r>
              <a:rPr lang="ru-RU" sz="2400" b="1" dirty="0" smtClean="0"/>
              <a:t>Кого к чему;</a:t>
            </a:r>
          </a:p>
          <a:p>
            <a:r>
              <a:rPr lang="ru-RU" sz="2400" b="1" dirty="0" smtClean="0"/>
              <a:t>Чей к чему;</a:t>
            </a:r>
          </a:p>
          <a:p>
            <a:r>
              <a:rPr lang="ru-RU" sz="2400" b="1" dirty="0" smtClean="0"/>
              <a:t>К чему;</a:t>
            </a:r>
          </a:p>
          <a:p>
            <a:r>
              <a:rPr lang="ru-RU" sz="2400" b="1" dirty="0" smtClean="0"/>
              <a:t>Чего, кого;</a:t>
            </a:r>
          </a:p>
          <a:p>
            <a:r>
              <a:rPr lang="ru-RU" sz="2400" b="1" dirty="0" smtClean="0"/>
              <a:t>Чьи;</a:t>
            </a:r>
          </a:p>
          <a:p>
            <a:r>
              <a:rPr lang="ru-RU" sz="2400" b="1" dirty="0" smtClean="0"/>
              <a:t>Без зависимого слова</a:t>
            </a:r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2915816" y="1484784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Тобой было сделано пять ошибок.</a:t>
            </a:r>
          </a:p>
          <a:p>
            <a:pPr algn="ctr"/>
            <a:r>
              <a:rPr lang="ru-RU" sz="2800" b="1" dirty="0" smtClean="0"/>
              <a:t>Обратись за помощью к словарю.</a:t>
            </a:r>
          </a:p>
          <a:p>
            <a:pPr algn="ctr"/>
            <a:r>
              <a:rPr lang="ru-RU" sz="2800" b="1" dirty="0" smtClean="0"/>
              <a:t>Переделай задания этого уровня.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трелка вправо 15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Управляющая кнопка: назад 16">
            <a:hlinkClick r:id="rId4" action="ppaction://hlinksldjump" highlightClick="1"/>
          </p:cNvPr>
          <p:cNvSpPr/>
          <p:nvPr/>
        </p:nvSpPr>
        <p:spPr>
          <a:xfrm>
            <a:off x="6588224" y="5157192"/>
            <a:ext cx="720080" cy="648072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2" presetClass="entr" presetSubtype="8" fill="hold" grpId="2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500"/>
                            </p:stCondLst>
                            <p:childTnLst>
                              <p:par>
                                <p:cTn id="51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22" presetClass="entr" presetSubtype="8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500"/>
                            </p:stCondLst>
                            <p:childTnLst>
                              <p:par>
                                <p:cTn id="73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6" grpId="0" animBg="1"/>
      <p:bldP spid="17" grpId="0" animBg="1"/>
      <p:bldP spid="17" grpId="1" animBg="1"/>
      <p:bldP spid="17" grpId="2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952328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6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прогноза специалистов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прогнозу специалистов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уговорам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ожиданию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1409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Вопреки</a:t>
            </a:r>
          </a:p>
          <a:p>
            <a:endParaRPr lang="ru-RU" sz="2400" dirty="0" smtClean="0"/>
          </a:p>
          <a:p>
            <a:r>
              <a:rPr lang="ru-RU" sz="2400" b="1" dirty="0" smtClean="0"/>
              <a:t>Чему.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5868144" y="1052736"/>
            <a:ext cx="309634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Текст 5"/>
          <p:cNvSpPr txBox="1">
            <a:spLocks/>
          </p:cNvSpPr>
          <p:nvPr/>
        </p:nvSpPr>
        <p:spPr>
          <a:xfrm>
            <a:off x="179512" y="5949280"/>
            <a:ext cx="309634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6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952328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6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прогноза специалистов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прогнозу специалистов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уговорам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ожиданию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1409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Вопреки</a:t>
            </a:r>
          </a:p>
          <a:p>
            <a:endParaRPr lang="ru-RU" sz="2400" dirty="0" smtClean="0"/>
          </a:p>
          <a:p>
            <a:r>
              <a:rPr lang="ru-RU" sz="2400" b="1" dirty="0" smtClean="0"/>
              <a:t>Чему.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5868144" y="1124744"/>
            <a:ext cx="309634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Текст 5"/>
          <p:cNvSpPr txBox="1">
            <a:spLocks/>
          </p:cNvSpPr>
          <p:nvPr/>
        </p:nvSpPr>
        <p:spPr>
          <a:xfrm>
            <a:off x="179512" y="5949280"/>
            <a:ext cx="309634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баллов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6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952328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6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прогноза специалистов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прогнозу специалистов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уговорам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ожиданию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1409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Вопреки</a:t>
            </a:r>
          </a:p>
          <a:p>
            <a:endParaRPr lang="ru-RU" sz="2400" dirty="0" smtClean="0"/>
          </a:p>
          <a:p>
            <a:r>
              <a:rPr lang="ru-RU" sz="2400" b="1" dirty="0" smtClean="0"/>
              <a:t>Чему.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5868144" y="1052736"/>
            <a:ext cx="309634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Текст 5"/>
          <p:cNvSpPr txBox="1">
            <a:spLocks/>
          </p:cNvSpPr>
          <p:nvPr/>
        </p:nvSpPr>
        <p:spPr>
          <a:xfrm>
            <a:off x="179512" y="5949280"/>
            <a:ext cx="309634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6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952328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6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прогноза специалистов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прогнозу специалистов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уговорам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ожиданию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1409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Вопреки</a:t>
            </a:r>
          </a:p>
          <a:p>
            <a:endParaRPr lang="ru-RU" sz="2400" dirty="0" smtClean="0"/>
          </a:p>
          <a:p>
            <a:r>
              <a:rPr lang="ru-RU" sz="2400" b="1" dirty="0" smtClean="0"/>
              <a:t>Чему.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4" name="Стрелка вправо 13">
            <a:hlinkClick r:id="rId2" action="ppaction://hlinksldjump"/>
          </p:cNvPr>
          <p:cNvSpPr/>
          <p:nvPr/>
        </p:nvSpPr>
        <p:spPr>
          <a:xfrm>
            <a:off x="5868144" y="1052736"/>
            <a:ext cx="3096344" cy="1196752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Текст 5"/>
          <p:cNvSpPr txBox="1">
            <a:spLocks/>
          </p:cNvSpPr>
          <p:nvPr/>
        </p:nvSpPr>
        <p:spPr>
          <a:xfrm>
            <a:off x="179512" y="5949280"/>
            <a:ext cx="309634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4" grpId="0" animBg="1"/>
      <p:bldP spid="14" grpId="1" animBg="1"/>
      <p:bldP spid="14" grpId="2" animBg="1"/>
      <p:bldP spid="15" grpId="0" animBg="1"/>
      <p:bldP spid="16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noProof="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14400"/>
            <a:ext cx="2491680" cy="71440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Задание 6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915816" y="685800"/>
            <a:ext cx="6228184" cy="5551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b="1" dirty="0" smtClean="0"/>
              <a:t>Найди неправильный вариант</a:t>
            </a:r>
          </a:p>
          <a:p>
            <a:pPr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прогноза специалистов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прогнозу специалистов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уговорам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r>
              <a:rPr lang="ru-RU" sz="3200" dirty="0" smtClean="0"/>
              <a:t>Вопреки ожиданию</a:t>
            </a:r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  <a:p>
            <a:pPr>
              <a:lnSpc>
                <a:spcPts val="3200"/>
              </a:lnSpc>
              <a:buNone/>
            </a:pPr>
            <a:endParaRPr lang="ru-RU" sz="3200" dirty="0" smtClean="0"/>
          </a:p>
        </p:txBody>
      </p:sp>
      <p:sp>
        <p:nvSpPr>
          <p:cNvPr id="7" name="Овал 6"/>
          <p:cNvSpPr/>
          <p:nvPr/>
        </p:nvSpPr>
        <p:spPr>
          <a:xfrm>
            <a:off x="2339752" y="2132856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339752" y="3140968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39752" y="4149080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5157192"/>
            <a:ext cx="576064" cy="57606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9512" y="1772816"/>
            <a:ext cx="2736304" cy="41549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Правильно: </a:t>
            </a:r>
          </a:p>
          <a:p>
            <a:endParaRPr lang="ru-RU" sz="2400" b="1" dirty="0" smtClean="0"/>
          </a:p>
          <a:p>
            <a:r>
              <a:rPr lang="ru-RU" sz="2400" dirty="0" smtClean="0"/>
              <a:t>Вопреки</a:t>
            </a:r>
          </a:p>
          <a:p>
            <a:endParaRPr lang="ru-RU" sz="2400" dirty="0" smtClean="0"/>
          </a:p>
          <a:p>
            <a:r>
              <a:rPr lang="ru-RU" sz="2400" b="1" dirty="0" smtClean="0"/>
              <a:t>Чему.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15" name="Стрелка вправо 14">
            <a:hlinkClick r:id="rId2" action="ppaction://hlinksldjump"/>
          </p:cNvPr>
          <p:cNvSpPr/>
          <p:nvPr/>
        </p:nvSpPr>
        <p:spPr>
          <a:xfrm>
            <a:off x="6228184" y="5949280"/>
            <a:ext cx="2736304" cy="908720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</a:rPr>
              <a:t>Следующее задание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Текст 5"/>
          <p:cNvSpPr txBox="1">
            <a:spLocks/>
          </p:cNvSpPr>
          <p:nvPr/>
        </p:nvSpPr>
        <p:spPr>
          <a:xfrm>
            <a:off x="179512" y="5949280"/>
            <a:ext cx="2736304" cy="7529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54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балла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трелка вправо 16">
            <a:hlinkClick r:id="rId3" action="ppaction://hlinksldjump"/>
          </p:cNvPr>
          <p:cNvSpPr/>
          <p:nvPr/>
        </p:nvSpPr>
        <p:spPr>
          <a:xfrm>
            <a:off x="2915816" y="1484784"/>
            <a:ext cx="6228184" cy="5373216"/>
          </a:xfrm>
          <a:prstGeom prst="rightArrow">
            <a:avLst>
              <a:gd name="adj1" fmla="val 71831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Тобой было сделано пять ошибок.</a:t>
            </a:r>
          </a:p>
          <a:p>
            <a:pPr algn="ctr"/>
            <a:r>
              <a:rPr lang="ru-RU" sz="2800" b="1" dirty="0" smtClean="0"/>
              <a:t>Обратись за помощью к словарю.</a:t>
            </a:r>
          </a:p>
          <a:p>
            <a:pPr algn="ctr"/>
            <a:r>
              <a:rPr lang="ru-RU" sz="2800" b="1" dirty="0" smtClean="0"/>
              <a:t>Переделай задания этого уровня.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9" name="Управляющая кнопка: назад 18">
            <a:hlinkClick r:id="rId4" action="ppaction://hlinksldjump" highlightClick="1"/>
          </p:cNvPr>
          <p:cNvSpPr/>
          <p:nvPr/>
        </p:nvSpPr>
        <p:spPr>
          <a:xfrm>
            <a:off x="6588224" y="5157192"/>
            <a:ext cx="720080" cy="648072"/>
          </a:xfrm>
          <a:prstGeom prst="actionButtonBackPrevious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xit" presetSubtype="4" fill="hold" grpId="5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xit" presetSubtype="4" fill="hold" grpId="3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500"/>
                            </p:stCondLst>
                            <p:childTnLst>
                              <p:par>
                                <p:cTn id="51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2" presetClass="exit" presetSubtype="4" fill="hold" grpId="4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500"/>
                            </p:stCondLst>
                            <p:childTnLst>
                              <p:par>
                                <p:cTn id="73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5" grpId="0" animBg="1"/>
      <p:bldP spid="16" grpId="0" animBg="1"/>
      <p:bldP spid="17" grpId="0" animBg="1"/>
      <p:bldP spid="17" grpId="1" animBg="1"/>
      <p:bldP spid="17" grpId="2" animBg="1"/>
      <p:bldP spid="19" grpId="0" animBg="1"/>
      <p:bldP spid="19" grpId="1" animBg="1"/>
      <p:bldP spid="19" grpId="2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Другая 22">
      <a:dk1>
        <a:sysClr val="windowText" lastClr="000000"/>
      </a:dk1>
      <a:lt1>
        <a:sysClr val="window" lastClr="FFFFFF"/>
      </a:lt1>
      <a:dk2>
        <a:srgbClr val="80000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2671</TotalTime>
  <Words>3963</Words>
  <Application>Microsoft Office PowerPoint</Application>
  <PresentationFormat>Экран (4:3)</PresentationFormat>
  <Paragraphs>1512</Paragraphs>
  <Slides>120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120</vt:i4>
      </vt:variant>
    </vt:vector>
  </HeadingPairs>
  <TitlesOfParts>
    <vt:vector size="121" baseType="lpstr">
      <vt:lpstr>Официальная</vt:lpstr>
      <vt:lpstr>Интерактивное пособие</vt:lpstr>
      <vt:lpstr>Синтаксические нормы</vt:lpstr>
      <vt:lpstr>Понятия</vt:lpstr>
      <vt:lpstr>Понятия</vt:lpstr>
      <vt:lpstr>Понятия</vt:lpstr>
      <vt:lpstr>Приобретайте опыт</vt:lpstr>
      <vt:lpstr>Приобретайте опыт</vt:lpstr>
      <vt:lpstr>Приобретайте опыт</vt:lpstr>
      <vt:lpstr>Трудные случаи управления</vt:lpstr>
      <vt:lpstr>Упражнения</vt:lpstr>
      <vt:lpstr>Слайд 11</vt:lpstr>
      <vt:lpstr>Подсказка</vt:lpstr>
      <vt:lpstr>Подсказка</vt:lpstr>
      <vt:lpstr>Подсказка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Проверь себя</vt:lpstr>
      <vt:lpstr>Уровень 1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Уровень 2</vt:lpstr>
      <vt:lpstr>Задание 1</vt:lpstr>
      <vt:lpstr>Задание 2</vt:lpstr>
      <vt:lpstr>Задание 2</vt:lpstr>
      <vt:lpstr>Задание 3</vt:lpstr>
      <vt:lpstr>Задание 3</vt:lpstr>
      <vt:lpstr>Задание 3</vt:lpstr>
      <vt:lpstr>Задание 4</vt:lpstr>
      <vt:lpstr>Задание 4</vt:lpstr>
      <vt:lpstr>Задание 4</vt:lpstr>
      <vt:lpstr>Задание 4</vt:lpstr>
      <vt:lpstr>Задание 5</vt:lpstr>
      <vt:lpstr>Задание 5</vt:lpstr>
      <vt:lpstr>Задание 5</vt:lpstr>
      <vt:lpstr>Задание 5</vt:lpstr>
      <vt:lpstr>Задание 5</vt:lpstr>
      <vt:lpstr>Задание 6</vt:lpstr>
      <vt:lpstr>Задание 6</vt:lpstr>
      <vt:lpstr>Задание 6</vt:lpstr>
      <vt:lpstr>Задание 6</vt:lpstr>
      <vt:lpstr>Задание 6</vt:lpstr>
      <vt:lpstr>Задание 7</vt:lpstr>
      <vt:lpstr>Задание 7</vt:lpstr>
      <vt:lpstr>Задание 7</vt:lpstr>
      <vt:lpstr>Задание 7</vt:lpstr>
      <vt:lpstr>Задание 7</vt:lpstr>
      <vt:lpstr>Задание 8</vt:lpstr>
      <vt:lpstr>Задание 8</vt:lpstr>
      <vt:lpstr>Задание 8</vt:lpstr>
      <vt:lpstr>Задание 8</vt:lpstr>
      <vt:lpstr>Задание 8</vt:lpstr>
      <vt:lpstr>Задание 9</vt:lpstr>
      <vt:lpstr>Задание 9</vt:lpstr>
      <vt:lpstr>Задание 9</vt:lpstr>
      <vt:lpstr>Задание 9</vt:lpstr>
      <vt:lpstr>Задание 9</vt:lpstr>
      <vt:lpstr>Задание 10</vt:lpstr>
      <vt:lpstr>Задание 10</vt:lpstr>
      <vt:lpstr>Задание 10</vt:lpstr>
      <vt:lpstr>Задание 10</vt:lpstr>
      <vt:lpstr>Задание 10</vt:lpstr>
      <vt:lpstr>Слайд 120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Синтаксические нормы</dc:title>
  <dc:creator>Your User Name</dc:creator>
  <cp:lastModifiedBy>Admin</cp:lastModifiedBy>
  <cp:revision>231</cp:revision>
  <dcterms:created xsi:type="dcterms:W3CDTF">2013-10-13T11:09:56Z</dcterms:created>
  <dcterms:modified xsi:type="dcterms:W3CDTF">2014-02-15T20:39:17Z</dcterms:modified>
</cp:coreProperties>
</file>