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2" r:id="rId3"/>
    <p:sldId id="263" r:id="rId4"/>
    <p:sldId id="270" r:id="rId5"/>
    <p:sldId id="269" r:id="rId6"/>
    <p:sldId id="256" r:id="rId7"/>
    <p:sldId id="257" r:id="rId8"/>
    <p:sldId id="258" r:id="rId9"/>
    <p:sldId id="259" r:id="rId10"/>
    <p:sldId id="260" r:id="rId11"/>
    <p:sldId id="261" r:id="rId12"/>
    <p:sldId id="271" r:id="rId13"/>
    <p:sldId id="272" r:id="rId14"/>
    <p:sldId id="273" r:id="rId15"/>
    <p:sldId id="274" r:id="rId16"/>
    <p:sldId id="265" r:id="rId17"/>
    <p:sldId id="26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EF8B8-250E-4687-B582-B3C98F041FDA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BFCD-FAEB-4159-AC09-5E772CBB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A8DFB-02AC-440F-B9D5-8337B722CC5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E2C44-0D32-4300-997C-5E93DEFCD963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A3947E-0887-4323-897E-C85AC4C6370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E6226-F07F-4F8D-83CB-5A739A3C8B43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A302C9-57BA-4139-B4D4-A09761E5D83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8046-9CB8-490D-92E0-9E17A9F5482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C6F9-5635-438A-8053-3E55CCB22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267744" y="2204864"/>
            <a:ext cx="4040188" cy="1509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состав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пищи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DC1078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2085432">
            <a:off x="6765435" y="416099"/>
            <a:ext cx="1986735" cy="1942256"/>
          </a:xfrm>
        </p:spPr>
      </p:pic>
      <p:pic>
        <p:nvPicPr>
          <p:cNvPr id="9" name="Рисунок 8" descr="SDC10785.JPG"/>
          <p:cNvPicPr>
            <a:picLocks noChangeAspect="1"/>
          </p:cNvPicPr>
          <p:nvPr/>
        </p:nvPicPr>
        <p:blipFill>
          <a:blip r:embed="rId3" cstate="print"/>
          <a:srcRect r="14024"/>
          <a:stretch>
            <a:fillRect/>
          </a:stretch>
        </p:blipFill>
        <p:spPr>
          <a:xfrm rot="19948369">
            <a:off x="6286370" y="2921125"/>
            <a:ext cx="2668803" cy="2198821"/>
          </a:xfrm>
          <a:prstGeom prst="rect">
            <a:avLst/>
          </a:prstGeom>
        </p:spPr>
      </p:pic>
      <p:pic>
        <p:nvPicPr>
          <p:cNvPr id="10" name="Рисунок 9" descr="SDC17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19215">
            <a:off x="256875" y="410475"/>
            <a:ext cx="2243692" cy="1682769"/>
          </a:xfrm>
          <a:prstGeom prst="rect">
            <a:avLst/>
          </a:prstGeom>
        </p:spPr>
      </p:pic>
      <p:pic>
        <p:nvPicPr>
          <p:cNvPr id="11" name="Рисунок 10" descr="SDC17153.JPG"/>
          <p:cNvPicPr>
            <a:picLocks noChangeAspect="1"/>
          </p:cNvPicPr>
          <p:nvPr/>
        </p:nvPicPr>
        <p:blipFill>
          <a:blip r:embed="rId5" cstate="print"/>
          <a:srcRect l="11639" r="8055"/>
          <a:stretch>
            <a:fillRect/>
          </a:stretch>
        </p:blipFill>
        <p:spPr>
          <a:xfrm rot="2148470">
            <a:off x="146983" y="3155298"/>
            <a:ext cx="2400169" cy="2010581"/>
          </a:xfrm>
          <a:prstGeom prst="rect">
            <a:avLst/>
          </a:prstGeom>
        </p:spPr>
      </p:pic>
      <p:pic>
        <p:nvPicPr>
          <p:cNvPr id="12" name="Рисунок 11" descr="SDC171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71480"/>
            <a:ext cx="2472276" cy="1854207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57422" y="0"/>
            <a:ext cx="5141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Всероссийская научно-методическая конференция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"Педагогическая технология и мастерство учителя"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607220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Электронное периодическое издание НАУКОГРАД</a:t>
            </a:r>
            <a:endParaRPr lang="ru-RU" sz="1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Ноябрь 2013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февраль 2014</a:t>
            </a:r>
            <a:endParaRPr lang="ru-RU" sz="44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488" y="4071942"/>
            <a:ext cx="3714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Багеева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Раиса Михайловна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химии, биологии, технологии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образовательное бюджетное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Сюромошурская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основная общеобразовательная школа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Удмуртская Республика,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Селтинский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Сюромошур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izslovo.org/content/images/stories/prav-harchuvannya/zhyry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izslovo.org/content/images/stories/prav-harchuvannya/vo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Цитаты великих людей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«Кто долго жует, тот долго живет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»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(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народная мудрость)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500" b="1" u="sng" dirty="0" smtClean="0">
                <a:solidFill>
                  <a:srgbClr val="009900"/>
                </a:solidFill>
              </a:rPr>
              <a:t>1 правило</a:t>
            </a:r>
          </a:p>
          <a:p>
            <a:pPr algn="ctr">
              <a:buFont typeface="Wingdings" pitchFamily="2" charset="2"/>
              <a:buNone/>
              <a:defRPr/>
            </a:pPr>
            <a:endParaRPr lang="ru-RU" b="1" u="sng" dirty="0" smtClean="0">
              <a:solidFill>
                <a:srgbClr val="0099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latin typeface="Monotype Corsiva" pitchFamily="66" charset="0"/>
              </a:rPr>
              <a:t>Тщательно пережевывать пищу, не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latin typeface="Monotype Corsiva" pitchFamily="66" charset="0"/>
              </a:rPr>
              <a:t>злоупотреблять солеными и перчеными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latin typeface="Monotype Corsiva" pitchFamily="66" charset="0"/>
              </a:rPr>
              <a:t>блюдами.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«Завтрак съешь сам, обед подели с другом, ужин отдай врагу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» (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И. Фишер)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000" b="1" u="sng" dirty="0" smtClean="0">
                <a:solidFill>
                  <a:srgbClr val="009900"/>
                </a:solidFill>
              </a:rPr>
              <a:t>2 правило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000" b="1" dirty="0" smtClean="0">
                <a:latin typeface="Monotype Corsiva" pitchFamily="66" charset="0"/>
              </a:rPr>
              <a:t>Лучше семь раз поесть, чем один раз наесться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«Пища, которая не переваривается, съедает того, кто её съел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»( </a:t>
            </a:r>
            <a:r>
              <a:rPr lang="ru-RU" sz="3600" b="1" dirty="0" err="1" smtClean="0">
                <a:solidFill>
                  <a:srgbClr val="0000FF"/>
                </a:solidFill>
                <a:latin typeface="Monotype Corsiva" pitchFamily="66" charset="0"/>
              </a:rPr>
              <a:t>Абуль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Monotype Corsiva" pitchFamily="66" charset="0"/>
              </a:rPr>
              <a:t>Фарадж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000" b="1" u="sng" dirty="0" smtClean="0">
                <a:solidFill>
                  <a:srgbClr val="009900"/>
                </a:solidFill>
              </a:rPr>
              <a:t>3 правило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5400" b="1" dirty="0" smtClean="0">
                <a:latin typeface="Monotype Corsiva" pitchFamily="66" charset="0"/>
              </a:rPr>
              <a:t>Питание должно быть сбалансированным и энергетически оправданным.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«Скажи мне что ты ешь и я скажу тебе, кто ты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» (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А.С. Пушкин)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0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 правило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000" b="1" dirty="0" smtClean="0">
                <a:latin typeface="Monotype Corsiva" pitchFamily="66" charset="0"/>
              </a:rPr>
              <a:t>Не ужинать позже, чем за 1,5 - 2 часа до сна.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 фразу: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7200" b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свое питание я могу поставить</a:t>
            </a:r>
            <a:r>
              <a:rPr lang="ru-RU" sz="7200" b="1" i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потому что</a:t>
            </a:r>
            <a:r>
              <a:rPr lang="ru-RU" sz="7200" b="1" i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ru-RU" sz="7200" b="1" i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1</a:t>
            </a:r>
            <a:r>
              <a:rPr lang="ru-RU" sz="60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Ответить </a:t>
            </a:r>
            <a:r>
              <a:rPr lang="ru-RU" sz="60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на вопросы с.124</a:t>
            </a:r>
          </a:p>
          <a:p>
            <a:pPr>
              <a:buNone/>
            </a:pPr>
            <a:r>
              <a:rPr lang="ru-RU" sz="60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2.Сообщение по теме «Витамины</a:t>
            </a:r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6000" b="1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032" y="1916832"/>
            <a:ext cx="882696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УРОК.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ПОМНИТЕ,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ВАШЕ ЗДОРОВЬЕ ЗАВИСИТ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ПРАВИЛЬНОГО ПИТАНИЯ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Наша жизнь зависит от пищи, наш вес, рост, красота, уродство, ум, нравственность, мировоззрение, восстановление и сохранение тканей. Наши жизненные силы, достижения и неудачи, наши болезни- всё это результат нашего питания. Мы то, что мы едим. Правильное питание - улучшает умственные способности, развивает память, облегчает процесс обучения».</a:t>
            </a:r>
          </a:p>
          <a:p>
            <a:pPr algn="r">
              <a:buNone/>
            </a:pPr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 Поль Брэгг</a:t>
            </a:r>
          </a:p>
          <a:p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БЕЛКИ                   ВОДА         УГЛЕВОДЫ    ЖИРЫ    СОЛИ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15 – 20 %                 60 – 65 %         0,6 %               19%        5,8 %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608" name="Picture 152" descr="J0343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349500"/>
            <a:ext cx="10525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295400" y="333375"/>
            <a:ext cx="7848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разном возрасте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организму требуется разное количество питательных веществ</a:t>
            </a:r>
          </a:p>
        </p:txBody>
      </p:sp>
      <p:sp>
        <p:nvSpPr>
          <p:cNvPr id="16388" name="AutoShape 17"/>
          <p:cNvSpPr>
            <a:spLocks noChangeArrowheads="1"/>
          </p:cNvSpPr>
          <p:nvPr/>
        </p:nvSpPr>
        <p:spPr bwMode="auto">
          <a:xfrm>
            <a:off x="1692275" y="3500438"/>
            <a:ext cx="1295400" cy="1008062"/>
          </a:xfrm>
          <a:prstGeom prst="triangle">
            <a:avLst>
              <a:gd name="adj" fmla="val 500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ЖИРЫ</a:t>
            </a:r>
          </a:p>
        </p:txBody>
      </p: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971550" y="5353050"/>
            <a:ext cx="2663825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УГЛЕВОДЫ</a:t>
            </a: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971550" y="4437063"/>
            <a:ext cx="2663825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БЕЛКИ</a:t>
            </a:r>
          </a:p>
        </p:txBody>
      </p:sp>
      <p:sp>
        <p:nvSpPr>
          <p:cNvPr id="16391" name="AutoShape 81"/>
          <p:cNvSpPr>
            <a:spLocks noChangeArrowheads="1"/>
          </p:cNvSpPr>
          <p:nvPr/>
        </p:nvSpPr>
        <p:spPr bwMode="auto">
          <a:xfrm>
            <a:off x="6156325" y="3789363"/>
            <a:ext cx="1296988" cy="914400"/>
          </a:xfrm>
          <a:prstGeom prst="triangle">
            <a:avLst>
              <a:gd name="adj" fmla="val 500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ЖИРЫ</a:t>
            </a:r>
          </a:p>
        </p:txBody>
      </p:sp>
      <p:sp>
        <p:nvSpPr>
          <p:cNvPr id="16392" name="AutoShape 83"/>
          <p:cNvSpPr>
            <a:spLocks noChangeArrowheads="1"/>
          </p:cNvSpPr>
          <p:nvPr/>
        </p:nvSpPr>
        <p:spPr bwMode="auto">
          <a:xfrm rot="10800000">
            <a:off x="5040313" y="5265738"/>
            <a:ext cx="3522662" cy="960437"/>
          </a:xfrm>
          <a:prstGeom prst="flowChartManualOperation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УГЛЕВОДЫ</a:t>
            </a:r>
          </a:p>
        </p:txBody>
      </p:sp>
      <p:sp>
        <p:nvSpPr>
          <p:cNvPr id="16393" name="AutoShape 149"/>
          <p:cNvSpPr>
            <a:spLocks noChangeArrowheads="1"/>
          </p:cNvSpPr>
          <p:nvPr/>
        </p:nvSpPr>
        <p:spPr bwMode="auto">
          <a:xfrm rot="10800000">
            <a:off x="5724525" y="4652963"/>
            <a:ext cx="2166938" cy="609600"/>
          </a:xfrm>
          <a:prstGeom prst="flowChartManualOperation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БЕЛКИ</a:t>
            </a:r>
          </a:p>
        </p:txBody>
      </p:sp>
      <p:pic>
        <p:nvPicPr>
          <p:cNvPr id="275609" name="Picture 153" descr="J03435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916113"/>
            <a:ext cx="1609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7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«Правильное и полезное питание поможет сохранить здоровье»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эти слова должны стать своеобразным лозунгом для тех, для кого здоровье - не пустой звук. 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bizslovo.org/content/images/stories/prav-harchuvannya/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izslovo.org/content/images/stories/prav-harchuvannya/vi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izslovo.org/content/images/stories/prav-harchuvannya/ug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izslovo.org/content/images/stories/prav-harchuvannya/belo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320</Words>
  <Application>Microsoft Office PowerPoint</Application>
  <PresentationFormat>Экран (4:3)</PresentationFormat>
  <Paragraphs>59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«Правильное и полезное питание поможет сохранить здоровье» - эти слова должны стать своеобразным лозунгом для тех, для кого здоровье - не пустой звук. </vt:lpstr>
      <vt:lpstr>Слайд 6</vt:lpstr>
      <vt:lpstr>Слайд 7</vt:lpstr>
      <vt:lpstr>Слайд 8</vt:lpstr>
      <vt:lpstr>Слайд 9</vt:lpstr>
      <vt:lpstr>Слайд 10</vt:lpstr>
      <vt:lpstr>Слайд 11</vt:lpstr>
      <vt:lpstr>Цитаты великих людей</vt:lpstr>
      <vt:lpstr>Слайд 13</vt:lpstr>
      <vt:lpstr>Слайд 14</vt:lpstr>
      <vt:lpstr>Слайд 15</vt:lpstr>
      <vt:lpstr>Дополните фразу:</vt:lpstr>
      <vt:lpstr>Домашнее задание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2012-12-25T03:11:41Z</dcterms:created>
  <dcterms:modified xsi:type="dcterms:W3CDTF">2013-12-04T20:19:04Z</dcterms:modified>
</cp:coreProperties>
</file>