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73" r:id="rId5"/>
    <p:sldId id="259" r:id="rId6"/>
    <p:sldId id="274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67" r:id="rId16"/>
    <p:sldId id="270" r:id="rId17"/>
    <p:sldId id="271" r:id="rId18"/>
    <p:sldId id="272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37" autoAdjust="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E213F-2D23-4A2F-B8AE-4862D1401BF9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C8160-2FDA-48D4-A25B-6A436CE1E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C8160-2FDA-48D4-A25B-6A436CE1E6D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552D45-56FB-474A-A05F-A3AB41C67B65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3EF869-893F-4EAA-A5FD-FF1ECFB822C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857232"/>
            <a:ext cx="8562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« Так говорили люди в старину». Особенности поморского говора   </a:t>
            </a:r>
            <a:endParaRPr lang="ru-RU" sz="3600" dirty="0" smtClean="0"/>
          </a:p>
          <a:p>
            <a:pPr algn="ctr"/>
            <a:r>
              <a:rPr lang="ru-RU" sz="3600" b="1" dirty="0" smtClean="0"/>
              <a:t>(Урок-мастерская в 6 классе)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500430" y="3714752"/>
            <a:ext cx="52864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Антосюк</a:t>
            </a:r>
            <a:r>
              <a:rPr lang="en-US" sz="2400" dirty="0" smtClean="0"/>
              <a:t> </a:t>
            </a:r>
            <a:r>
              <a:rPr lang="ru-RU" sz="2400" dirty="0" smtClean="0"/>
              <a:t> Любовь Михайловна,</a:t>
            </a:r>
          </a:p>
          <a:p>
            <a:r>
              <a:rPr lang="ru-RU" sz="2400" dirty="0" smtClean="0"/>
              <a:t>учитель русского языка и литературы</a:t>
            </a:r>
          </a:p>
          <a:p>
            <a:r>
              <a:rPr lang="ru-RU" sz="2400" dirty="0" smtClean="0"/>
              <a:t>высшей категории МАОУ СОШ №10 г.Кандалакша Мурманской области</a:t>
            </a:r>
          </a:p>
          <a:p>
            <a:endParaRPr lang="ru-RU" dirty="0"/>
          </a:p>
        </p:txBody>
      </p:sp>
      <p:pic>
        <p:nvPicPr>
          <p:cNvPr id="5" name="Рисунок 4" descr="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6286520"/>
            <a:ext cx="6110605" cy="32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000100" y="0"/>
            <a:ext cx="6786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Всероссийская научно-методическая конференция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Педагогическая технология и мастерство учителя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85794"/>
            <a:ext cx="87154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3-4. </a:t>
            </a:r>
            <a:r>
              <a:rPr lang="ru-RU" sz="2400" dirty="0" smtClean="0"/>
              <a:t> </a:t>
            </a:r>
            <a:r>
              <a:rPr lang="ru-RU" sz="2400" b="1" dirty="0" err="1" smtClean="0"/>
              <a:t>Социоконструкция</a:t>
            </a:r>
            <a:r>
              <a:rPr lang="ru-RU" sz="2400" b="1" dirty="0" smtClean="0"/>
              <a:t> – социализация.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Сейчас найти коренного помора очень трудно.</a:t>
            </a:r>
          </a:p>
          <a:p>
            <a:r>
              <a:rPr lang="ru-RU" sz="2400" b="1" dirty="0" smtClean="0"/>
              <a:t> Вот бы послушать его живую речь. Но нам всё-таки удалось  отыскать настоящего помора. А вот и он сам.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(Юноша, одетый по-старинному.  Разыгрывается диалог.)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Раздаточный материал - карточки с текстами.          Работа со словарём. </a:t>
            </a:r>
          </a:p>
          <a:p>
            <a:r>
              <a:rPr lang="ru-RU" sz="2400" b="1" dirty="0" smtClean="0"/>
              <a:t>Определение значений диалектных слов.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3"/>
            <a:ext cx="8643998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5. Разрыв. </a:t>
            </a:r>
            <a:r>
              <a:rPr lang="ru-RU" sz="2400" dirty="0" smtClean="0"/>
              <a:t> </a:t>
            </a:r>
          </a:p>
          <a:p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              Исследование фонетических, морфологических, 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             синтаксических особенностей поморского говора.</a:t>
            </a:r>
          </a:p>
          <a:p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/>
              <a:t>Групповая работа с текстами.</a:t>
            </a:r>
          </a:p>
          <a:p>
            <a:r>
              <a:rPr lang="ru-RU" sz="2000" b="1" dirty="0" smtClean="0"/>
              <a:t>Задание: </a:t>
            </a:r>
          </a:p>
          <a:p>
            <a:r>
              <a:rPr lang="ru-RU" sz="2000" b="1" dirty="0" smtClean="0"/>
              <a:t>1.Внимательно прочитайте текст.</a:t>
            </a:r>
          </a:p>
          <a:p>
            <a:r>
              <a:rPr lang="ru-RU" sz="2000" b="1" dirty="0" smtClean="0"/>
              <a:t>2.Высните по словарю значение диалектных слов.</a:t>
            </a:r>
          </a:p>
          <a:p>
            <a:r>
              <a:rPr lang="ru-RU" sz="2000" b="1" dirty="0" smtClean="0"/>
              <a:t>3. Найдите особенности поморского говора, выпишите на листочек.</a:t>
            </a:r>
          </a:p>
          <a:p>
            <a:r>
              <a:rPr lang="ru-RU" sz="2000" b="1" dirty="0" smtClean="0"/>
              <a:t>1 группа. Фонетические особенности  поморского говора.</a:t>
            </a:r>
          </a:p>
          <a:p>
            <a:r>
              <a:rPr lang="ru-RU" sz="2000" b="1" dirty="0" smtClean="0"/>
              <a:t>2 группа. Морфологические особенности поморского говора.</a:t>
            </a:r>
          </a:p>
          <a:p>
            <a:r>
              <a:rPr lang="ru-RU" sz="2000" b="1" dirty="0" smtClean="0"/>
              <a:t>3 группа. Синтаксические особенности поморского говора.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Листочки с текстом и выписанными материалами скрепляем и создаём книжку-малышку - практическое пособие для уроков краеведения. </a:t>
            </a:r>
          </a:p>
          <a:p>
            <a:endParaRPr lang="ru-RU" sz="2000" b="1" dirty="0" smtClean="0"/>
          </a:p>
          <a:p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785794"/>
            <a:ext cx="61505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6. Творческое конструирование знания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643050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6.1. Решите </a:t>
            </a:r>
            <a:r>
              <a:rPr lang="ru-RU" sz="2400" b="1" dirty="0" err="1" smtClean="0"/>
              <a:t>лингвокультурологические</a:t>
            </a:r>
            <a:r>
              <a:rPr lang="ru-RU" sz="2400" b="1" dirty="0" smtClean="0"/>
              <a:t> задачи:</a:t>
            </a:r>
          </a:p>
          <a:p>
            <a:endParaRPr lang="ru-RU" sz="2400" b="1" dirty="0" smtClean="0"/>
          </a:p>
          <a:p>
            <a:pPr marL="342900" indent="-342900">
              <a:buAutoNum type="arabicParenR"/>
            </a:pPr>
            <a:r>
              <a:rPr lang="ru-RU" sz="2400" b="1" dirty="0" smtClean="0"/>
              <a:t>сконструируйте глагольные метафоры, называя действия,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 что делает поморская речь?</a:t>
            </a:r>
          </a:p>
          <a:p>
            <a:r>
              <a:rPr lang="ru-RU" sz="2400" b="1" dirty="0" smtClean="0"/>
              <a:t>2) подберите эпитеты к слову «речь», постарайтесь описать, </a:t>
            </a:r>
          </a:p>
          <a:p>
            <a:r>
              <a:rPr lang="ru-RU" sz="2400" b="1" dirty="0" smtClean="0"/>
              <a:t>какая поморская речь</a:t>
            </a:r>
          </a:p>
          <a:p>
            <a:r>
              <a:rPr lang="ru-RU" sz="2400" b="1" dirty="0" smtClean="0"/>
              <a:t>3) обратитесь к текстовым фрагментам, </a:t>
            </a:r>
          </a:p>
          <a:p>
            <a:r>
              <a:rPr lang="ru-RU" sz="2400" b="1" dirty="0" smtClean="0"/>
              <a:t>найдите авторские сравнения, олицетворения, метафоры.</a:t>
            </a:r>
          </a:p>
          <a:p>
            <a:r>
              <a:rPr lang="ru-RU" sz="2400" b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5" y="714354"/>
          <a:ext cx="814393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1172108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Что делает речь?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Глаголы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Какая поморская речь?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Эпитеты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Фразы 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 текстов.</a:t>
                      </a:r>
                      <a:endParaRPr lang="ru-RU" sz="2400" dirty="0"/>
                    </a:p>
                  </a:txBody>
                  <a:tcPr/>
                </a:tc>
              </a:tr>
              <a:tr h="3656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6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6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6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6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4000504"/>
            <a:ext cx="81439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6.2.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 1 и 2 группа - составьте   </a:t>
            </a:r>
            <a:r>
              <a:rPr lang="ru-RU" sz="2400" b="1" dirty="0" err="1" smtClean="0"/>
              <a:t>синквейн</a:t>
            </a:r>
            <a:r>
              <a:rPr lang="ru-RU" sz="2400" b="1" dirty="0" smtClean="0"/>
              <a:t>.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3 группа -  напишите эссе «Так говорили люди в старину».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00043"/>
            <a:ext cx="87292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Синквейн</a:t>
            </a:r>
            <a:r>
              <a:rPr lang="ru-RU" sz="2400" i="1" dirty="0" smtClean="0"/>
              <a:t> </a:t>
            </a:r>
            <a:r>
              <a:rPr lang="ru-RU" sz="2400" dirty="0" smtClean="0"/>
              <a:t>– это стихотворение, состоящее из пяти строк:</a:t>
            </a:r>
          </a:p>
          <a:p>
            <a:r>
              <a:rPr lang="ru-RU" sz="2400" dirty="0" smtClean="0"/>
              <a:t> в первой строке заявляется  тема или предмет (одно существительное); </a:t>
            </a:r>
          </a:p>
          <a:p>
            <a:r>
              <a:rPr lang="ru-RU" sz="2400" dirty="0" smtClean="0"/>
              <a:t>во второй дается описание предмета (два прилагательных); </a:t>
            </a:r>
          </a:p>
          <a:p>
            <a:r>
              <a:rPr lang="ru-RU" sz="2400" dirty="0" smtClean="0"/>
              <a:t>в третьей, состоящей из трех глаголов, характеризуются действия предметов; </a:t>
            </a:r>
          </a:p>
          <a:p>
            <a:r>
              <a:rPr lang="ru-RU" sz="2400" dirty="0" smtClean="0"/>
              <a:t>в четвертой строке приводится фраза обычно из четырех значимых слов, выражающая отношение автора к предмету; </a:t>
            </a:r>
          </a:p>
          <a:p>
            <a:r>
              <a:rPr lang="ru-RU" sz="2400" dirty="0" smtClean="0"/>
              <a:t>в пятой строке – синоним, обобщающий или расширяющий смысл  темы или предмета (одно слово).</a:t>
            </a:r>
          </a:p>
          <a:p>
            <a:r>
              <a:rPr lang="ru-RU" sz="2400" b="1" dirty="0" smtClean="0"/>
              <a:t>Эссе</a:t>
            </a:r>
          </a:p>
          <a:p>
            <a:r>
              <a:rPr lang="ru-RU" sz="2400" dirty="0" smtClean="0"/>
              <a:t>Основные признаки эссе: 1)конкретность темы;                               2) небольшой объём;  3) свобода композиции; 4) личностное осмысление;     5) разговорная  лексика.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7429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7. Афиширование. </a:t>
            </a:r>
          </a:p>
          <a:p>
            <a:r>
              <a:rPr lang="ru-RU" sz="2400" b="1" dirty="0" smtClean="0"/>
              <a:t>Представление результатов деятельности.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57356" y="1357299"/>
            <a:ext cx="64294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Речь.</a:t>
            </a:r>
          </a:p>
          <a:p>
            <a:pPr algn="ctr"/>
            <a:r>
              <a:rPr lang="ru-RU" sz="2400" dirty="0" smtClean="0"/>
              <a:t>Старая, странная.</a:t>
            </a:r>
          </a:p>
          <a:p>
            <a:pPr algn="ctr"/>
            <a:r>
              <a:rPr lang="ru-RU" sz="2400" dirty="0" smtClean="0"/>
              <a:t>Удивляет, загадывает, открывает.</a:t>
            </a:r>
          </a:p>
          <a:p>
            <a:pPr algn="ctr"/>
            <a:r>
              <a:rPr lang="ru-RU" sz="2400" dirty="0" smtClean="0"/>
              <a:t>«Говоря-то наша», поморская, родная.</a:t>
            </a:r>
          </a:p>
          <a:p>
            <a:pPr algn="ctr"/>
            <a:r>
              <a:rPr lang="ru-RU" sz="2400" dirty="0" smtClean="0"/>
              <a:t>Прошлое.</a:t>
            </a:r>
          </a:p>
          <a:p>
            <a:pPr algn="r"/>
            <a:r>
              <a:rPr lang="ru-RU" sz="2400" b="1" dirty="0" smtClean="0"/>
              <a:t>Даша Писарева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432" y="3929066"/>
            <a:ext cx="55342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Речь.</a:t>
            </a:r>
          </a:p>
          <a:p>
            <a:pPr algn="ctr"/>
            <a:r>
              <a:rPr lang="ru-RU" sz="2400" dirty="0" smtClean="0"/>
              <a:t>Эмоциональная, цокающая.</a:t>
            </a:r>
          </a:p>
          <a:p>
            <a:pPr algn="ctr"/>
            <a:r>
              <a:rPr lang="ru-RU" sz="2400" dirty="0" smtClean="0"/>
              <a:t>Индивидуализирует, украшает, обогащает.</a:t>
            </a:r>
          </a:p>
          <a:p>
            <a:pPr algn="ctr"/>
            <a:r>
              <a:rPr lang="ru-RU" sz="2400" dirty="0" smtClean="0"/>
              <a:t>Поморская речь богата  знаньем.</a:t>
            </a:r>
          </a:p>
          <a:p>
            <a:pPr algn="ctr"/>
            <a:r>
              <a:rPr lang="ru-RU" sz="2400" dirty="0" smtClean="0"/>
              <a:t>Говор.</a:t>
            </a:r>
          </a:p>
          <a:p>
            <a:pPr algn="r"/>
            <a:r>
              <a:rPr lang="ru-RU" sz="2400" b="1" dirty="0" smtClean="0"/>
              <a:t>Григорьева Саша</a:t>
            </a:r>
            <a:endParaRPr lang="ru-RU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1285860"/>
            <a:ext cx="5085559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Речь.</a:t>
            </a:r>
          </a:p>
          <a:p>
            <a:pPr algn="ctr"/>
            <a:r>
              <a:rPr lang="ru-RU" sz="2400" dirty="0" smtClean="0"/>
              <a:t>Многообразная, эмоциональная.</a:t>
            </a:r>
          </a:p>
          <a:p>
            <a:pPr algn="ctr"/>
            <a:r>
              <a:rPr lang="ru-RU" sz="2400" dirty="0" smtClean="0"/>
              <a:t>Интересует. Забавляет. Открывает.</a:t>
            </a:r>
          </a:p>
          <a:p>
            <a:pPr algn="ctr"/>
            <a:r>
              <a:rPr lang="ru-RU" sz="2400" dirty="0" smtClean="0"/>
              <a:t>Сыновняя благодарность народу.</a:t>
            </a:r>
          </a:p>
          <a:p>
            <a:pPr algn="ctr"/>
            <a:r>
              <a:rPr lang="ru-RU" sz="2400" dirty="0" smtClean="0"/>
              <a:t>Вариант.</a:t>
            </a:r>
          </a:p>
          <a:p>
            <a:pPr algn="r"/>
            <a:r>
              <a:rPr lang="ru-RU" sz="2400" b="1" dirty="0" err="1" smtClean="0"/>
              <a:t>Крышталёва</a:t>
            </a:r>
            <a:r>
              <a:rPr lang="ru-RU" sz="2400" b="1" dirty="0" smtClean="0"/>
              <a:t> Даша</a:t>
            </a:r>
          </a:p>
          <a:p>
            <a:pPr algn="ctr"/>
            <a:r>
              <a:rPr lang="ru-RU" sz="24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4"/>
            <a:ext cx="892971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Эссе.</a:t>
            </a:r>
          </a:p>
          <a:p>
            <a:r>
              <a:rPr lang="ru-RU" sz="2400" dirty="0" smtClean="0"/>
              <a:t>В нашем городе Кандалакше живут люди разных национальностей. Кто-то родился и живёт здесь. Кто-то приехал сюда из других мест.  Но сейчас мы все </a:t>
            </a:r>
            <a:r>
              <a:rPr lang="ru-RU" sz="2400" dirty="0" err="1" smtClean="0"/>
              <a:t>мурманчане</a:t>
            </a:r>
            <a:r>
              <a:rPr lang="ru-RU" sz="2400" dirty="0" smtClean="0"/>
              <a:t>. В нашем городе часто проходят  фольклорные праздники. У нас хороший краеведческий музей. </a:t>
            </a:r>
          </a:p>
          <a:p>
            <a:r>
              <a:rPr lang="ru-RU" sz="2400" dirty="0" smtClean="0"/>
              <a:t>Но с поморским говором мы встретились впервые.   Какая необычная  была речь поморцев! Теперь я понимаю, почему моя бабушка, живущая  в деревне, иногда использует неправильные слова, как я всегда ей говорила. </a:t>
            </a:r>
          </a:p>
          <a:p>
            <a:r>
              <a:rPr lang="ru-RU" sz="2400" dirty="0" smtClean="0"/>
              <a:t>Она сохранила в своем лексиконе слова многолетней давности!  Обязательно попрошу её, чтобы она по-старому рассказала мне сказку «</a:t>
            </a:r>
            <a:r>
              <a:rPr lang="ru-RU" sz="2400" dirty="0" err="1" smtClean="0"/>
              <a:t>Чахкли</a:t>
            </a:r>
            <a:r>
              <a:rPr lang="ru-RU" sz="2400" dirty="0" smtClean="0"/>
              <a:t>».</a:t>
            </a:r>
          </a:p>
          <a:p>
            <a:pPr algn="r"/>
            <a:r>
              <a:rPr lang="ru-RU" sz="2400" b="1" dirty="0" smtClean="0"/>
              <a:t>Катя </a:t>
            </a:r>
            <a:r>
              <a:rPr lang="ru-RU" sz="2400" b="1" dirty="0" err="1" smtClean="0"/>
              <a:t>Круглик</a:t>
            </a:r>
            <a:endParaRPr lang="ru-RU" sz="2400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86439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Эссе</a:t>
            </a:r>
          </a:p>
          <a:p>
            <a:r>
              <a:rPr lang="ru-RU" sz="2400" dirty="0" smtClean="0"/>
              <a:t>Нужно ли мне знать, как говорили в старину в Кандалакше, </a:t>
            </a:r>
          </a:p>
          <a:p>
            <a:r>
              <a:rPr lang="ru-RU" sz="2400" dirty="0" smtClean="0"/>
              <a:t>ведь мы приехали сюда из Армении? Я всегда думал, что не нужно. Но вот теперь я узнал о народе, который жил здесь, в Поморье, много веков назад. Я узнал их сказки, загадки, пословицы.  Я увидел на  праздниках их танцы, их костюмы. А теперь услышал их речь. И мне  это интересно. В нашей культуре тоже есть пословицы и сказки  о труде, </a:t>
            </a:r>
          </a:p>
          <a:p>
            <a:r>
              <a:rPr lang="ru-RU" sz="2400" dirty="0" smtClean="0"/>
              <a:t>о жадности, о дружбе. Тоже есть люди, которые знают старые-старые сказки. Мне бы тоже было интересно узнать о прошлом моего народа и истории языка.</a:t>
            </a:r>
          </a:p>
          <a:p>
            <a:r>
              <a:rPr lang="ru-RU" sz="2400" dirty="0" smtClean="0"/>
              <a:t>Надо рассказывать друг другу об этом. Больше будем уважать и любить друг друга. </a:t>
            </a:r>
          </a:p>
          <a:p>
            <a:pPr algn="r"/>
            <a:r>
              <a:rPr lang="ru-RU" sz="2400" b="1" dirty="0" err="1" smtClean="0"/>
              <a:t>Казарян</a:t>
            </a:r>
            <a:r>
              <a:rPr lang="ru-RU" sz="2400" b="1" dirty="0" smtClean="0"/>
              <a:t> Генрик</a:t>
            </a:r>
          </a:p>
          <a:p>
            <a:r>
              <a:rPr lang="ru-RU" sz="24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703127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8. Рефлексия урока.    </a:t>
            </a:r>
            <a:endParaRPr lang="ru-RU" sz="2400" dirty="0" smtClean="0"/>
          </a:p>
          <a:p>
            <a:pPr marL="0" lvl="1"/>
            <a:endParaRPr lang="ru-RU" sz="2400" dirty="0" smtClean="0"/>
          </a:p>
          <a:p>
            <a:pPr marL="0" lvl="1"/>
            <a:r>
              <a:rPr lang="ru-RU" sz="2400" dirty="0" smtClean="0"/>
              <a:t>8.1        Какие картины возникали в вашем воображении  во время  занятия? </a:t>
            </a:r>
          </a:p>
          <a:p>
            <a:r>
              <a:rPr lang="ru-RU" sz="2400" b="1" dirty="0" smtClean="0"/>
              <a:t>  8.2     «Заверши тезис»:</a:t>
            </a:r>
            <a:endParaRPr lang="ru-RU" sz="2400" dirty="0" smtClean="0"/>
          </a:p>
          <a:p>
            <a:r>
              <a:rPr lang="ru-RU" sz="2400" dirty="0" smtClean="0"/>
              <a:t>« Самым интересным было...»</a:t>
            </a:r>
          </a:p>
          <a:p>
            <a:r>
              <a:rPr lang="ru-RU" sz="2400" dirty="0" smtClean="0"/>
              <a:t>«Для себя я возьму…»</a:t>
            </a:r>
          </a:p>
          <a:p>
            <a:r>
              <a:rPr lang="ru-RU" sz="2400" dirty="0" smtClean="0"/>
              <a:t>«Хочу сказать…»</a:t>
            </a:r>
          </a:p>
          <a:p>
            <a:endParaRPr lang="ru-RU" sz="2400" dirty="0" smtClean="0"/>
          </a:p>
          <a:p>
            <a:r>
              <a:rPr lang="ru-RU" sz="2400" b="1" dirty="0" smtClean="0"/>
              <a:t>9.Оценивание.</a:t>
            </a:r>
          </a:p>
          <a:p>
            <a:endParaRPr lang="ru-RU" sz="2400" dirty="0" smtClean="0"/>
          </a:p>
          <a:p>
            <a:r>
              <a:rPr lang="ru-RU" sz="2400" b="1" dirty="0" smtClean="0"/>
              <a:t>10. Домашнее задание: </a:t>
            </a:r>
            <a:r>
              <a:rPr lang="ru-RU" sz="2400" dirty="0" smtClean="0"/>
              <a:t>хрестоматия, </a:t>
            </a:r>
            <a:r>
              <a:rPr lang="ru-RU" sz="2400" dirty="0" err="1" smtClean="0"/>
              <a:t>стр</a:t>
            </a:r>
            <a:r>
              <a:rPr lang="ru-RU" sz="2400" dirty="0" smtClean="0"/>
              <a:t> 39 – 42.     Прочитать статью «Золотые зёрна», </a:t>
            </a:r>
          </a:p>
          <a:p>
            <a:r>
              <a:rPr lang="ru-RU" sz="2400" dirty="0" smtClean="0"/>
              <a:t>устно ответить на вопросы.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785794"/>
            <a:ext cx="849222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Цель: </a:t>
            </a:r>
            <a:r>
              <a:rPr lang="ru-RU" sz="2400" dirty="0" smtClean="0"/>
              <a:t>познакомиться  с  особенностями  говора </a:t>
            </a:r>
            <a:endParaRPr lang="en-US" sz="2400" dirty="0" smtClean="0"/>
          </a:p>
          <a:p>
            <a:r>
              <a:rPr lang="ru-RU" sz="2400" dirty="0" smtClean="0"/>
              <a:t>поморов как  самобытного языка с целью</a:t>
            </a:r>
            <a:endParaRPr lang="en-US" sz="2400" dirty="0" smtClean="0"/>
          </a:p>
          <a:p>
            <a:r>
              <a:rPr lang="ru-RU" sz="2400" dirty="0" smtClean="0"/>
              <a:t> расширения языковой картины мира школьников.</a:t>
            </a:r>
            <a:endParaRPr lang="en-US" sz="2400" dirty="0" smtClean="0"/>
          </a:p>
          <a:p>
            <a:endParaRPr lang="ru-RU" sz="2400" dirty="0" smtClean="0"/>
          </a:p>
          <a:p>
            <a:r>
              <a:rPr lang="ru-RU" sz="2400" b="1" i="1" dirty="0" smtClean="0"/>
              <a:t>Задачи:</a:t>
            </a:r>
            <a:endParaRPr lang="ru-RU" sz="2400" dirty="0" smtClean="0"/>
          </a:p>
          <a:p>
            <a:r>
              <a:rPr lang="ru-RU" sz="2400" dirty="0" smtClean="0"/>
              <a:t>-формирование представлений о родной культуре,</a:t>
            </a:r>
          </a:p>
          <a:p>
            <a:r>
              <a:rPr lang="ru-RU" sz="2400" dirty="0" smtClean="0"/>
              <a:t>-воспитание любви к родному краю,</a:t>
            </a:r>
          </a:p>
          <a:p>
            <a:r>
              <a:rPr lang="ru-RU" sz="2400" dirty="0" smtClean="0"/>
              <a:t>-формирование языковой картины мира,</a:t>
            </a:r>
          </a:p>
          <a:p>
            <a:r>
              <a:rPr lang="ru-RU" sz="2400" dirty="0" smtClean="0"/>
              <a:t>-осознание самобытности, национального своеобразия русского языка,</a:t>
            </a:r>
          </a:p>
          <a:p>
            <a:r>
              <a:rPr lang="ru-RU" sz="2400" dirty="0" smtClean="0"/>
              <a:t>-осознание взаимосвязи истории народа и языка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71802" y="5429264"/>
            <a:ext cx="259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Ход урока</a:t>
            </a:r>
            <a:endParaRPr lang="ru-RU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7"/>
            <a:ext cx="84296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</a:t>
            </a:r>
            <a:r>
              <a:rPr lang="ru-RU" sz="2400" b="1" dirty="0" smtClean="0"/>
              <a:t>.Индукция.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1.1.Аудиозапись.  Текст Виктора Тимофеева «Родина».</a:t>
            </a:r>
          </a:p>
          <a:p>
            <a:endParaRPr lang="ru-RU" sz="2400" b="1" dirty="0" smtClean="0"/>
          </a:p>
          <a:p>
            <a:r>
              <a:rPr lang="ru-RU" sz="2400" b="1" i="1" dirty="0" smtClean="0"/>
              <a:t>Вопросы:</a:t>
            </a:r>
            <a:endParaRPr lang="ru-RU" sz="2400" b="1" dirty="0" smtClean="0"/>
          </a:p>
          <a:p>
            <a:r>
              <a:rPr lang="ru-RU" sz="2400" b="1" i="1" dirty="0" smtClean="0"/>
              <a:t>О чём говорится в тексте северного писателя и поэта Виктора Тимофеева?</a:t>
            </a:r>
            <a:endParaRPr lang="ru-RU" sz="2400" b="1" dirty="0" smtClean="0"/>
          </a:p>
          <a:p>
            <a:r>
              <a:rPr lang="ru-RU" sz="2400" b="1" i="1" dirty="0" smtClean="0"/>
              <a:t>Что значит для него Родина?</a:t>
            </a:r>
            <a:endParaRPr lang="ru-RU" sz="2400" b="1" dirty="0" smtClean="0"/>
          </a:p>
          <a:p>
            <a:r>
              <a:rPr lang="ru-RU" sz="2400" b="1" i="1" dirty="0" smtClean="0"/>
              <a:t>Что значит для него  язык?</a:t>
            </a:r>
            <a:endParaRPr lang="ru-RU" sz="2400" b="1" dirty="0" smtClean="0"/>
          </a:p>
          <a:p>
            <a:r>
              <a:rPr lang="ru-RU" sz="2400" b="1" i="1" dirty="0" smtClean="0"/>
              <a:t>Найдите в тексте метафору, подчёркивающую значение языка.</a:t>
            </a:r>
            <a:endParaRPr lang="ru-RU" sz="2400" b="1" dirty="0" smtClean="0"/>
          </a:p>
          <a:p>
            <a:r>
              <a:rPr lang="ru-RU" sz="2400" b="1" i="1" dirty="0" smtClean="0"/>
              <a:t>Что значит «</a:t>
            </a:r>
            <a:r>
              <a:rPr lang="ru-RU" sz="2400" b="1" i="1" dirty="0" err="1" smtClean="0"/>
              <a:t>сыновье</a:t>
            </a:r>
            <a:r>
              <a:rPr lang="ru-RU" sz="2400" b="1" i="1" dirty="0" smtClean="0"/>
              <a:t>» чувство автора к родному языку?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Составление кластера.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868" y="3143248"/>
            <a:ext cx="2000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ЯЗЫК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214422"/>
            <a:ext cx="1985970" cy="914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точный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286124"/>
            <a:ext cx="2428892" cy="914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источник творчества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5000636"/>
            <a:ext cx="4071966" cy="914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источник радости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214686"/>
            <a:ext cx="2143140" cy="92869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изящный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1214422"/>
            <a:ext cx="2000264" cy="84296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ясный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3" idx="0"/>
          </p:cNvCxnSpPr>
          <p:nvPr/>
        </p:nvCxnSpPr>
        <p:spPr>
          <a:xfrm flipV="1">
            <a:off x="4572000" y="2143116"/>
            <a:ext cx="92869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357422" y="2214554"/>
            <a:ext cx="192882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3"/>
            <a:endCxn id="7" idx="1"/>
          </p:cNvCxnSpPr>
          <p:nvPr/>
        </p:nvCxnSpPr>
        <p:spPr>
          <a:xfrm>
            <a:off x="5572132" y="3600448"/>
            <a:ext cx="714380" cy="78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071802" y="3714752"/>
            <a:ext cx="4286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2"/>
            <a:endCxn id="6" idx="0"/>
          </p:cNvCxnSpPr>
          <p:nvPr/>
        </p:nvCxnSpPr>
        <p:spPr>
          <a:xfrm>
            <a:off x="4572000" y="4057648"/>
            <a:ext cx="178595" cy="942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28992" y="50004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Кластер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928670"/>
            <a:ext cx="79712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1.2.Ассоциативный эксперимент.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Чтение наизусть стихотворения </a:t>
            </a:r>
          </a:p>
          <a:p>
            <a:r>
              <a:rPr lang="ru-RU" sz="2400" b="1" dirty="0" smtClean="0"/>
              <a:t>Виктора Тимофеева  «Мера».</a:t>
            </a:r>
          </a:p>
          <a:p>
            <a:endParaRPr lang="ru-RU" sz="2400" b="1" dirty="0" smtClean="0"/>
          </a:p>
          <a:p>
            <a:r>
              <a:rPr lang="ru-RU" sz="2400" b="1" i="1" dirty="0" smtClean="0"/>
              <a:t>Вопросы:</a:t>
            </a:r>
            <a:endParaRPr lang="ru-RU" sz="2400" b="1" dirty="0" smtClean="0"/>
          </a:p>
          <a:p>
            <a:r>
              <a:rPr lang="ru-RU" sz="2400" b="1" i="1" dirty="0" smtClean="0"/>
              <a:t>О чём стихотворение?</a:t>
            </a:r>
            <a:endParaRPr lang="ru-RU" sz="2400" b="1" dirty="0" smtClean="0"/>
          </a:p>
          <a:p>
            <a:r>
              <a:rPr lang="ru-RU" sz="2400" b="1" i="1" dirty="0" smtClean="0"/>
              <a:t>В чём особенность «речи помора»?</a:t>
            </a:r>
          </a:p>
          <a:p>
            <a:endParaRPr lang="ru-RU" sz="2400" b="1" i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Составьте кластер по этому стихотворению.</a:t>
            </a:r>
          </a:p>
          <a:p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50004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Кластер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3240" y="3071810"/>
            <a:ext cx="25003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Речь помора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5143512"/>
            <a:ext cx="321471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всегда понятная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5143512"/>
            <a:ext cx="27146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Богата знаньем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3071810"/>
            <a:ext cx="235745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особенная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143248"/>
            <a:ext cx="192882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выразительная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1071546"/>
            <a:ext cx="21431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точна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1714488"/>
            <a:ext cx="22145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груба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1142984"/>
            <a:ext cx="2000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остра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4357686" y="2714620"/>
            <a:ext cx="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6" idx="1"/>
          </p:cNvCxnSpPr>
          <p:nvPr/>
        </p:nvCxnSpPr>
        <p:spPr>
          <a:xfrm>
            <a:off x="5643570" y="3500438"/>
            <a:ext cx="500066" cy="28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929190" y="2071678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2214546" y="2143116"/>
            <a:ext cx="200026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500298" y="3571876"/>
            <a:ext cx="5715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057508" y="4000504"/>
            <a:ext cx="871550" cy="1128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572000" y="4000504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00108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“</a:t>
            </a:r>
            <a:r>
              <a:rPr lang="ru-RU" sz="2400" b="1" dirty="0" err="1" smtClean="0"/>
              <a:t>Страссь</a:t>
            </a:r>
            <a:r>
              <a:rPr lang="ru-RU" sz="2400" b="1" dirty="0" smtClean="0"/>
              <a:t> как надоело на чужой стороны.</a:t>
            </a:r>
            <a:r>
              <a:rPr lang="ru-RU" sz="2400" b="1" i="1" dirty="0" smtClean="0"/>
              <a:t> </a:t>
            </a:r>
          </a:p>
          <a:p>
            <a:r>
              <a:rPr lang="ru-RU" sz="2400" b="1" dirty="0" smtClean="0"/>
              <a:t>К Вологды-то стали </a:t>
            </a:r>
            <a:r>
              <a:rPr lang="ru-RU" sz="2400" b="1" dirty="0" err="1" smtClean="0"/>
              <a:t>подъежжать</a:t>
            </a:r>
            <a:r>
              <a:rPr lang="ru-RU" sz="2400" b="1" dirty="0" smtClean="0"/>
              <a:t>, я глаз из окошка не </a:t>
            </a:r>
            <a:r>
              <a:rPr lang="ru-RU" sz="2400" b="1" dirty="0" err="1" smtClean="0"/>
              <a:t>вымаю</a:t>
            </a:r>
            <a:r>
              <a:rPr lang="ru-RU" sz="2400" b="1" dirty="0" smtClean="0"/>
              <a:t>.</a:t>
            </a:r>
            <a:r>
              <a:rPr lang="ru-RU" sz="2400" b="1" i="1" dirty="0" smtClean="0"/>
              <a:t> </a:t>
            </a:r>
          </a:p>
          <a:p>
            <a:r>
              <a:rPr lang="ru-RU" sz="2400" b="1" dirty="0" smtClean="0"/>
              <a:t>Наши, </a:t>
            </a:r>
            <a:r>
              <a:rPr lang="ru-RU" sz="2400" b="1" dirty="0" err="1" smtClean="0"/>
              <a:t>северны</a:t>
            </a:r>
            <a:r>
              <a:rPr lang="ru-RU" sz="2400" b="1" dirty="0" smtClean="0"/>
              <a:t> дома-то. Люди-то наши, говоря-то наша.”</a:t>
            </a:r>
            <a:r>
              <a:rPr lang="ru-RU" sz="2400" b="1" i="1" dirty="0" smtClean="0"/>
              <a:t> </a:t>
            </a:r>
          </a:p>
          <a:p>
            <a:pPr algn="r"/>
            <a:r>
              <a:rPr lang="ru-RU" sz="2400" b="1" i="1" dirty="0" smtClean="0"/>
              <a:t>  </a:t>
            </a:r>
            <a:r>
              <a:rPr lang="ru-RU" sz="2400" b="1" dirty="0" smtClean="0"/>
              <a:t>(Ф.А. Абрамов. “Дом”)</a:t>
            </a:r>
          </a:p>
          <a:p>
            <a:endParaRPr lang="ru-RU" sz="2400" b="1" dirty="0" smtClean="0"/>
          </a:p>
          <a:p>
            <a:r>
              <a:rPr lang="ru-RU" sz="2400" b="1" i="1" dirty="0" smtClean="0"/>
              <a:t>Вопросы:</a:t>
            </a:r>
            <a:endParaRPr lang="ru-RU" sz="2400" b="1" dirty="0" smtClean="0"/>
          </a:p>
          <a:p>
            <a:r>
              <a:rPr lang="ru-RU" sz="2400" b="1" i="1" dirty="0" smtClean="0"/>
              <a:t>В чём особенность этого текста?</a:t>
            </a:r>
          </a:p>
          <a:p>
            <a:endParaRPr lang="ru-RU" sz="2400" b="1" dirty="0" smtClean="0"/>
          </a:p>
          <a:p>
            <a:r>
              <a:rPr lang="ru-RU" sz="2400" b="1" i="1" dirty="0" smtClean="0"/>
              <a:t>Объясните  значение диалектных слов.  </a:t>
            </a:r>
            <a:endParaRPr lang="ru-RU" sz="2400" b="1" dirty="0" smtClean="0"/>
          </a:p>
          <a:p>
            <a:r>
              <a:rPr lang="ru-RU" sz="2400" b="1" i="1" dirty="0" smtClean="0"/>
              <a:t>А что значит «говоря-то наша»?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789878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1.3. Обобщение, закрепление материала. </a:t>
            </a:r>
          </a:p>
          <a:p>
            <a:endParaRPr lang="ru-RU" sz="2400" dirty="0" smtClean="0"/>
          </a:p>
          <a:p>
            <a:r>
              <a:rPr lang="ru-RU" sz="2400" b="1" dirty="0" smtClean="0"/>
              <a:t>Итак, мы нашли в текстах три слова – синонима: язык, речь, говор.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Работа в группах.</a:t>
            </a:r>
          </a:p>
          <a:p>
            <a:r>
              <a:rPr lang="ru-RU" sz="2400" b="1" dirty="0" smtClean="0"/>
              <a:t>Задание:</a:t>
            </a:r>
          </a:p>
          <a:p>
            <a:r>
              <a:rPr lang="ru-RU" sz="2400" b="1" dirty="0" smtClean="0"/>
              <a:t> Подберите к словам однокоренные,  составьте словосочетания. Проследите за оттенками значений слов.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1 гр. Язык </a:t>
            </a:r>
          </a:p>
          <a:p>
            <a:r>
              <a:rPr lang="ru-RU" sz="2400" b="1" dirty="0" smtClean="0"/>
              <a:t>2 гр. Речь</a:t>
            </a:r>
          </a:p>
          <a:p>
            <a:r>
              <a:rPr lang="ru-RU" sz="2400" b="1" dirty="0" smtClean="0"/>
              <a:t>3 гр. Говор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7"/>
            <a:ext cx="83582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2. </a:t>
            </a:r>
            <a:r>
              <a:rPr lang="ru-RU" sz="2400" b="1" dirty="0" err="1" smtClean="0"/>
              <a:t>Самоконструкция</a:t>
            </a:r>
            <a:r>
              <a:rPr lang="ru-RU" sz="2400" b="1" dirty="0" smtClean="0"/>
              <a:t>. </a:t>
            </a:r>
            <a:endParaRPr lang="en-US" sz="2400" b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Дмитрий Иванович Балашов  в своих воспоминаниях  писал,  что  на Терском берегу « в любой дом можно зайти.  Обязательно накормят рыбой, напоят чаем.  Народ здесь гостеприимный».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Давайте и мы зайдём в один дом в  гости.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     Разыгрывается сценка.</a:t>
            </a:r>
          </a:p>
          <a:p>
            <a:r>
              <a:rPr lang="ru-RU" sz="2400" b="1" dirty="0" smtClean="0"/>
              <a:t>     Вопросы:</a:t>
            </a:r>
          </a:p>
          <a:p>
            <a:r>
              <a:rPr lang="ru-RU" sz="2400" b="1" i="1" dirty="0" smtClean="0"/>
              <a:t>-В чём особенность этого диалога?</a:t>
            </a:r>
            <a:endParaRPr lang="ru-RU" sz="2400" b="1" dirty="0" smtClean="0"/>
          </a:p>
          <a:p>
            <a:r>
              <a:rPr lang="ru-RU" sz="2400" b="1" i="1" dirty="0" smtClean="0"/>
              <a:t>- Запишите и объясните  услышанные пословицы.</a:t>
            </a:r>
            <a:endParaRPr lang="ru-RU" sz="2400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1036</Words>
  <Application>Microsoft Office PowerPoint</Application>
  <PresentationFormat>Экран (4:3)</PresentationFormat>
  <Paragraphs>232</Paragraphs>
  <Slides>19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20</cp:revision>
  <dcterms:created xsi:type="dcterms:W3CDTF">2013-10-28T16:33:25Z</dcterms:created>
  <dcterms:modified xsi:type="dcterms:W3CDTF">2013-12-01T21:50:11Z</dcterms:modified>
</cp:coreProperties>
</file>